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4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引导期时间分配 · 趋势变化</c:v>
                </c:pt>
              </c:strCache>
            </c:strRef>
          </c:tx>
          <c:spPr>
            <a:solidFill>
              <a:srgbClr val="14602E"/>
            </a:solidFill>
            <a:ln w="25400" cap="flat">
              <a:solidFill>
                <a:srgbClr val="1460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34A20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4602E"/>
              </a:solidFill>
              <a:ln w="9525" cap="flat">
                <a:solidFill>
                  <a:srgbClr val="1460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34A20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2704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FF5"/>
        </a:solidFill>
        <a:ln w="12700" cap="flat">
          <a:solidFill>
            <a:srgbClr val="F5FFF5"/>
          </a:solidFill>
        </a:ln>
        <a:effectLst/>
      </c:spPr>
    </c:plotArea>
    <c:plotVisOnly val="1"/>
    <c:dispBlanksAs val="span"/>
  </c:chart>
  <c:spPr>
    <a:solidFill>
      <a:srgbClr val="F5FFF5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4602E"/>
            </a:solidFill>
            <a:ln w="25400" cap="flat">
              <a:solidFill>
                <a:srgbClr val="14602E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14602E"/>
              </a:solidFill>
              <a:ln w="9525" cap="flat">
                <a:solidFill>
                  <a:srgbClr val="1460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34A20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2704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FF5"/>
        </a:solidFill>
        <a:ln w="12700" cap="flat">
          <a:solidFill>
            <a:srgbClr val="F5FFF5"/>
          </a:solidFill>
        </a:ln>
        <a:effectLst/>
      </c:spPr>
    </c:plotArea>
    <c:plotVisOnly val="1"/>
    <c:dispBlanksAs val="span"/>
  </c:chart>
  <c:spPr>
    <a:solidFill>
      <a:srgbClr val="F5FFF5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4602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34A20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4602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46F3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5814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3B68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34A20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2704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FF5"/>
        </a:solidFill>
        <a:ln w="12700" cap="flat">
          <a:solidFill>
            <a:srgbClr val="F5FFF5"/>
          </a:solidFill>
        </a:ln>
        <a:effectLst/>
      </c:spPr>
    </c:plotArea>
    <c:plotVisOnly val="1"/>
    <c:dispBlanksAs val="span"/>
  </c:chart>
  <c:spPr>
    <a:solidFill>
      <a:srgbClr val="F5FFF5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4602E"/>
            </a:solidFill>
            <a:ln w="25400" cap="flat">
              <a:solidFill>
                <a:srgbClr val="1460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34A20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4602E"/>
              </a:solidFill>
              <a:ln w="9525" cap="flat">
                <a:solidFill>
                  <a:srgbClr val="1460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34A20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2704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FF5"/>
        </a:solidFill>
        <a:ln w="12700" cap="flat">
          <a:solidFill>
            <a:srgbClr val="F5FFF5"/>
          </a:solidFill>
        </a:ln>
        <a:effectLst/>
      </c:spPr>
    </c:plotArea>
    <c:plotVisOnly val="1"/>
    <c:dispBlanksAs val="span"/>
  </c:chart>
  <c:spPr>
    <a:solidFill>
      <a:srgbClr val="F5FFF5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FF5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 · 趋势变化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入职第一周的任务不是出成绩，是少走弯路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有人带：固定师傅对接，问题有人接。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有清单：该学的、该做的列成表。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0" y="990600"/>
            <a:ext cx="45720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5000" b="1" dirty="0">
                <a:solidFill>
                  <a:srgbClr val="FFFFFF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hape 1"/>
          <p:cNvSpPr/>
          <p:nvPr/>
        </p:nvSpPr>
        <p:spPr>
          <a:xfrm>
            <a:off x="9391650" y="4038600"/>
            <a:ext cx="4095750" cy="4095750"/>
          </a:xfrm>
          <a:prstGeom prst="ellipse">
            <a:avLst/>
          </a:prstGeom>
          <a:solidFill>
            <a:srgbClr val="158143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925050" y="2209800"/>
            <a:ext cx="2000250" cy="200025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19400"/>
            <a:ext cx="685800" cy="57150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3105150"/>
            <a:ext cx="723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ONE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8615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从旁观到上手</a:t>
            </a:r>
            <a:endParaRPr lang="en-US" sz="4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7675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看得懂、做得出、有疑问知道找谁，就算入门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先花几天把工位、食堂、班车、门禁这些日常动线走一遍。环境熟了，人就不慌，后面学业务才不被琐事分心。带教的人最好陪着走一遍，比发一张地图管用。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考勤、请假、报销、保密，常用的制度先记住入口在哪。不必一次背全，遇到事知道去哪儿查就行。第一周把 OA 和通讯录摸熟，后面的效率差一大截。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5814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5F2E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从「跟岗学习」到「系统操作」，指标下降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峰值在「跟岗学习」（40），谷值在「系统操作」（15）。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跟岗学习，从旁观到动手，再由师傅带一段。前两周允许慢，但每一步都要问清为什么这么做；做对一次不算会，能说出道理、换个场景还做得对，才算真会。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直属主管、HR、行政各管一摊，把联系方式贴在工位显眼处。问对人不绕路，问题解决得也快。遇到跨部门的事，先找直属主管对口径，别自己乱撞。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5814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5F2E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「跟岗学习」最高（40），「系统操作」最低（15），差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5814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5814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5F2E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「跟岗学习」最高（40），「系统操作」最低（15），差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5814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认识团队、走通流程、找到常用系统入口。把常联系的三五个人先认下来。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读完必学材料，跟岗观察完整作业流程。看完自己复述一遍流程，卡在哪就问哪。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在师傅带领下独立完成基础任务并复盘。第一件独立交付的活，宁可慢，别返工。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3周 引导期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三周内完成从旁观到独立上手的过渡。快的两周，慢的四周…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12份 必学材料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制度、流程、安全各一块，扫码即可查阅。必学的标红…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1对1 带教师傅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每位新人都有一位固定师傅，问题随时问。师傅的名字写进入职单…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5814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5F2E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从「跟岗学习」到「系统操作」，指标下降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峰值在「跟岗学习」（40），谷值在「系统操作」（15）。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5814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5814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2026-10-18T06:09:34Z</dcterms:created>
  <dcterms:modified xsi:type="dcterms:W3CDTF">2026-10-18T06:09:34Z</dcterms:modified>
</cp:coreProperties>
</file>