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4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故障响应达标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8272"/>
              </a:solidFill>
              <a:effectLst/>
            </c:spPr>
          </c:dPt>
          <c:dPt>
            <c:idx val="1"/>
            <c:bubble3D val="0"/>
            <c:spPr>
              <a:solidFill>
                <a:srgbClr val="DEDFDD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故障响应达标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27</c:v>
                </c:pt>
                <c:pt idx="1">
                  <c:v>73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故障响应达标</c:v>
                  </c:pt>
                  <c:pt idx="1">
                    <c:v>点检覆盖率</c:v>
                  </c:pt>
                  <c:pt idx="2">
                    <c:v>备件周转率</c:v>
                  </c:pt>
                  <c:pt idx="3">
                    <c:v>培训完成率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94</c:v>
                </c:pt>
                <c:pt idx="2">
                  <c:v>86</c:v>
                </c:pt>
                <c:pt idx="3">
                  <c:v>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ln w="25400" cap="flat">
              <a:solidFill>
                <a:srgbClr val="1C463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1C463D"/>
              </a:solidFill>
              <a:ln w="9525" cap="flat">
                <a:solidFill>
                  <a:srgbClr val="1C463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故障响应达标</c:v>
                  </c:pt>
                  <c:pt idx="1">
                    <c:v>点检覆盖率</c:v>
                  </c:pt>
                  <c:pt idx="2">
                    <c:v>备件周转率</c:v>
                  </c:pt>
                  <c:pt idx="3">
                    <c:v>培训完成率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94</c:v>
                </c:pt>
                <c:pt idx="2">
                  <c:v>86</c:v>
                </c:pt>
                <c:pt idx="3">
                  <c:v>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故障响应达标</c:v>
                  </c:pt>
                  <c:pt idx="1">
                    <c:v>点检覆盖率</c:v>
                  </c:pt>
                  <c:pt idx="2">
                    <c:v>备件周转率</c:v>
                  </c:pt>
                  <c:pt idx="3">
                    <c:v>培训完成率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94</c:v>
                </c:pt>
                <c:pt idx="2">
                  <c:v>86</c:v>
                </c:pt>
                <c:pt idx="3">
                  <c:v>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· 机械制造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现代商务 · 机械制造 · 由 974工具箱引导生成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多维表现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隐患排查治理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先看结果，再讲过程</a:t>
            </a:r>
            <a:endParaRPr lang="en-US" sz="1575" dirty="0"/>
          </a:p>
        </p:txBody>
      </p:sp>
      <p:sp>
        <p:nvSpPr>
          <p:cNvPr id="8" name="Text 4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9" name="Shape 5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8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故障响应达标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故障响应达标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点检覆盖率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312298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备件周转率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3945294" cy="95250"/>
          </a:xfrm>
          <a:prstGeom prst="rect">
            <a:avLst/>
          </a:prstGeom>
          <a:solidFill>
            <a:srgbClr val="7AB6A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培训完成率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761792" cy="95250"/>
          </a:xfrm>
          <a:prstGeom prst="rect">
            <a:avLst/>
          </a:prstGeom>
          <a:solidFill>
            <a:srgbClr val="BAD9D3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56603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87083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52234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769995"/>
            <a:ext cx="43053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关键指标整体达成，其中故障响应时长优于目标。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37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94% 点检覆盖率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86% 备件周转率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故障响应达标率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 95%，全年稳定达成。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点检覆盖率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关键设备全部纳入点检清单。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备件周转率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2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56603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87083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隐患排查治理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52234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769995"/>
            <a:ext cx="43053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点检数字化落地、备件周转优化、班组培训体系化。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56603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87083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应急响应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52234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769995"/>
            <a:ext cx="43053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跨部门协同仍靠人工对接，数据口径尚未完全统一。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全年覆盖全部关键设备，记录可追溯。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备件周转优化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培训体系化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班组培训按季开展，考核通过率提升。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56603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87083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培训与考核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52234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769995"/>
            <a:ext cx="43053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统一数据口径、打通工单闭环、压降非计划停机。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统一口径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让同一指标在全公司只有一个算法。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打通闭环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异常从发现到关闭全流程线上流转。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压降停机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把非计划停机再压一档。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「故障响应达标」最高（98），「培训完成率」最低（82），差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360，均值 90.0，可按高低落差定优先级。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931670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2236470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3303270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3550920"/>
            <a:ext cx="40005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914400" y="3939540"/>
            <a:ext cx="40005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备件周转优化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914400" y="4328160"/>
            <a:ext cx="40005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培训体系化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4" name="Text 19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Shape 2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6" name="Shape 4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7" name="Text 4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98% 故障响应达标率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 95%，全年稳定达成。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94% 点检覆盖率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关键设备全部纳入点检清单。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86% 备件周转率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「故障响应达标」最高（98），「培训完成率」最低（82），差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360，均值 90.0，可按高低落差定优先级。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「故障响应达标」最高（98），「培训完成率」最低（82），差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360，均值 90.0，可按高低落差定优先级。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B827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隐患排查治理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应急响应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培训与考核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B827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2026-10-18T07:22:07Z</dcterms:created>
  <dcterms:modified xsi:type="dcterms:W3CDTF">2026-10-18T07:22:07Z</dcterms:modified>
</cp:coreProperties>
</file>