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3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14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7E4820"/>
            </a:solidFill>
            <a:ln w="25400" cap="flat">
              <a:solidFill>
                <a:srgbClr val="7E4820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7E4820"/>
              </a:solidFill>
              <a:ln w="9525" cap="flat">
                <a:solidFill>
                  <a:srgbClr val="7E482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A3A22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D635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EFD"/>
        </a:solidFill>
        <a:ln w="12700" cap="flat">
          <a:solidFill>
            <a:srgbClr val="FFFEFD"/>
          </a:solidFill>
        </a:ln>
        <a:effectLst/>
      </c:spPr>
    </c:plotArea>
    <c:plotVisOnly val="1"/>
    <c:dispBlanksAs val="span"/>
  </c:chart>
  <c:spPr>
    <a:solidFill>
      <a:srgbClr val="FFFEFD"/>
    </a:solidFill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7E4820"/>
            </a:solidFill>
            <a:ln w="25400" cap="flat">
              <a:solidFill>
                <a:srgbClr val="7E482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7E4820"/>
              </a:solidFill>
              <a:ln w="9525" cap="flat">
                <a:solidFill>
                  <a:srgbClr val="7E482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A3A22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D635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EFD"/>
        </a:solidFill>
        <a:ln w="12700" cap="flat">
          <a:solidFill>
            <a:srgbClr val="FFFEFD"/>
          </a:solidFill>
        </a:ln>
        <a:effectLst/>
      </c:spPr>
    </c:plotArea>
    <c:plotVisOnly val="1"/>
    <c:dispBlanksAs val="span"/>
  </c:chart>
  <c:spPr>
    <a:solidFill>
      <a:srgbClr val="FFFEFD"/>
    </a:solidFill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7E4820"/>
            </a:solidFill>
            <a:ln w="25400" cap="flat">
              <a:solidFill>
                <a:srgbClr val="7E4820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7E4820"/>
              </a:solidFill>
              <a:ln w="9525" cap="flat">
                <a:solidFill>
                  <a:srgbClr val="7E482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跟岗学习</c:v>
                  </c:pt>
                  <c:pt idx="1">
                    <c:v>制度与安全</c:v>
                  </c:pt>
                  <c:pt idx="2">
                    <c:v>团队融入</c:v>
                  </c:pt>
                  <c:pt idx="3">
                    <c:v>系统操作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A3A22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D635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EFD"/>
        </a:solidFill>
        <a:ln w="12700" cap="flat">
          <a:solidFill>
            <a:srgbClr val="FFFEFD"/>
          </a:solidFill>
        </a:ln>
        <a:effectLst/>
      </c:spPr>
    </c:plotArea>
    <c:plotVisOnly val="1"/>
    <c:dispBlanksAs val="span"/>
  </c:chart>
  <c:spPr>
    <a:solidFill>
      <a:srgbClr val="FF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25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入职培训 · 第一课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从报到第一天到独立上岗，需要知道的一切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把陌生变熟悉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引导期时间分配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入职引导的三个数字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构成占比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把陌生变熟悉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入职第一周的任务不是出成绩，是少走弯路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有人带：固定师傅对接，问题有人接。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有清单：该学的、该做的列成表。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引导期时间分配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周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引导期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三周内完成从旁观到独立上手的过渡。快的两周，慢的四周，按岗位难度定。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份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必学材料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制度、流程、安全各一块，扫码即可查阅。必学的标红，其余按需查。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对1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带教师傅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每位新人都有一位固定师傅，问题随时问。师傅的名字写进入职单，带得好有考核。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F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B45D1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先花几天把工位、食堂、班车、门禁这些日常动线走一遍。环境熟了，人就不慌，后面学业务才不被琐事分心。带教的人最好陪着走一遍，比发一张地图管用。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2514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3D2514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周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入职引导的三个数字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12份 必学材料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1对1 带教师傅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B45D1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跟岗学习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40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40%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4167187" cy="304800"/>
          </a:xfrm>
          <a:prstGeom prst="roundRect">
            <a:avLst>
              <a:gd name="adj" fmla="val 9375"/>
            </a:avLst>
          </a:prstGeom>
          <a:solidFill>
            <a:srgbClr val="B45D1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制度与安全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7500938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3333750" cy="304800"/>
          </a:xfrm>
          <a:prstGeom prst="roundRect">
            <a:avLst>
              <a:gd name="adj" fmla="val 9375"/>
            </a:avLst>
          </a:prstGeom>
          <a:solidFill>
            <a:srgbClr val="D4A17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团队融入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6667500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2500313" cy="304800"/>
          </a:xfrm>
          <a:prstGeom prst="roundRect">
            <a:avLst>
              <a:gd name="adj" fmla="val 9375"/>
            </a:avLst>
          </a:prstGeom>
          <a:solidFill>
            <a:srgbClr val="E9CEB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系统操作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5834063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F3F0EE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以「跟岗学习」为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考勤、请假、报销、保密，常用的制度先记住入口在哪。不必一次背全，遇到事知道去哪儿查就行。第一周把 OA 和通讯录摸熟，后面的效率差一大截。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F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B45D1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跟岗学习，从旁观到动手，再由师傅带一段。前两周允许慢，但每一步都要问清为什么这么做；做对一次不算会，能说出道理、换个场景还做得对，才算真会。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入职三周的三件事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45D1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B45D1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B45D1D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45D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第一周·熟悉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认识团队、走通流程、找到常用系统入口。把常联系的三五个人先认下来。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45D1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B45D1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B45D1D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45D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第二周·学习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读完必学材料，跟岗观察完整作业流程。看完自己复述一遍流程，卡在哪就问哪。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45D1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B45D1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B45D1D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45D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第三周·上手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在师傅带领下独立完成基础任务并复盘。第一件独立交付的活，宁可慢，别返工。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直属主管、HR、行政各管一摊，把联系方式贴在工位显眼处。问对人不绕路，问题解决得也快。遇到跨部门的事，先找直属主管对口径，别自己乱撞。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让新人快速安顿下来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有人带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固定师傅对接，问题有人接。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有清单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该学的、该做的列成表。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有反馈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每周一句话点评，方向不跑偏。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3F0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「跟岗学习」最高（40），「系统操作」最低（15），差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三类常见的手忙脚乱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办手续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入职登记、工牌、门禁、账号一次办齐。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认环境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工位、食堂、休息区、紧急出口走一遍。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读制度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考勤、报销、保密等常用制度先过一遍。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三类常见的手忙脚乱 · 其二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92605"/>
            <a:ext cx="1981200" cy="28575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4573905"/>
            <a:ext cx="1981200" cy="76200"/>
          </a:xfrm>
          <a:prstGeom prst="rect">
            <a:avLst/>
          </a:prstGeom>
          <a:solidFill>
            <a:srgbClr val="B45D1D">
              <a:alpha val="9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847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847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792605"/>
            <a:ext cx="1981200" cy="28575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009900" y="4573905"/>
            <a:ext cx="1981200" cy="76200"/>
          </a:xfrm>
          <a:prstGeom prst="rect">
            <a:avLst/>
          </a:prstGeom>
          <a:solidFill>
            <a:srgbClr val="D4A17B">
              <a:alpha val="95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3943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943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92605"/>
            <a:ext cx="1981200" cy="28575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105400" y="4573905"/>
            <a:ext cx="1981200" cy="76200"/>
          </a:xfrm>
          <a:prstGeom prst="rect">
            <a:avLst/>
          </a:prstGeom>
          <a:solidFill>
            <a:srgbClr val="E9CEBA">
              <a:alpha val="95000"/>
            </a:srgbClr>
          </a:solidFill>
          <a:ln/>
        </p:spPr>
      </p:sp>
      <p:sp>
        <p:nvSpPr>
          <p:cNvPr id="16" name="Shape 11"/>
          <p:cNvSpPr/>
          <p:nvPr/>
        </p:nvSpPr>
        <p:spPr>
          <a:xfrm>
            <a:off x="6038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038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792605"/>
            <a:ext cx="1981200" cy="28575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200900" y="4573905"/>
            <a:ext cx="1981200" cy="76200"/>
          </a:xfrm>
          <a:prstGeom prst="rect">
            <a:avLst/>
          </a:prstGeom>
          <a:solidFill>
            <a:srgbClr val="E9CEBA">
              <a:alpha val="95000"/>
            </a:srgbClr>
          </a:solidFill>
          <a:ln/>
        </p:spPr>
      </p:sp>
      <p:sp>
        <p:nvSpPr>
          <p:cNvPr id="20" name="Shape 14"/>
          <p:cNvSpPr/>
          <p:nvPr/>
        </p:nvSpPr>
        <p:spPr>
          <a:xfrm>
            <a:off x="8134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8134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1792605"/>
            <a:ext cx="1981200" cy="2857500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9296400" y="4573905"/>
            <a:ext cx="1981200" cy="76200"/>
          </a:xfrm>
          <a:prstGeom prst="rect">
            <a:avLst/>
          </a:prstGeom>
          <a:solidFill>
            <a:srgbClr val="E9CEBA">
              <a:alpha val="9500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10229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25" name="Text 18"/>
          <p:cNvSpPr txBox="1"/>
          <p:nvPr/>
        </p:nvSpPr>
        <p:spPr>
          <a:xfrm>
            <a:off x="10229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26" name="Shape 19"/>
          <p:cNvSpPr/>
          <p:nvPr/>
        </p:nvSpPr>
        <p:spPr>
          <a:xfrm>
            <a:off x="914400" y="4897755"/>
            <a:ext cx="10363200" cy="685800"/>
          </a:xfrm>
          <a:prstGeom prst="roundRect">
            <a:avLst>
              <a:gd name="adj" fmla="val 50000"/>
            </a:avLst>
          </a:prstGeom>
          <a:solidFill>
            <a:srgbClr val="F3F0EE"/>
          </a:solidFill>
          <a:ln/>
        </p:spPr>
      </p:sp>
      <p:sp>
        <p:nvSpPr>
          <p:cNvPr id="27" name="Shape 20"/>
          <p:cNvSpPr/>
          <p:nvPr/>
        </p:nvSpPr>
        <p:spPr>
          <a:xfrm>
            <a:off x="1257300" y="5231130"/>
            <a:ext cx="9677400" cy="1905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8" name="Shape 21"/>
          <p:cNvSpPr/>
          <p:nvPr/>
        </p:nvSpPr>
        <p:spPr>
          <a:xfrm>
            <a:off x="1800225" y="5145405"/>
            <a:ext cx="209550" cy="209550"/>
          </a:xfrm>
          <a:prstGeom prst="ellipse">
            <a:avLst/>
          </a:prstGeom>
          <a:solidFill>
            <a:srgbClr val="B45D1D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1800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30" name="Text 23"/>
          <p:cNvSpPr txBox="1"/>
          <p:nvPr/>
        </p:nvSpPr>
        <p:spPr>
          <a:xfrm>
            <a:off x="914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办手续</a:t>
            </a:r>
            <a:endParaRPr lang="en-US" sz="975" dirty="0"/>
          </a:p>
        </p:txBody>
      </p:sp>
      <p:sp>
        <p:nvSpPr>
          <p:cNvPr id="31" name="Shape 24"/>
          <p:cNvSpPr/>
          <p:nvPr/>
        </p:nvSpPr>
        <p:spPr>
          <a:xfrm>
            <a:off x="3895725" y="5145405"/>
            <a:ext cx="209550" cy="209550"/>
          </a:xfrm>
          <a:prstGeom prst="ellipse">
            <a:avLst/>
          </a:prstGeom>
          <a:solidFill>
            <a:srgbClr val="D4A17B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3895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3009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认环境</a:t>
            </a:r>
            <a:endParaRPr lang="en-US" sz="975" dirty="0"/>
          </a:p>
        </p:txBody>
      </p:sp>
      <p:sp>
        <p:nvSpPr>
          <p:cNvPr id="34" name="Shape 27"/>
          <p:cNvSpPr/>
          <p:nvPr/>
        </p:nvSpPr>
        <p:spPr>
          <a:xfrm>
            <a:off x="5991225" y="5145405"/>
            <a:ext cx="209550" cy="209550"/>
          </a:xfrm>
          <a:prstGeom prst="ellipse">
            <a:avLst/>
          </a:prstGeom>
          <a:solidFill>
            <a:srgbClr val="E9CEBA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5991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36" name="Text 29"/>
          <p:cNvSpPr txBox="1"/>
          <p:nvPr/>
        </p:nvSpPr>
        <p:spPr>
          <a:xfrm>
            <a:off x="5105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读制度</a:t>
            </a:r>
            <a:endParaRPr lang="en-US" sz="975" dirty="0"/>
          </a:p>
        </p:txBody>
      </p:sp>
      <p:sp>
        <p:nvSpPr>
          <p:cNvPr id="37" name="Shape 30"/>
          <p:cNvSpPr/>
          <p:nvPr/>
        </p:nvSpPr>
        <p:spPr>
          <a:xfrm>
            <a:off x="8086725" y="5145405"/>
            <a:ext cx="209550" cy="209550"/>
          </a:xfrm>
          <a:prstGeom prst="ellipse">
            <a:avLst/>
          </a:prstGeom>
          <a:solidFill>
            <a:srgbClr val="E9CEBA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8086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7200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第一周·熟悉</a:t>
            </a:r>
            <a:endParaRPr lang="en-US" sz="975" dirty="0"/>
          </a:p>
        </p:txBody>
      </p:sp>
      <p:sp>
        <p:nvSpPr>
          <p:cNvPr id="40" name="Shape 33"/>
          <p:cNvSpPr/>
          <p:nvPr/>
        </p:nvSpPr>
        <p:spPr>
          <a:xfrm>
            <a:off x="10182225" y="5145405"/>
            <a:ext cx="209550" cy="209550"/>
          </a:xfrm>
          <a:prstGeom prst="ellipse">
            <a:avLst/>
          </a:prstGeom>
          <a:solidFill>
            <a:srgbClr val="E9CEBA"/>
          </a:solidFill>
          <a:ln/>
        </p:spPr>
      </p:sp>
      <p:sp>
        <p:nvSpPr>
          <p:cNvPr id="41" name="Text 34"/>
          <p:cNvSpPr txBox="1"/>
          <p:nvPr/>
        </p:nvSpPr>
        <p:spPr>
          <a:xfrm>
            <a:off x="10182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900" dirty="0"/>
          </a:p>
        </p:txBody>
      </p:sp>
      <p:sp>
        <p:nvSpPr>
          <p:cNvPr id="42" name="Text 35"/>
          <p:cNvSpPr txBox="1"/>
          <p:nvPr/>
        </p:nvSpPr>
        <p:spPr>
          <a:xfrm>
            <a:off x="9296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第二周·学习</a:t>
            </a:r>
            <a:endParaRPr lang="en-US" sz="975" dirty="0"/>
          </a:p>
        </p:txBody>
      </p:sp>
      <p:sp>
        <p:nvSpPr>
          <p:cNvPr id="43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44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46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47" name="Text 40"/>
          <p:cNvSpPr txBox="1"/>
          <p:nvPr/>
        </p:nvSpPr>
        <p:spPr>
          <a:xfrm rot="-1800000">
            <a:off x="9144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8" name="Text 41"/>
          <p:cNvSpPr txBox="1"/>
          <p:nvPr/>
        </p:nvSpPr>
        <p:spPr>
          <a:xfrm rot="-1800000">
            <a:off x="43688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9" name="Text 42"/>
          <p:cNvSpPr txBox="1"/>
          <p:nvPr/>
        </p:nvSpPr>
        <p:spPr>
          <a:xfrm rot="-1800000">
            <a:off x="78232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50" name="Shape 4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51" name="Shape 4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  <p:sp>
        <p:nvSpPr>
          <p:cNvPr id="52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53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54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56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3F0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从「跟岗学习」到「系统操作」，指标下降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峰值在「跟岗学习」（40），谷值在「系统操作」（15）。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入职引导的三个数字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3周 引导期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三周内完成从旁观到独立上手的过渡。快的两周，慢的四周…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12份 必学材料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制度、流程、安全各一块，扫码即可查阅。必学的标红…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1对1 带教师傅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每位新人都有一位固定师傅，问题随时问。师傅的名字写进入职单…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45D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45D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3F0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45D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「跟岗学习」最高（40），「系统操作」最低（15），差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D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AE5E1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D635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45D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45D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45D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DB6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25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E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欢迎加入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DB699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有事随时联系 HR 或直属主管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B45D1D">
              <a:alpha val="5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DAAE8D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2026-10-18T07:26:47Z</dcterms:created>
  <dcterms:modified xsi:type="dcterms:W3CDTF">2026-10-18T07:26:47Z</dcterms:modified>
</cp:coreProperties>
</file>