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26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27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28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29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charts/_rels/chart2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2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木块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C8553"/>
              </a:solidFill>
              <a:effectLst/>
            </c:spPr>
          </c:dPt>
          <c:dPt>
            <c:idx val="1"/>
            <c:bubble3D val="0"/>
            <c:spPr>
              <a:solidFill>
                <a:srgbClr val="DEE5E0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木块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12</c:v>
                </c:pt>
                <c:pt idx="1">
                  <c:v>88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FDFEFD"/>
          </a:solidFill>
        </a:ln>
        <a:effectLst/>
      </c:spPr>
    </c:plotArea>
    <c:plotVisOnly val="1"/>
    <c:dispBlanksAs val="span"/>
  </c:chart>
  <c:spPr>
    <a:solidFill>
      <a:srgbClr val="FDFEFD"/>
    </a:solidFill>
    <a:ln>
      <a:noFill/>
    </a:ln>
    <a:effectLst/>
  </c:sp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area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24623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木块</c:v>
                  </c:pt>
                  <c:pt idx="1">
                    <c:v>冰</c:v>
                  </c:pt>
                  <c:pt idx="2">
                    <c:v>水</c:v>
                  </c:pt>
                  <c:pt idx="3">
                    <c:v>铝块</c:v>
                  </c:pt>
                  <c:pt idx="4">
                    <c:v>铁块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0.6</c:v>
                </c:pt>
                <c:pt idx="1">
                  <c:v>0.9</c:v>
                </c:pt>
                <c:pt idx="2">
                  <c:v>1</c:v>
                </c:pt>
                <c:pt idx="3">
                  <c:v>2.7</c:v>
                </c:pt>
                <c:pt idx="4">
                  <c:v>7.9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E4A2C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area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D705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EFD"/>
        </a:solidFill>
        <a:ln w="12700" cap="flat">
          <a:solidFill>
            <a:srgbClr val="FDFEFD"/>
          </a:solidFill>
        </a:ln>
        <a:effectLst/>
      </c:spPr>
    </c:plotArea>
    <c:plotVisOnly val="1"/>
    <c:dispBlanksAs val="span"/>
  </c:chart>
  <c:spPr>
    <a:solidFill>
      <a:srgbClr val="FDFEFD"/>
    </a:solidFill>
    <a:ln>
      <a:noFill/>
    </a:ln>
    <a:effectLst/>
  </c:sp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4623C"/>
              </a:solidFill>
              <a:effectLst/>
            </c:spPr>
          </c:dPt>
          <c:dPt>
            <c:idx val="1"/>
            <c:bubble3D val="0"/>
            <c:spPr>
              <a:solidFill>
                <a:srgbClr val="287247"/>
              </a:solidFill>
              <a:effectLst/>
            </c:spPr>
          </c:dPt>
          <c:dPt>
            <c:idx val="2"/>
            <c:bubble3D val="0"/>
            <c:spPr>
              <a:solidFill>
                <a:srgbClr val="2C8553"/>
              </a:solidFill>
              <a:effectLst/>
            </c:spPr>
          </c:dPt>
          <c:dPt>
            <c:idx val="3"/>
            <c:bubble3D val="0"/>
            <c:spPr>
              <a:solidFill>
                <a:srgbClr val="84B89A"/>
              </a:solidFill>
              <a:effectLst/>
            </c:spPr>
          </c:dPt>
          <c:dPt>
            <c:idx val="4"/>
            <c:bubble3D val="0"/>
            <c:spPr>
              <a:solidFill>
                <a:srgbClr val="BEDACA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D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木块</c:v>
                </c:pt>
                <c:pt idx="1">
                  <c:v>冰</c:v>
                </c:pt>
                <c:pt idx="2">
                  <c:v>水</c:v>
                </c:pt>
                <c:pt idx="3">
                  <c:v>铝块</c:v>
                </c:pt>
                <c:pt idx="4">
                  <c:v>铁块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0.6</c:v>
                </c:pt>
                <c:pt idx="1">
                  <c:v>0.9</c:v>
                </c:pt>
                <c:pt idx="2">
                  <c:v>1</c:v>
                </c:pt>
                <c:pt idx="3">
                  <c:v>2.7</c:v>
                </c:pt>
                <c:pt idx="4">
                  <c:v>7.9</c:v>
                </c:pt>
              </c:numCache>
            </c:numRef>
          </c:val>
        </c:ser>
        <c:firstSliceAng val="0"/>
      </c:pieChart>
      <c:spPr>
        <a:solidFill>
          <a:srgbClr val="FDFEFD"/>
        </a:solidFill>
        <a:ln w="12700" cap="flat">
          <a:solidFill>
            <a:srgbClr val="FDFEFD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E4A2C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DFEFD"/>
    </a:solidFill>
    <a:ln>
      <a:noFill/>
    </a:ln>
    <a:effectLst/>
  </c:sp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area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24623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木块</c:v>
                  </c:pt>
                  <c:pt idx="1">
                    <c:v>冰</c:v>
                  </c:pt>
                  <c:pt idx="2">
                    <c:v>水</c:v>
                  </c:pt>
                  <c:pt idx="3">
                    <c:v>铝块</c:v>
                  </c:pt>
                  <c:pt idx="4">
                    <c:v>铁块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0.6</c:v>
                </c:pt>
                <c:pt idx="1">
                  <c:v>0.9</c:v>
                </c:pt>
                <c:pt idx="2">
                  <c:v>1</c:v>
                </c:pt>
                <c:pt idx="3">
                  <c:v>2.7</c:v>
                </c:pt>
                <c:pt idx="4">
                  <c:v>7.9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E4A2C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area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D705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EFD"/>
        </a:solidFill>
        <a:ln w="12700" cap="flat">
          <a:solidFill>
            <a:srgbClr val="FDFEFD"/>
          </a:solidFill>
        </a:ln>
        <a:effectLst/>
      </c:spPr>
    </c:plotArea>
    <c:plotVisOnly val="1"/>
    <c:dispBlanksAs val="span"/>
  </c:chart>
  <c:spPr>
    <a:solidFill>
      <a:srgbClr val="FDFEF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课堂教学 · 八年级下册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从现象到公式，把阿基米德原理用起来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C8553">
              <a:alpha val="5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95C2A8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EFD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一节课一个核心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同体积不同材料的浮沉情况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课堂用到的三个数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多维表现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C8553">
              <a:alpha val="50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95C2A8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31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一节课一个核心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先把「浮力从哪来」讲透，公式是水到渠成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漂浮：ρ物 &lt; ρ液，F浮 = G物。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悬浮：ρ物 = ρ液，F浮 = G物。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C8553">
              <a:alpha val="5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95C2A8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同体积不同材料的浮沉情况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30755"/>
            <a:ext cx="38100" cy="20002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230755"/>
            <a:ext cx="209550" cy="38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8" name="Shape 6"/>
          <p:cNvSpPr/>
          <p:nvPr/>
        </p:nvSpPr>
        <p:spPr>
          <a:xfrm>
            <a:off x="914400" y="4192905"/>
            <a:ext cx="209550" cy="38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82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1.0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g/cm³</a:t>
            </a:r>
            <a:endParaRPr lang="en-US" sz="4500" dirty="0"/>
          </a:p>
        </p:txBody>
      </p:sp>
      <p:sp>
        <p:nvSpPr>
          <p:cNvPr id="10" name="Text 8"/>
          <p:cNvSpPr txBox="1"/>
          <p:nvPr/>
        </p:nvSpPr>
        <p:spPr>
          <a:xfrm>
            <a:off x="12382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水的密度</a:t>
            </a:r>
            <a:endParaRPr lang="en-US" sz="1275" dirty="0"/>
          </a:p>
        </p:txBody>
      </p:sp>
      <p:sp>
        <p:nvSpPr>
          <p:cNvPr id="11" name="Text 9"/>
          <p:cNvSpPr txBox="1"/>
          <p:nvPr/>
        </p:nvSpPr>
        <p:spPr>
          <a:xfrm>
            <a:off x="12382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计算时常用值，注意单位换算。1.0×10³ kg/m³ 与 1.0 g/cm³ 数值相同，单位不同。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508500" y="2230755"/>
            <a:ext cx="38100" cy="20002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13" name="Shape 11"/>
          <p:cNvSpPr/>
          <p:nvPr/>
        </p:nvSpPr>
        <p:spPr>
          <a:xfrm>
            <a:off x="4508500" y="2230755"/>
            <a:ext cx="209550" cy="38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14" name="Shape 12"/>
          <p:cNvSpPr/>
          <p:nvPr/>
        </p:nvSpPr>
        <p:spPr>
          <a:xfrm>
            <a:off x="4508500" y="4192905"/>
            <a:ext cx="209550" cy="38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323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9.8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N/kg</a:t>
            </a:r>
            <a:endParaRPr lang="en-US" sz="4500" dirty="0"/>
          </a:p>
        </p:txBody>
      </p:sp>
      <p:sp>
        <p:nvSpPr>
          <p:cNvPr id="16" name="Text 14"/>
          <p:cNvSpPr txBox="1"/>
          <p:nvPr/>
        </p:nvSpPr>
        <p:spPr>
          <a:xfrm>
            <a:off x="48323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g 取值</a:t>
            </a:r>
            <a:endParaRPr lang="en-US" sz="1275" dirty="0"/>
          </a:p>
        </p:txBody>
      </p:sp>
      <p:sp>
        <p:nvSpPr>
          <p:cNvPr id="17" name="Text 15"/>
          <p:cNvSpPr txBox="1"/>
          <p:nvPr/>
        </p:nvSpPr>
        <p:spPr>
          <a:xfrm>
            <a:off x="48323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初中阶段计算一般取 9.8 或 10。题目没说就按 9.8，写明「取 10」才用 10。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8102600" y="2230755"/>
            <a:ext cx="38100" cy="20002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19" name="Shape 17"/>
          <p:cNvSpPr/>
          <p:nvPr/>
        </p:nvSpPr>
        <p:spPr>
          <a:xfrm>
            <a:off x="8102600" y="2230755"/>
            <a:ext cx="209550" cy="38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20" name="Shape 18"/>
          <p:cNvSpPr/>
          <p:nvPr/>
        </p:nvSpPr>
        <p:spPr>
          <a:xfrm>
            <a:off x="8102600" y="4192905"/>
            <a:ext cx="209550" cy="38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264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种</a:t>
            </a:r>
            <a:endParaRPr lang="en-US" sz="4500" dirty="0"/>
          </a:p>
        </p:txBody>
      </p:sp>
      <p:sp>
        <p:nvSpPr>
          <p:cNvPr id="22" name="Text 20"/>
          <p:cNvSpPr txBox="1"/>
          <p:nvPr/>
        </p:nvSpPr>
        <p:spPr>
          <a:xfrm>
            <a:off x="84264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浮沉状态</a:t>
            </a:r>
            <a:endParaRPr lang="en-US" sz="1275" dirty="0"/>
          </a:p>
        </p:txBody>
      </p:sp>
      <p:sp>
        <p:nvSpPr>
          <p:cNvPr id="23" name="Text 21"/>
          <p:cNvSpPr txBox="1"/>
          <p:nvPr/>
        </p:nvSpPr>
        <p:spPr>
          <a:xfrm>
            <a:off x="84264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漂浮、悬浮、下沉，判定方法各不同。先看密度关系，再用受力验证，两条路互为检查。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455485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-1800000">
            <a:off x="1143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8"/>
          <p:cNvSpPr txBox="1"/>
          <p:nvPr/>
        </p:nvSpPr>
        <p:spPr>
          <a:xfrm rot="-1800000">
            <a:off x="4445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Text 29"/>
          <p:cNvSpPr txBox="1"/>
          <p:nvPr/>
        </p:nvSpPr>
        <p:spPr>
          <a:xfrm rot="-1800000">
            <a:off x="7747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2" name="Shape 30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C8553">
              <a:alpha val="50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95C2A8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35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铁块沉底、铁船却浮在水面，先抛出这个矛盾，让学生自己产生疑问，再带着问题进入课堂。别急着给答案，先让他们猜，猜错也没关系，后面才有落差。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C8553">
              <a:alpha val="5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95C2A8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143D26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1.0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g/cm³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课堂用到的三个数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9.8N/kg g 取值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3种 浮沉状态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20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C8553">
              <a:alpha val="5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95C2A8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多维表现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木块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木块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999067" cy="952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0.6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冰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1498600" cy="952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0.9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水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1665111" cy="95250"/>
          </a:xfrm>
          <a:prstGeom prst="rect">
            <a:avLst/>
          </a:prstGeom>
          <a:solidFill>
            <a:srgbClr val="84B89A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19%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铝块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BEDACA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2.7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52%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C8553">
              <a:alpha val="50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95C2A8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C8553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浸在液体或气体中的物体，会受到液体向上托的力，这个力就是浮力。方向竖直向上，施力物体是液体。注意辨析：浮力不是物体自己产生的，也不是因为物体轻。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C8553">
              <a:alpha val="5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95C2A8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C8553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浮力大小等于物体排开液体所受的重力，即 F浮 = G排 = ρ液 g V排。抓住「排开」两个字，概念就不会混：排开的是液体，不是物体本身的体积。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C8553">
              <a:alpha val="5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95C2A8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三个必掌握的点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8553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C8553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C8553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8553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浮力方向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始终竖直向上，与重力方向相反。与物体运动方向、容器摆放方式无关。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8553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C8553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C8553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8553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阿基米德原理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F浮 = ρ液 g V排，与物体本身密度无关。只取决于液体密度和排开液体的体积。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8553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C8553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C8553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8553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判断浮沉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比较密度或受力，三种状态分清。ρ物小于 ρ液漂浮，相等悬浮，大于则下沉。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C8553">
              <a:alpha val="5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95C2A8"/>
            </a:solidFill>
            <a:prstDash val="solid"/>
          </a:ln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C8553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会算会用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F浮、ρ液、V排 三个量知二求一，注意单位统一。再结合漂浮、悬浮、下沉三种状态判断受力：漂浮时 F浮=G，悬浮同样，下沉时 F浮&lt;G。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C8553">
              <a:alpha val="5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95C2A8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三种状态的判断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漂浮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ρ物 &lt; ρ液，F浮 = G物。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悬浮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ρ物 = ρ液，F浮 = G物。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下沉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ρ物 &gt; ρ液，F浮 &lt; G物。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C8553">
              <a:alpha val="5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95C2A8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累计走势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1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从「木块」到「铁块」，指标上升 7.300000000000001。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峰值在「铁块」（7.9），谷值在「木块」（0.6）。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C8553">
              <a:alpha val="5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95C2A8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三个常见误区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读题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先标出已知量与所求量。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判断状态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确认是漂浮、悬浮还是下沉。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选公式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按状态选 F浮 = G 或 F浮 = ρ液gV排。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C8553">
              <a:alpha val="5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95C2A8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三个常见误区 · 其二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792605"/>
            <a:ext cx="1981200" cy="28575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914400" y="4573905"/>
            <a:ext cx="1981200" cy="76200"/>
          </a:xfrm>
          <a:prstGeom prst="rect">
            <a:avLst/>
          </a:prstGeom>
          <a:solidFill>
            <a:srgbClr val="2C8553">
              <a:alpha val="95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1847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847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900" y="1792605"/>
            <a:ext cx="1981200" cy="285750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3009900" y="4573905"/>
            <a:ext cx="1981200" cy="76200"/>
          </a:xfrm>
          <a:prstGeom prst="rect">
            <a:avLst/>
          </a:prstGeom>
          <a:solidFill>
            <a:srgbClr val="84B89A">
              <a:alpha val="95000"/>
            </a:srgbClr>
          </a:solidFill>
          <a:ln/>
        </p:spPr>
      </p:sp>
      <p:sp>
        <p:nvSpPr>
          <p:cNvPr id="12" name="Shape 8"/>
          <p:cNvSpPr/>
          <p:nvPr/>
        </p:nvSpPr>
        <p:spPr>
          <a:xfrm>
            <a:off x="39433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39433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1792605"/>
            <a:ext cx="1981200" cy="2857500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5105400" y="4573905"/>
            <a:ext cx="1981200" cy="76200"/>
          </a:xfrm>
          <a:prstGeom prst="rect">
            <a:avLst/>
          </a:prstGeom>
          <a:solidFill>
            <a:srgbClr val="BEDACA">
              <a:alpha val="95000"/>
            </a:srgbClr>
          </a:solidFill>
          <a:ln/>
        </p:spPr>
      </p:sp>
      <p:sp>
        <p:nvSpPr>
          <p:cNvPr id="16" name="Shape 11"/>
          <p:cNvSpPr/>
          <p:nvPr/>
        </p:nvSpPr>
        <p:spPr>
          <a:xfrm>
            <a:off x="6038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6038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900" y="1792605"/>
            <a:ext cx="1981200" cy="2857500"/>
          </a:xfrm>
          <a:prstGeom prst="rect">
            <a:avLst/>
          </a:prstGeom>
        </p:spPr>
      </p:pic>
      <p:sp>
        <p:nvSpPr>
          <p:cNvPr id="19" name="Shape 13"/>
          <p:cNvSpPr/>
          <p:nvPr/>
        </p:nvSpPr>
        <p:spPr>
          <a:xfrm>
            <a:off x="7200900" y="4573905"/>
            <a:ext cx="1981200" cy="76200"/>
          </a:xfrm>
          <a:prstGeom prst="rect">
            <a:avLst/>
          </a:prstGeom>
          <a:solidFill>
            <a:srgbClr val="BEDACA">
              <a:alpha val="95000"/>
            </a:srgbClr>
          </a:solidFill>
          <a:ln/>
        </p:spPr>
      </p:sp>
      <p:sp>
        <p:nvSpPr>
          <p:cNvPr id="20" name="Shape 14"/>
          <p:cNvSpPr/>
          <p:nvPr/>
        </p:nvSpPr>
        <p:spPr>
          <a:xfrm>
            <a:off x="81343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21" name="Text 15"/>
          <p:cNvSpPr txBox="1"/>
          <p:nvPr/>
        </p:nvSpPr>
        <p:spPr>
          <a:xfrm>
            <a:off x="81343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6400" y="1792605"/>
            <a:ext cx="1981200" cy="2857500"/>
          </a:xfrm>
          <a:prstGeom prst="rect">
            <a:avLst/>
          </a:prstGeom>
        </p:spPr>
      </p:pic>
      <p:sp>
        <p:nvSpPr>
          <p:cNvPr id="23" name="Shape 16"/>
          <p:cNvSpPr/>
          <p:nvPr/>
        </p:nvSpPr>
        <p:spPr>
          <a:xfrm>
            <a:off x="9296400" y="4573905"/>
            <a:ext cx="1981200" cy="76200"/>
          </a:xfrm>
          <a:prstGeom prst="rect">
            <a:avLst/>
          </a:prstGeom>
          <a:solidFill>
            <a:srgbClr val="BEDACA">
              <a:alpha val="95000"/>
            </a:srgbClr>
          </a:solidFill>
          <a:ln/>
        </p:spPr>
      </p:sp>
      <p:sp>
        <p:nvSpPr>
          <p:cNvPr id="24" name="Shape 17"/>
          <p:cNvSpPr/>
          <p:nvPr/>
        </p:nvSpPr>
        <p:spPr>
          <a:xfrm>
            <a:off x="10229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25" name="Text 18"/>
          <p:cNvSpPr txBox="1"/>
          <p:nvPr/>
        </p:nvSpPr>
        <p:spPr>
          <a:xfrm>
            <a:off x="10229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26" name="Shape 19"/>
          <p:cNvSpPr/>
          <p:nvPr/>
        </p:nvSpPr>
        <p:spPr>
          <a:xfrm>
            <a:off x="914400" y="4897755"/>
            <a:ext cx="10363200" cy="685800"/>
          </a:xfrm>
          <a:prstGeom prst="roundRect">
            <a:avLst>
              <a:gd name="adj" fmla="val 50000"/>
            </a:avLst>
          </a:prstGeom>
          <a:solidFill>
            <a:srgbClr val="EDF1EE"/>
          </a:solidFill>
          <a:ln/>
        </p:spPr>
      </p:sp>
      <p:sp>
        <p:nvSpPr>
          <p:cNvPr id="27" name="Shape 20"/>
          <p:cNvSpPr/>
          <p:nvPr/>
        </p:nvSpPr>
        <p:spPr>
          <a:xfrm>
            <a:off x="1257300" y="5231130"/>
            <a:ext cx="9677400" cy="1905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8" name="Shape 21"/>
          <p:cNvSpPr/>
          <p:nvPr/>
        </p:nvSpPr>
        <p:spPr>
          <a:xfrm>
            <a:off x="1800225" y="5145405"/>
            <a:ext cx="209550" cy="209550"/>
          </a:xfrm>
          <a:prstGeom prst="ellipse">
            <a:avLst/>
          </a:prstGeom>
          <a:solidFill>
            <a:srgbClr val="2C8553"/>
          </a:solidFill>
          <a:ln/>
        </p:spPr>
      </p:sp>
      <p:sp>
        <p:nvSpPr>
          <p:cNvPr id="29" name="Text 22"/>
          <p:cNvSpPr txBox="1"/>
          <p:nvPr/>
        </p:nvSpPr>
        <p:spPr>
          <a:xfrm>
            <a:off x="1800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900" dirty="0"/>
          </a:p>
        </p:txBody>
      </p:sp>
      <p:sp>
        <p:nvSpPr>
          <p:cNvPr id="30" name="Text 23"/>
          <p:cNvSpPr txBox="1"/>
          <p:nvPr/>
        </p:nvSpPr>
        <p:spPr>
          <a:xfrm>
            <a:off x="914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读题</a:t>
            </a:r>
            <a:endParaRPr lang="en-US" sz="975" dirty="0"/>
          </a:p>
        </p:txBody>
      </p:sp>
      <p:sp>
        <p:nvSpPr>
          <p:cNvPr id="31" name="Shape 24"/>
          <p:cNvSpPr/>
          <p:nvPr/>
        </p:nvSpPr>
        <p:spPr>
          <a:xfrm>
            <a:off x="3895725" y="5145405"/>
            <a:ext cx="209550" cy="209550"/>
          </a:xfrm>
          <a:prstGeom prst="ellipse">
            <a:avLst/>
          </a:prstGeom>
          <a:solidFill>
            <a:srgbClr val="84B89A"/>
          </a:solidFill>
          <a:ln/>
        </p:spPr>
      </p:sp>
      <p:sp>
        <p:nvSpPr>
          <p:cNvPr id="32" name="Text 25"/>
          <p:cNvSpPr txBox="1"/>
          <p:nvPr/>
        </p:nvSpPr>
        <p:spPr>
          <a:xfrm>
            <a:off x="38957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900" dirty="0"/>
          </a:p>
        </p:txBody>
      </p:sp>
      <p:sp>
        <p:nvSpPr>
          <p:cNvPr id="33" name="Text 26"/>
          <p:cNvSpPr txBox="1"/>
          <p:nvPr/>
        </p:nvSpPr>
        <p:spPr>
          <a:xfrm>
            <a:off x="30099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判断状态</a:t>
            </a:r>
            <a:endParaRPr lang="en-US" sz="975" dirty="0"/>
          </a:p>
        </p:txBody>
      </p:sp>
      <p:sp>
        <p:nvSpPr>
          <p:cNvPr id="34" name="Shape 27"/>
          <p:cNvSpPr/>
          <p:nvPr/>
        </p:nvSpPr>
        <p:spPr>
          <a:xfrm>
            <a:off x="5991225" y="5145405"/>
            <a:ext cx="209550" cy="209550"/>
          </a:xfrm>
          <a:prstGeom prst="ellipse">
            <a:avLst/>
          </a:prstGeom>
          <a:solidFill>
            <a:srgbClr val="BEDACA"/>
          </a:solidFill>
          <a:ln/>
        </p:spPr>
      </p:sp>
      <p:sp>
        <p:nvSpPr>
          <p:cNvPr id="35" name="Text 28"/>
          <p:cNvSpPr txBox="1"/>
          <p:nvPr/>
        </p:nvSpPr>
        <p:spPr>
          <a:xfrm>
            <a:off x="5991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900" dirty="0"/>
          </a:p>
        </p:txBody>
      </p:sp>
      <p:sp>
        <p:nvSpPr>
          <p:cNvPr id="36" name="Text 29"/>
          <p:cNvSpPr txBox="1"/>
          <p:nvPr/>
        </p:nvSpPr>
        <p:spPr>
          <a:xfrm>
            <a:off x="5105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选公式</a:t>
            </a:r>
            <a:endParaRPr lang="en-US" sz="975" dirty="0"/>
          </a:p>
        </p:txBody>
      </p:sp>
      <p:sp>
        <p:nvSpPr>
          <p:cNvPr id="37" name="Shape 30"/>
          <p:cNvSpPr/>
          <p:nvPr/>
        </p:nvSpPr>
        <p:spPr>
          <a:xfrm>
            <a:off x="8086725" y="5145405"/>
            <a:ext cx="209550" cy="209550"/>
          </a:xfrm>
          <a:prstGeom prst="ellipse">
            <a:avLst/>
          </a:prstGeom>
          <a:solidFill>
            <a:srgbClr val="BEDACA"/>
          </a:solidFill>
          <a:ln/>
        </p:spPr>
      </p:sp>
      <p:sp>
        <p:nvSpPr>
          <p:cNvPr id="38" name="Text 31"/>
          <p:cNvSpPr txBox="1"/>
          <p:nvPr/>
        </p:nvSpPr>
        <p:spPr>
          <a:xfrm>
            <a:off x="80867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900" dirty="0"/>
          </a:p>
        </p:txBody>
      </p:sp>
      <p:sp>
        <p:nvSpPr>
          <p:cNvPr id="39" name="Text 32"/>
          <p:cNvSpPr txBox="1"/>
          <p:nvPr/>
        </p:nvSpPr>
        <p:spPr>
          <a:xfrm>
            <a:off x="72009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浮力方向</a:t>
            </a:r>
            <a:endParaRPr lang="en-US" sz="975" dirty="0"/>
          </a:p>
        </p:txBody>
      </p:sp>
      <p:sp>
        <p:nvSpPr>
          <p:cNvPr id="40" name="Shape 33"/>
          <p:cNvSpPr/>
          <p:nvPr/>
        </p:nvSpPr>
        <p:spPr>
          <a:xfrm>
            <a:off x="10182225" y="5145405"/>
            <a:ext cx="209550" cy="209550"/>
          </a:xfrm>
          <a:prstGeom prst="ellipse">
            <a:avLst/>
          </a:prstGeom>
          <a:solidFill>
            <a:srgbClr val="BEDACA"/>
          </a:solidFill>
          <a:ln/>
        </p:spPr>
      </p:sp>
      <p:sp>
        <p:nvSpPr>
          <p:cNvPr id="41" name="Text 34"/>
          <p:cNvSpPr txBox="1"/>
          <p:nvPr/>
        </p:nvSpPr>
        <p:spPr>
          <a:xfrm>
            <a:off x="10182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endParaRPr lang="en-US" sz="900" dirty="0"/>
          </a:p>
        </p:txBody>
      </p:sp>
      <p:sp>
        <p:nvSpPr>
          <p:cNvPr id="42" name="Text 35"/>
          <p:cNvSpPr txBox="1"/>
          <p:nvPr/>
        </p:nvSpPr>
        <p:spPr>
          <a:xfrm>
            <a:off x="9296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阿基米德原理</a:t>
            </a:r>
            <a:endParaRPr lang="en-US" sz="975" dirty="0"/>
          </a:p>
        </p:txBody>
      </p:sp>
      <p:sp>
        <p:nvSpPr>
          <p:cNvPr id="43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44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46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  <p:sp>
        <p:nvSpPr>
          <p:cNvPr id="47" name="Text 40"/>
          <p:cNvSpPr txBox="1"/>
          <p:nvPr/>
        </p:nvSpPr>
        <p:spPr>
          <a:xfrm rot="-1800000">
            <a:off x="9144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48" name="Text 41"/>
          <p:cNvSpPr txBox="1"/>
          <p:nvPr/>
        </p:nvSpPr>
        <p:spPr>
          <a:xfrm rot="-1800000">
            <a:off x="43688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49" name="Text 42"/>
          <p:cNvSpPr txBox="1"/>
          <p:nvPr/>
        </p:nvSpPr>
        <p:spPr>
          <a:xfrm rot="-1800000">
            <a:off x="78232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50" name="Shape 43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C8553">
              <a:alpha val="50000"/>
            </a:srgbClr>
          </a:solidFill>
          <a:ln/>
        </p:spPr>
      </p:sp>
      <p:sp>
        <p:nvSpPr>
          <p:cNvPr id="51" name="Shape 44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95C2A8"/>
            </a:solidFill>
            <a:prstDash val="solid"/>
          </a:ln>
        </p:spPr>
      </p:sp>
      <p:sp>
        <p:nvSpPr>
          <p:cNvPr id="52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53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54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56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1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「铁块」占比最高，约 60%，是本页结构里的主要构成。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40%，可按占比高低分优先级投入。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C8553">
              <a:alpha val="5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95C2A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课堂用到的三个数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1.0g/cm³ 水的密度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计算时常用值，注意单位换算…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9.8N/kg g 取值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初中阶段计算一般取 9.8 或 10。题目没说就按 9.8…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3种 浮沉状态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漂浮、悬浮、下沉，判定方法各不同。先看密度关系…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8553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C8553">
              <a:alpha val="5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95C2A8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累计走势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855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1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C855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从「木块」到「铁块」，指标上升 7.300000000000001。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峰值在「铁块」（7.9），谷值在「木块」（0.6）。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C8553">
              <a:alpha val="5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95C2A8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D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0E7E2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D705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C8553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C8553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从生活现象入手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建立浮力概念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推导阿基米德原理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会算会用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C8553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A0C8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初中物理 · 浮力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C8553">
              <a:alpha val="5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95C2A8"/>
            </a:solidFill>
            <a:prstDash val="solid"/>
          </a:ln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26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A0C8B2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课后练习第 3、5、7 题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C8553">
              <a:alpha val="5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95C2A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2026-10-18T07:28:19Z</dcterms:created>
  <dcterms:modified xsi:type="dcterms:W3CDTF">2026-10-18T07:28:19Z</dcterms:modified>
</cp:coreProperties>
</file>