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51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52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5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1.xlsx"/></Relationships>
</file>

<file path=ppt/charts/_rels/chart5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2.xlsx"/></Relationships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858585"/>
            </a:solidFill>
            <a:ln w="25400" cap="flat">
              <a:solidFill>
                <a:srgbClr val="858585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8"/>
            <c:spPr>
              <a:solidFill>
                <a:srgbClr val="858585"/>
              </a:solidFill>
              <a:ln w="9525" cap="flat">
                <a:solidFill>
                  <a:srgbClr val="858585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照明控制</c:v>
                  </c:pt>
                  <c:pt idx="1">
                    <c:v>空调联动</c:v>
                  </c:pt>
                  <c:pt idx="2">
                    <c:v>电梯调度</c:v>
                  </c:pt>
                  <c:pt idx="3">
                    <c:v>水泵变频</c:v>
                  </c:pt>
                  <c:pt idx="4">
                    <c:v>其他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28</c:v>
                </c:pt>
                <c:pt idx="2">
                  <c:v>16</c:v>
                </c:pt>
                <c:pt idx="3">
                  <c:v>14</c:v>
                </c:pt>
                <c:pt idx="4">
                  <c:v>10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AE6DF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CB9B3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A1B18"/>
        </a:solidFill>
        <a:ln w="12700" cap="flat">
          <a:solidFill>
            <a:srgbClr val="1A1B18"/>
          </a:solidFill>
        </a:ln>
        <a:effectLst/>
      </c:spPr>
    </c:plotArea>
    <c:plotVisOnly val="1"/>
    <c:dispBlanksAs val="span"/>
  </c:chart>
  <c:spPr>
    <a:solidFill>
      <a:srgbClr val="1A1B18"/>
    </a:solidFill>
    <a:ln>
      <a:noFill/>
    </a:ln>
    <a:effectLst/>
  </c:spPr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58585"/>
              </a:solidFill>
              <a:effectLst/>
            </c:spPr>
          </c:dPt>
          <c:dPt>
            <c:idx val="1"/>
            <c:bubble3D val="0"/>
            <c:spPr>
              <a:solidFill>
                <a:srgbClr val="B8B6B2"/>
              </a:solidFill>
              <a:effectLst/>
            </c:spPr>
          </c:dPt>
          <c:dPt>
            <c:idx val="2"/>
            <c:bubble3D val="0"/>
            <c:spPr>
              <a:solidFill>
                <a:srgbClr val="848484"/>
              </a:solidFill>
              <a:effectLst/>
            </c:spPr>
          </c:dPt>
          <c:dPt>
            <c:idx val="3"/>
            <c:bubble3D val="0"/>
            <c:spPr>
              <a:solidFill>
                <a:srgbClr val="A8A6A4"/>
              </a:solidFill>
              <a:effectLst/>
            </c:spPr>
          </c:dPt>
          <c:dPt>
            <c:idx val="4"/>
            <c:bubble3D val="0"/>
            <c:spPr>
              <a:solidFill>
                <a:srgbClr val="6A6A69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A1B18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A1B18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A1B18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A1B18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A1B18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照明控制</c:v>
                </c:pt>
                <c:pt idx="1">
                  <c:v>空调联动</c:v>
                </c:pt>
                <c:pt idx="2">
                  <c:v>电梯调度</c:v>
                </c:pt>
                <c:pt idx="3">
                  <c:v>水泵变频</c:v>
                </c:pt>
                <c:pt idx="4">
                  <c:v>其他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32</c:v>
                </c:pt>
                <c:pt idx="1">
                  <c:v>28</c:v>
                </c:pt>
                <c:pt idx="2">
                  <c:v>16</c:v>
                </c:pt>
                <c:pt idx="3">
                  <c:v>14</c:v>
                </c:pt>
                <c:pt idx="4">
                  <c:v>10</c:v>
                </c:pt>
              </c:numCache>
            </c:numRef>
          </c:val>
        </c:ser>
        <c:firstSliceAng val="0"/>
        <c:holeSize val="50"/>
      </c:doughnutChart>
      <c:spPr>
        <a:solidFill>
          <a:srgbClr val="1A1B18"/>
        </a:solidFill>
        <a:ln w="12700" cap="flat">
          <a:solidFill>
            <a:srgbClr val="1A1B18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EAE6DF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A1B18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0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02121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8C8C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项目提案 · 园区数字化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1BCB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把分散的系统连起来，让园区运营有一张底图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8C8C8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1BCB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1B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B18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先把数据连起来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各模块预期节能贡献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预期的四个改善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0" name="Shape 5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1" name="Shape 5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62" name="Shape 5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63" name="Shape 6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A1B18"/>
          </a:solidFill>
          <a:ln/>
        </p:spPr>
      </p:sp>
      <p:sp>
        <p:nvSpPr>
          <p:cNvPr id="64" name="Shape 6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65" name="Text 6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67" name="Text 6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C8C8C8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1BCB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先把数据连起来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1BCB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系统各自为政，智能化就无从谈起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C8C8C8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C8C8C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BCB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不重复建设：能用现有设备接入的，不推倒重来。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BCB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可分期投入：按预算分阶段，不一次压垮资金。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1BCB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58585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6" name="Shape 4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7" name="Shape 4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8" name="Shape 4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9" name="Shape 4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0" name="Shape 4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51" name="Shape 4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1B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各模块预期节能贡献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综合能耗下降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用能监测与策略控制带来的节降空间。空调与照明的分时策略贡献最大。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45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事件响应提速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告警联动与统一调度缩短处置时间。从发现到派人，中间不再靠电话转达。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人力投入优化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重复性巡检由系统替代，人力从走动式巡逻转到处置和增值服务上，夜班配置也能压下来。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66" name="Shape 64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67" name="Shape 6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A1B18"/>
          </a:solidFill>
          <a:ln/>
        </p:spPr>
      </p:sp>
      <p:sp>
        <p:nvSpPr>
          <p:cNvPr id="68" name="Shape 6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69" name="Text 6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0" name="Text 6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71" name="Text 6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1B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1A1B18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858585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门禁、能耗、停车、安防各建各的系统，数据互不相通。系统越多，看全局反而越难：出了事要翻四五个后台，能耗超了也得等月底出账才知道。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58585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0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02121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302121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8C8C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C8C8C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C8C8C8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预期的四个改善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1BCB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45% 事件响应提速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1BCB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30% 人力投入优化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58585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1B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166488"/>
            <a:ext cx="6667500" cy="288173"/>
          </a:xfrm>
          <a:prstGeom prst="roundRect">
            <a:avLst>
              <a:gd name="adj" fmla="val 9916"/>
            </a:avLst>
          </a:prstGeom>
          <a:solidFill>
            <a:srgbClr val="85858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128388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照明控制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09338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128388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32%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2821427"/>
            <a:ext cx="5834063" cy="288173"/>
          </a:xfrm>
          <a:prstGeom prst="roundRect">
            <a:avLst>
              <a:gd name="adj" fmla="val 9916"/>
            </a:avLst>
          </a:prstGeom>
          <a:solidFill>
            <a:srgbClr val="848484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2783327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空调联动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9167813" y="2764277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2783327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476366"/>
            <a:ext cx="3333750" cy="288173"/>
          </a:xfrm>
          <a:prstGeom prst="roundRect">
            <a:avLst>
              <a:gd name="adj" fmla="val 9916"/>
            </a:avLst>
          </a:prstGeom>
          <a:solidFill>
            <a:srgbClr val="A8A6A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438266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电梯调度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6667500" y="3419216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438266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131305"/>
            <a:ext cx="2917031" cy="288173"/>
          </a:xfrm>
          <a:prstGeom prst="roundRect">
            <a:avLst>
              <a:gd name="adj" fmla="val 9916"/>
            </a:avLst>
          </a:prstGeom>
          <a:solidFill>
            <a:srgbClr val="6A6A69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093205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水泵变频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6250781" y="4074155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093205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3181350" y="4786244"/>
            <a:ext cx="2083594" cy="288173"/>
          </a:xfrm>
          <a:prstGeom prst="roundRect">
            <a:avLst>
              <a:gd name="adj" fmla="val 9916"/>
            </a:avLst>
          </a:prstGeom>
          <a:solidFill>
            <a:srgbClr val="6A6A69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14400" y="4748144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其他</a:t>
            </a:r>
            <a:endParaRPr lang="en-US" sz="1275" dirty="0"/>
          </a:p>
        </p:txBody>
      </p:sp>
      <p:sp>
        <p:nvSpPr>
          <p:cNvPr id="26" name="Text 24"/>
          <p:cNvSpPr txBox="1"/>
          <p:nvPr/>
        </p:nvSpPr>
        <p:spPr>
          <a:xfrm>
            <a:off x="5417344" y="4729094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363200" y="4748144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10%</a:t>
            </a:r>
            <a:endParaRPr lang="en-US" sz="975" dirty="0"/>
          </a:p>
        </p:txBody>
      </p:sp>
      <p:sp>
        <p:nvSpPr>
          <p:cNvPr id="28" name="Shape 26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292926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以「照明控制」为 100 基准，条形长度按比例换算；占比为该项在合计中的份额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7" name="Text 35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8" name="Shape 3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6" name="Shape 6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7" name="Shape 6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8" name="Shape 6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9" name="Shape 6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70" name="Shape 6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71" name="Shape 6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72" name="Shape 7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73" name="Shape 7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A1B18"/>
          </a:solidFill>
          <a:ln/>
        </p:spPr>
      </p:sp>
      <p:sp>
        <p:nvSpPr>
          <p:cNvPr id="74" name="Shape 7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75" name="Text 7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6" name="Text 7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77" name="Text 7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B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1A1B18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858585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先统一平台接入，把底层数据汇到一张底图上。数据不打通，谈智能化就是空中楼阁。这一步最不出彩，但省不掉；协议对接的工作量，往往占整个项目的一半。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58585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1B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1A1B18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858585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按安防、能耗、通行、服务四类场景逐步上线，一个场景跑通再上一个。不做大而全的一次性工程：半年交付一个能用的模块，比一年后交一堆没法用的功能强。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58585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1B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方案的三个层次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58585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858585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858585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58585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感知层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门禁、摄像头、电表、传感器统一接入。存量设备能接则接，不能接的列改造清单。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58585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858585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858585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58585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平台层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数据汇聚、打通协议、形成统一底图。让所有系统在同一个坐标系里说话。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58585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858585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858585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58585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应用层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安防、能耗、通行、服务分场景呈现。先上哪个，按痛点和预算定。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4" name="Shape 5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65" name="Shape 6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66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A1B18"/>
          </a:solidFill>
          <a:ln/>
        </p:spPr>
      </p:sp>
      <p:sp>
        <p:nvSpPr>
          <p:cNvPr id="67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68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9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70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B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1A1B18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858585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算清投入产出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分阶段实施，先做投入小、见效快的模块，用实际收益去支撑后面的预算。给决策层看的不是技术架构图，而是每月省下多少电费、少了多少人力。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58585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B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方案的三条底线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不重复建设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能用现有设备接入的，不推倒重来。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可分期投入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按预算分阶段，不一次压垮资金。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有量化目标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每个模块对应可衡量的结果。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58585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A1B18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A1B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58585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9292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「照明控制」最高（32），「其他」最低（10），差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20.0，可按高低落差定优先级。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A1B18"/>
          </a:solidFill>
          <a:ln/>
        </p:spPr>
      </p:sp>
      <p:sp>
        <p:nvSpPr>
          <p:cNvPr id="53" name="Shape 5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54" name="Text 5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5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A1B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三类优先落地的场景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85858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58585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智慧安防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视频联动与周界告警统一调度。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58585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能耗管理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水电气分项计量与异常用能提醒。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58585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智慧通行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车牌识别、无感支付、车位引导。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A1B18"/>
          </a:solidFill>
          <a:ln/>
        </p:spPr>
      </p:sp>
      <p:sp>
        <p:nvSpPr>
          <p:cNvPr id="64" name="Shape 59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65" name="Text 60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6" name="Text 61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67" name="Text 62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A1B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三类优先落地的场景 · 其二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5858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792605"/>
            <a:ext cx="1981200" cy="28575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914400" y="4573905"/>
            <a:ext cx="1981200" cy="76200"/>
          </a:xfrm>
          <a:prstGeom prst="rect">
            <a:avLst/>
          </a:prstGeom>
          <a:solidFill>
            <a:srgbClr val="858585">
              <a:alpha val="95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847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858585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847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0" y="1792605"/>
            <a:ext cx="1981200" cy="28575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009900" y="4573905"/>
            <a:ext cx="1981200" cy="76200"/>
          </a:xfrm>
          <a:prstGeom prst="rect">
            <a:avLst/>
          </a:prstGeom>
          <a:solidFill>
            <a:srgbClr val="A8A6A4">
              <a:alpha val="95000"/>
            </a:srgbClr>
          </a:solidFill>
          <a:ln/>
        </p:spPr>
      </p:sp>
      <p:sp>
        <p:nvSpPr>
          <p:cNvPr id="12" name="Shape 8"/>
          <p:cNvSpPr/>
          <p:nvPr/>
        </p:nvSpPr>
        <p:spPr>
          <a:xfrm>
            <a:off x="3943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858585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943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792605"/>
            <a:ext cx="1981200" cy="2857500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5105400" y="4573905"/>
            <a:ext cx="1981200" cy="76200"/>
          </a:xfrm>
          <a:prstGeom prst="rect">
            <a:avLst/>
          </a:prstGeom>
          <a:solidFill>
            <a:srgbClr val="6A6A69">
              <a:alpha val="95000"/>
            </a:srgbClr>
          </a:solidFill>
          <a:ln/>
        </p:spPr>
      </p:sp>
      <p:sp>
        <p:nvSpPr>
          <p:cNvPr id="16" name="Shape 11"/>
          <p:cNvSpPr/>
          <p:nvPr/>
        </p:nvSpPr>
        <p:spPr>
          <a:xfrm>
            <a:off x="6038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858585">
              <a:alpha val="88000"/>
            </a:srgbClr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6038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900" y="1792605"/>
            <a:ext cx="1981200" cy="2857500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7200900" y="4573905"/>
            <a:ext cx="1981200" cy="76200"/>
          </a:xfrm>
          <a:prstGeom prst="rect">
            <a:avLst/>
          </a:prstGeom>
          <a:solidFill>
            <a:srgbClr val="6A6A69">
              <a:alpha val="95000"/>
            </a:srgbClr>
          </a:solidFill>
          <a:ln/>
        </p:spPr>
      </p:sp>
      <p:sp>
        <p:nvSpPr>
          <p:cNvPr id="20" name="Shape 14"/>
          <p:cNvSpPr/>
          <p:nvPr/>
        </p:nvSpPr>
        <p:spPr>
          <a:xfrm>
            <a:off x="8134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858585">
              <a:alpha val="88000"/>
            </a:srgbClr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8134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1792605"/>
            <a:ext cx="1981200" cy="2857500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9296400" y="4573905"/>
            <a:ext cx="1981200" cy="76200"/>
          </a:xfrm>
          <a:prstGeom prst="rect">
            <a:avLst/>
          </a:prstGeom>
          <a:solidFill>
            <a:srgbClr val="6A6A69">
              <a:alpha val="95000"/>
            </a:srgbClr>
          </a:solidFill>
          <a:ln/>
        </p:spPr>
      </p:sp>
      <p:sp>
        <p:nvSpPr>
          <p:cNvPr id="24" name="Shape 17"/>
          <p:cNvSpPr/>
          <p:nvPr/>
        </p:nvSpPr>
        <p:spPr>
          <a:xfrm>
            <a:off x="10229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858585">
              <a:alpha val="88000"/>
            </a:srgbClr>
          </a:solidFill>
          <a:ln/>
        </p:spPr>
      </p:sp>
      <p:sp>
        <p:nvSpPr>
          <p:cNvPr id="25" name="Text 18"/>
          <p:cNvSpPr txBox="1"/>
          <p:nvPr/>
        </p:nvSpPr>
        <p:spPr>
          <a:xfrm>
            <a:off x="10229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26" name="Shape 19"/>
          <p:cNvSpPr/>
          <p:nvPr/>
        </p:nvSpPr>
        <p:spPr>
          <a:xfrm>
            <a:off x="914400" y="4897755"/>
            <a:ext cx="10363200" cy="685800"/>
          </a:xfrm>
          <a:prstGeom prst="roundRect">
            <a:avLst>
              <a:gd name="adj" fmla="val 50000"/>
            </a:avLst>
          </a:prstGeom>
          <a:solidFill>
            <a:srgbClr val="292926"/>
          </a:solidFill>
          <a:ln/>
        </p:spPr>
      </p:sp>
      <p:sp>
        <p:nvSpPr>
          <p:cNvPr id="27" name="Shape 20"/>
          <p:cNvSpPr/>
          <p:nvPr/>
        </p:nvSpPr>
        <p:spPr>
          <a:xfrm>
            <a:off x="1257300" y="5231130"/>
            <a:ext cx="9677400" cy="19050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28" name="Shape 21"/>
          <p:cNvSpPr/>
          <p:nvPr/>
        </p:nvSpPr>
        <p:spPr>
          <a:xfrm>
            <a:off x="1800225" y="5145405"/>
            <a:ext cx="209550" cy="209550"/>
          </a:xfrm>
          <a:prstGeom prst="ellipse">
            <a:avLst/>
          </a:prstGeom>
          <a:solidFill>
            <a:srgbClr val="858585"/>
          </a:solidFill>
          <a:ln/>
        </p:spPr>
      </p:sp>
      <p:sp>
        <p:nvSpPr>
          <p:cNvPr id="29" name="Text 22"/>
          <p:cNvSpPr txBox="1"/>
          <p:nvPr/>
        </p:nvSpPr>
        <p:spPr>
          <a:xfrm>
            <a:off x="1800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30" name="Text 23"/>
          <p:cNvSpPr txBox="1"/>
          <p:nvPr/>
        </p:nvSpPr>
        <p:spPr>
          <a:xfrm>
            <a:off x="914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智慧安防</a:t>
            </a:r>
            <a:endParaRPr lang="en-US" sz="975" dirty="0"/>
          </a:p>
        </p:txBody>
      </p:sp>
      <p:sp>
        <p:nvSpPr>
          <p:cNvPr id="31" name="Shape 24"/>
          <p:cNvSpPr/>
          <p:nvPr/>
        </p:nvSpPr>
        <p:spPr>
          <a:xfrm>
            <a:off x="3895725" y="5145405"/>
            <a:ext cx="209550" cy="209550"/>
          </a:xfrm>
          <a:prstGeom prst="ellipse">
            <a:avLst/>
          </a:prstGeom>
          <a:solidFill>
            <a:srgbClr val="A8A6A4"/>
          </a:solidFill>
          <a:ln/>
        </p:spPr>
      </p:sp>
      <p:sp>
        <p:nvSpPr>
          <p:cNvPr id="32" name="Text 25"/>
          <p:cNvSpPr txBox="1"/>
          <p:nvPr/>
        </p:nvSpPr>
        <p:spPr>
          <a:xfrm>
            <a:off x="3895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33" name="Text 26"/>
          <p:cNvSpPr txBox="1"/>
          <p:nvPr/>
        </p:nvSpPr>
        <p:spPr>
          <a:xfrm>
            <a:off x="3009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能耗管理</a:t>
            </a:r>
            <a:endParaRPr lang="en-US" sz="975" dirty="0"/>
          </a:p>
        </p:txBody>
      </p:sp>
      <p:sp>
        <p:nvSpPr>
          <p:cNvPr id="34" name="Shape 27"/>
          <p:cNvSpPr/>
          <p:nvPr/>
        </p:nvSpPr>
        <p:spPr>
          <a:xfrm>
            <a:off x="5991225" y="5145405"/>
            <a:ext cx="209550" cy="209550"/>
          </a:xfrm>
          <a:prstGeom prst="ellipse">
            <a:avLst/>
          </a:prstGeom>
          <a:solidFill>
            <a:srgbClr val="6A6A69"/>
          </a:solidFill>
          <a:ln/>
        </p:spPr>
      </p:sp>
      <p:sp>
        <p:nvSpPr>
          <p:cNvPr id="35" name="Text 28"/>
          <p:cNvSpPr txBox="1"/>
          <p:nvPr/>
        </p:nvSpPr>
        <p:spPr>
          <a:xfrm>
            <a:off x="5991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36" name="Text 29"/>
          <p:cNvSpPr txBox="1"/>
          <p:nvPr/>
        </p:nvSpPr>
        <p:spPr>
          <a:xfrm>
            <a:off x="5105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智慧通行</a:t>
            </a:r>
            <a:endParaRPr lang="en-US" sz="975" dirty="0"/>
          </a:p>
        </p:txBody>
      </p:sp>
      <p:sp>
        <p:nvSpPr>
          <p:cNvPr id="37" name="Shape 30"/>
          <p:cNvSpPr/>
          <p:nvPr/>
        </p:nvSpPr>
        <p:spPr>
          <a:xfrm>
            <a:off x="8086725" y="5145405"/>
            <a:ext cx="209550" cy="209550"/>
          </a:xfrm>
          <a:prstGeom prst="ellipse">
            <a:avLst/>
          </a:prstGeom>
          <a:solidFill>
            <a:srgbClr val="6A6A69"/>
          </a:solidFill>
          <a:ln/>
        </p:spPr>
      </p:sp>
      <p:sp>
        <p:nvSpPr>
          <p:cNvPr id="38" name="Text 31"/>
          <p:cNvSpPr txBox="1"/>
          <p:nvPr/>
        </p:nvSpPr>
        <p:spPr>
          <a:xfrm>
            <a:off x="8086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39" name="Text 32"/>
          <p:cNvSpPr txBox="1"/>
          <p:nvPr/>
        </p:nvSpPr>
        <p:spPr>
          <a:xfrm>
            <a:off x="7200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感知层</a:t>
            </a:r>
            <a:endParaRPr lang="en-US" sz="975" dirty="0"/>
          </a:p>
        </p:txBody>
      </p:sp>
      <p:sp>
        <p:nvSpPr>
          <p:cNvPr id="40" name="Shape 33"/>
          <p:cNvSpPr/>
          <p:nvPr/>
        </p:nvSpPr>
        <p:spPr>
          <a:xfrm>
            <a:off x="10182225" y="5145405"/>
            <a:ext cx="209550" cy="209550"/>
          </a:xfrm>
          <a:prstGeom prst="ellipse">
            <a:avLst/>
          </a:prstGeom>
          <a:solidFill>
            <a:srgbClr val="6A6A69"/>
          </a:solidFill>
          <a:ln/>
        </p:spPr>
      </p:sp>
      <p:sp>
        <p:nvSpPr>
          <p:cNvPr id="41" name="Text 34"/>
          <p:cNvSpPr txBox="1"/>
          <p:nvPr/>
        </p:nvSpPr>
        <p:spPr>
          <a:xfrm>
            <a:off x="10182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900" dirty="0"/>
          </a:p>
        </p:txBody>
      </p:sp>
      <p:sp>
        <p:nvSpPr>
          <p:cNvPr id="42" name="Text 35"/>
          <p:cNvSpPr txBox="1"/>
          <p:nvPr/>
        </p:nvSpPr>
        <p:spPr>
          <a:xfrm>
            <a:off x="9296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平台层</a:t>
            </a:r>
            <a:endParaRPr lang="en-US" sz="975" dirty="0"/>
          </a:p>
        </p:txBody>
      </p:sp>
      <p:sp>
        <p:nvSpPr>
          <p:cNvPr id="43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44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46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47" name="Text 40"/>
          <p:cNvSpPr txBox="1"/>
          <p:nvPr/>
        </p:nvSpPr>
        <p:spPr>
          <a:xfrm rot="-1800000">
            <a:off x="9144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8" name="Text 41"/>
          <p:cNvSpPr txBox="1"/>
          <p:nvPr/>
        </p:nvSpPr>
        <p:spPr>
          <a:xfrm rot="-1800000">
            <a:off x="43688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9" name="Text 42"/>
          <p:cNvSpPr txBox="1"/>
          <p:nvPr/>
        </p:nvSpPr>
        <p:spPr>
          <a:xfrm rot="-1800000">
            <a:off x="78232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50" name="Shape 4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1" name="Shape 4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2" name="Shape 4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3" name="Shape 4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4" name="Shape 4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5" name="Shape 4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6" name="Shape 4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7" name="Shape 5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8" name="Shape 5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9" name="Shape 5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0" name="Shape 5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1" name="Shape 5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2" name="Shape 5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3" name="Shape 5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4" name="Shape 5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5" name="Shape 5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6" name="Shape 5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7" name="Shape 6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8" name="Shape 6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69" name="Shape 6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70" name="Shape 6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71" name="Shape 6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72" name="Shape 6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73" name="Shape 6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74" name="Shape 6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75" name="Shape 6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76" name="Shape 6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77" name="Shape 7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78" name="Shape 7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79" name="Shape 7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80" name="Shape 7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81" name="Shape 7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82" name="Shape 7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83" name="Shape 7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84" name="Shape 7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85" name="Shape 7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A1B18"/>
          </a:solidFill>
          <a:ln/>
        </p:spPr>
      </p:sp>
      <p:sp>
        <p:nvSpPr>
          <p:cNvPr id="86" name="Shape 7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87" name="Text 8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88" name="Text 8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89" name="Text 8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A1B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58585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9292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「照明控制」占比最高，约 32%，是本页结构里的主要构成。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68%，可按占比高低分优先级投入。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A1B18"/>
          </a:solidFill>
          <a:ln/>
        </p:spPr>
      </p:sp>
      <p:sp>
        <p:nvSpPr>
          <p:cNvPr id="53" name="Shape 5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54" name="Text 5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5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A1B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5858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预期的四个改善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22% 综合能耗下降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用能监测与策略控制带来的节降空间…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45% 事件响应提速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告警联动与统一调度缩短处置时间。从发现到派人…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30% 人力投入优化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重复性巡检由系统替代，人力从走动式巡逻转到处置和增值服务上…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58585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A1B18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53532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9B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0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58585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58585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1BCB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8C8C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1BCB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8C8C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1BCB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8C8C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1BCB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8C8C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算清投入产出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58585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8C8C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BCB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0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02121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1BCBC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8C8C8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1BCB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期待与您进一步沟通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9" name="Shape 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58585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58585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2026-10-18T07:31:13Z</dcterms:created>
  <dcterms:modified xsi:type="dcterms:W3CDTF">2026-10-18T07:31:13Z</dcterms:modified>
</cp:coreProperties>
</file>