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53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54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55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56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5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3.xlsx"/></Relationships>
</file>

<file path=ppt/charts/_rels/chart5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4.xlsx"/></Relationships>
</file>

<file path=ppt/charts/_rels/chart5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5.xlsx"/></Relationships>
</file>

<file path=ppt/charts/_rels/chart5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6.xlsx"/></Relationships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1月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DBAD24"/>
              </a:solidFill>
              <a:effectLst/>
            </c:spPr>
          </c:dPt>
          <c:dPt>
            <c:idx val="1"/>
            <c:bubble3D val="0"/>
            <c:spPr>
              <a:solidFill>
                <a:srgbClr val="413627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1月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15</c:v>
                </c:pt>
                <c:pt idx="1">
                  <c:v>85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221A11"/>
          </a:solidFill>
        </a:ln>
        <a:effectLst/>
      </c:spPr>
    </c:plotArea>
    <c:plotVisOnly val="1"/>
    <c:dispBlanksAs val="span"/>
  </c:chart>
  <c:spPr>
    <a:solidFill>
      <a:srgbClr val="221A11"/>
    </a:solidFill>
    <a:ln>
      <a:noFill/>
    </a:ln>
    <a:effectLst/>
  </c:spPr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DBAD24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FFE0B0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DBAD24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EDC76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6382D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9AA3C6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5368A2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1月</c:v>
                  </c:pt>
                  <c:pt idx="1">
                    <c:v>4月</c:v>
                  </c:pt>
                  <c:pt idx="2">
                    <c:v>6月</c:v>
                  </c:pt>
                  <c:pt idx="3">
                    <c:v>9月</c:v>
                  </c:pt>
                  <c:pt idx="4">
                    <c:v>11月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40</c:v>
                </c:pt>
                <c:pt idx="1">
                  <c:v>62</c:v>
                </c:pt>
                <c:pt idx="2">
                  <c:v>88</c:v>
                </c:pt>
                <c:pt idx="3">
                  <c:v>70</c:v>
                </c:pt>
                <c:pt idx="4">
                  <c:v>96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FFE0B0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EB48D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21A11"/>
        </a:solidFill>
        <a:ln w="12700" cap="flat">
          <a:solidFill>
            <a:srgbClr val="221A11"/>
          </a:solidFill>
        </a:ln>
        <a:effectLst/>
      </c:spPr>
    </c:plotArea>
    <c:plotVisOnly val="1"/>
    <c:dispBlanksAs val="span"/>
  </c:chart>
  <c:spPr>
    <a:solidFill>
      <a:srgbClr val="221A11"/>
    </a:solidFill>
    <a:ln>
      <a:noFill/>
    </a:ln>
    <a:effectLst/>
  </c:spPr>
  <c:externalData r:id="rId1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DBAD24"/>
              </a:solidFill>
              <a:effectLst/>
            </c:spPr>
          </c:dPt>
          <c:dPt>
            <c:idx val="1"/>
            <c:bubble3D val="0"/>
            <c:spPr>
              <a:solidFill>
                <a:srgbClr val="EDC76A"/>
              </a:solidFill>
              <a:effectLst/>
            </c:spPr>
          </c:dPt>
          <c:dPt>
            <c:idx val="2"/>
            <c:bubble3D val="0"/>
            <c:spPr>
              <a:solidFill>
                <a:srgbClr val="6382D2"/>
              </a:solidFill>
              <a:effectLst/>
            </c:spPr>
          </c:dPt>
          <c:dPt>
            <c:idx val="3"/>
            <c:bubble3D val="0"/>
            <c:spPr>
              <a:solidFill>
                <a:srgbClr val="9AA3C6"/>
              </a:solidFill>
              <a:effectLst/>
            </c:spPr>
          </c:dPt>
          <c:dPt>
            <c:idx val="4"/>
            <c:bubble3D val="0"/>
            <c:spPr>
              <a:solidFill>
                <a:srgbClr val="5368A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21A11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21A11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21A11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21A11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21A11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1月</c:v>
                </c:pt>
                <c:pt idx="1">
                  <c:v>4月</c:v>
                </c:pt>
                <c:pt idx="2">
                  <c:v>6月</c:v>
                </c:pt>
                <c:pt idx="3">
                  <c:v>9月</c:v>
                </c:pt>
                <c:pt idx="4">
                  <c:v>11月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40</c:v>
                </c:pt>
                <c:pt idx="1">
                  <c:v>62</c:v>
                </c:pt>
                <c:pt idx="2">
                  <c:v>88</c:v>
                </c:pt>
                <c:pt idx="3">
                  <c:v>70</c:v>
                </c:pt>
                <c:pt idx="4">
                  <c:v>96</c:v>
                </c:pt>
              </c:numCache>
            </c:numRef>
          </c:val>
        </c:ser>
        <c:firstSliceAng val="0"/>
        <c:holeSize val="50"/>
      </c:doughnutChart>
      <c:spPr>
        <a:solidFill>
          <a:srgbClr val="221A11"/>
        </a:solidFill>
        <a:ln w="12700" cap="flat">
          <a:solidFill>
            <a:srgbClr val="221A11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FFE0B0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221A11"/>
    </a:solidFill>
    <a:ln>
      <a:noFill/>
    </a:ln>
    <a:effectLst/>
  </c:spPr>
  <c:externalData r:id="rId1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DBAD24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FFE0B0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DBAD24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EDC76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6382D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9AA3C6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5368A2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1月</c:v>
                  </c:pt>
                  <c:pt idx="1">
                    <c:v>4月</c:v>
                  </c:pt>
                  <c:pt idx="2">
                    <c:v>6月</c:v>
                  </c:pt>
                  <c:pt idx="3">
                    <c:v>9月</c:v>
                  </c:pt>
                  <c:pt idx="4">
                    <c:v>11月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40</c:v>
                </c:pt>
                <c:pt idx="1">
                  <c:v>62</c:v>
                </c:pt>
                <c:pt idx="2">
                  <c:v>88</c:v>
                </c:pt>
                <c:pt idx="3">
                  <c:v>70</c:v>
                </c:pt>
                <c:pt idx="4">
                  <c:v>96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FFE0B0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EB48D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21A11"/>
        </a:solidFill>
        <a:ln w="12700" cap="flat">
          <a:solidFill>
            <a:srgbClr val="221A11"/>
          </a:solidFill>
        </a:ln>
        <a:effectLst/>
      </c:spPr>
    </c:plotArea>
    <c:plotVisOnly val="1"/>
    <c:dispBlanksAs val="span"/>
  </c:chart>
  <c:spPr>
    <a:solidFill>
      <a:srgbClr val="221A11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33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3314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EFDA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营销提案 · 年度规划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从人群洞察到传播节奏，一年怎么打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EFDA9C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1A11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好传播先想清对谁说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全年传播热度节奏 · 构成占比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目标设定的三个参考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分类对比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8" name="Shape 55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  <p:sp>
        <p:nvSpPr>
          <p:cNvPr id="59" name="Shape 5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A11"/>
          </a:solidFill>
          <a:ln/>
        </p:spPr>
      </p:sp>
      <p:sp>
        <p:nvSpPr>
          <p:cNvPr id="60" name="Shape 5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61" name="Text 5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5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63" name="Text 6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EFDA9C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好传播先想清对谁说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人群对了，内容才打得到点上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EFDA9C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EFDA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对谁说：人群画像与触达路径。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说什么：核心主张与内容矩阵。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AD24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7" name="Shape 33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8" name="Shape 34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9" name="Shape 35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0" name="Shape 36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1" name="Shape 37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2" name="Shape 38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3" name="Shape 39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4" name="Shape 40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5" name="Shape 41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6" name="Shape 42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7" name="Shape 43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全年传播热度节奏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AD24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1月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1月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2043545" cy="95250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40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4月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3167495" cy="95250"/>
          </a:xfrm>
          <a:prstGeom prst="rect">
            <a:avLst/>
          </a:prstGeom>
          <a:solidFill>
            <a:srgbClr val="6382D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62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6月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9AA3C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88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34%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9月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3576205" cy="95250"/>
          </a:xfrm>
          <a:prstGeom prst="rect">
            <a:avLst/>
          </a:prstGeom>
          <a:solidFill>
            <a:srgbClr val="5368A2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70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8" name="Shape 55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9" name="Shape 56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0" name="Shape 57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1" name="Shape 58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2" name="Shape 59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3" name="Shape 60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4" name="Shape 61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  <p:sp>
        <p:nvSpPr>
          <p:cNvPr id="65" name="Shape 6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A11"/>
          </a:solidFill>
          <a:ln/>
        </p:spPr>
      </p:sp>
      <p:sp>
        <p:nvSpPr>
          <p:cNvPr id="66" name="Shape 6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67" name="Text 6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8" name="Text 6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69" name="Text 6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谁在买、为什么买、在哪儿被触达，把画像画清楚再动手。人群不清，后面的动作都是猜的。与其一次投三个渠道，不如先把一个核心人群摸透，再横向复制。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AD24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D33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3314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3D3314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FDA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1200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EFDA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万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EFDA9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目标设定的三个参考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35% 互动率提升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2.5% 转化率目标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20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AD24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166488"/>
            <a:ext cx="2778125" cy="288173"/>
          </a:xfrm>
          <a:prstGeom prst="roundRect">
            <a:avLst>
              <a:gd name="adj" fmla="val 9916"/>
            </a:avLst>
          </a:prstGeom>
          <a:solidFill>
            <a:srgbClr val="DBAD24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128388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1月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6111875" y="2109338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40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128388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2821427"/>
            <a:ext cx="4306094" cy="288173"/>
          </a:xfrm>
          <a:prstGeom prst="roundRect">
            <a:avLst>
              <a:gd name="adj" fmla="val 9916"/>
            </a:avLst>
          </a:prstGeom>
          <a:solidFill>
            <a:srgbClr val="6382D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2783327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4月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7639844" y="2764277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62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2783327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476366"/>
            <a:ext cx="6111875" cy="288173"/>
          </a:xfrm>
          <a:prstGeom prst="roundRect">
            <a:avLst>
              <a:gd name="adj" fmla="val 9916"/>
            </a:avLst>
          </a:prstGeom>
          <a:solidFill>
            <a:srgbClr val="9AA3C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438266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6月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9445625" y="3419216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88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438266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131305"/>
            <a:ext cx="4861719" cy="288173"/>
          </a:xfrm>
          <a:prstGeom prst="roundRect">
            <a:avLst>
              <a:gd name="adj" fmla="val 9916"/>
            </a:avLst>
          </a:prstGeom>
          <a:solidFill>
            <a:srgbClr val="5368A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093205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9月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8195469" y="4074155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70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093205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3181350" y="4786244"/>
            <a:ext cx="6667500" cy="288173"/>
          </a:xfrm>
          <a:prstGeom prst="roundRect">
            <a:avLst>
              <a:gd name="adj" fmla="val 9916"/>
            </a:avLst>
          </a:prstGeom>
          <a:solidFill>
            <a:srgbClr val="5368A2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14400" y="4748144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11月</a:t>
            </a:r>
            <a:endParaRPr lang="en-US" sz="1275" dirty="0"/>
          </a:p>
        </p:txBody>
      </p:sp>
      <p:sp>
        <p:nvSpPr>
          <p:cNvPr id="26" name="Text 24"/>
          <p:cNvSpPr txBox="1"/>
          <p:nvPr/>
        </p:nvSpPr>
        <p:spPr>
          <a:xfrm>
            <a:off x="10001250" y="4729094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96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0363200" y="4748144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</a:t>
            </a:r>
            <a:endParaRPr lang="en-US" sz="975" dirty="0"/>
          </a:p>
        </p:txBody>
      </p:sp>
      <p:sp>
        <p:nvSpPr>
          <p:cNvPr id="28" name="Shape 26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31281C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以「1月」为 100 基准，条形长度按比例换算；占比为该项在合计中的份额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7" name="Text 35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8" name="Shape 36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6" name="Shape 64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7" name="Shape 65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8" name="Shape 66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  <p:sp>
        <p:nvSpPr>
          <p:cNvPr id="69" name="Shape 6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A11"/>
          </a:solidFill>
          <a:ln/>
        </p:spPr>
      </p:sp>
      <p:sp>
        <p:nvSpPr>
          <p:cNvPr id="70" name="Shape 6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71" name="Text 6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7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73" name="Text 7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221A11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DBAD24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一年一句主张，所有内容围绕它展开。主张要能一句话说清，说不清就是还没想明白。检验办法很简单：让不在项目组的人听一遍，能复述出来才算过关。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AD24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221A11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DBAD24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排好节奏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大促、日常、节点三条线错峰发力，避免自己打自己。节奏的密度比单次声量更重要：把钱堆在一次大曝光上，不如拉成一条持续可感知的曲线。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AD24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提案的三个支点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BAD24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DBAD24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DBAD24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BAD24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人群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分人群定制内容与渠道：同一个卖点，对老客讲省心，对新客讲划算，对渠道讲利润空间。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BAD24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DBAD24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DBAD24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BAD24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主张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一句能记住、能传播的核心话术，太长记不住、太虚传不开，最好能当口头禅用。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BAD24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DBAD24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DBAD24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BAD24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衡量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每个动作都对应可量化指标，没有指标的创意，事后没法判断值不值、也没法优化。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A11"/>
          </a:solidFill>
          <a:ln/>
        </p:spPr>
      </p:sp>
      <p:sp>
        <p:nvSpPr>
          <p:cNvPr id="63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64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5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66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看数据调整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每个阶段复盘一次，把钱和人力挪到有效的渠道上。预算不调整，等于放弃了优化。复盘只看三个数：触达成本、互动率、线索转化，其余指标作参考。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AD24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提案要回答的三个问题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对谁说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人群画像与触达路径。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说什么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核心主张与内容矩阵。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怎么说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渠道组合与投放节奏。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AD24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221A11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975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AD24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31281C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「11月」最高（96），「1月」最低（40），差 56。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356，均值 71.2，可按高低落差定优先级。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A11"/>
          </a:solidFill>
          <a:ln/>
        </p:spPr>
      </p:sp>
      <p:sp>
        <p:nvSpPr>
          <p:cNvPr id="50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51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2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三类核心内容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DBAD24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AD24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人群洞察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用数据说话，不靠拍脑袋。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AD24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主张定调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一句核心话术打全年。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AD24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节奏排期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大促与日常错峰发力。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221A11"/>
          </a:solidFill>
          <a:ln/>
        </p:spPr>
      </p:sp>
      <p:sp>
        <p:nvSpPr>
          <p:cNvPr id="60" name="Shape 55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61" name="Text 56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2" name="Text 57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975" dirty="0"/>
          </a:p>
        </p:txBody>
      </p:sp>
      <p:sp>
        <p:nvSpPr>
          <p:cNvPr id="63" name="Text 58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257800" y="118110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221A11">
              <a:alpha val="96000"/>
            </a:srgbClr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0" y="1257300"/>
            <a:ext cx="3619500" cy="23812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05750" y="33147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DBAD24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905750" y="33147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6" name="Shape 3"/>
          <p:cNvSpPr/>
          <p:nvPr/>
        </p:nvSpPr>
        <p:spPr>
          <a:xfrm>
            <a:off x="6686550" y="241935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221A11">
              <a:alpha val="96000"/>
            </a:srgbClr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0" y="2495550"/>
            <a:ext cx="3619500" cy="238125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9334500" y="455295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DBAD24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9334500" y="455295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0" name="Shape 6"/>
          <p:cNvSpPr/>
          <p:nvPr/>
        </p:nvSpPr>
        <p:spPr>
          <a:xfrm>
            <a:off x="5638800" y="4038600"/>
            <a:ext cx="3771900" cy="2152650"/>
          </a:xfrm>
          <a:prstGeom prst="roundRect">
            <a:avLst>
              <a:gd name="adj" fmla="val 3540"/>
            </a:avLst>
          </a:prstGeom>
          <a:solidFill>
            <a:srgbClr val="221A11">
              <a:alpha val="96000"/>
            </a:srgbClr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4114800"/>
            <a:ext cx="3619500" cy="200025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8286750" y="57912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DBAD24">
              <a:alpha val="88000"/>
            </a:srgbClr>
          </a:solidFill>
          <a:ln/>
        </p:spPr>
      </p:sp>
      <p:sp>
        <p:nvSpPr>
          <p:cNvPr id="13" name="Text 8"/>
          <p:cNvSpPr txBox="1"/>
          <p:nvPr/>
        </p:nvSpPr>
        <p:spPr>
          <a:xfrm>
            <a:off x="8286750" y="57912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4" name="Text 9"/>
          <p:cNvSpPr txBox="1"/>
          <p:nvPr/>
        </p:nvSpPr>
        <p:spPr>
          <a:xfrm>
            <a:off x="914400" y="1400175"/>
            <a:ext cx="400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15" name="Text 10"/>
          <p:cNvSpPr txBox="1"/>
          <p:nvPr/>
        </p:nvSpPr>
        <p:spPr>
          <a:xfrm>
            <a:off x="914400" y="1704975"/>
            <a:ext cx="40005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三类核心内容 · 其二</a:t>
            </a:r>
            <a:endParaRPr lang="en-US" sz="3000" dirty="0"/>
          </a:p>
        </p:txBody>
      </p:sp>
      <p:sp>
        <p:nvSpPr>
          <p:cNvPr id="16" name="Shape 11"/>
          <p:cNvSpPr/>
          <p:nvPr/>
        </p:nvSpPr>
        <p:spPr>
          <a:xfrm>
            <a:off x="914400" y="2333625"/>
            <a:ext cx="723900" cy="47625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914400" y="26193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650" dirty="0"/>
          </a:p>
        </p:txBody>
      </p:sp>
      <p:sp>
        <p:nvSpPr>
          <p:cNvPr id="18" name="Text 13"/>
          <p:cNvSpPr txBox="1"/>
          <p:nvPr/>
        </p:nvSpPr>
        <p:spPr>
          <a:xfrm>
            <a:off x="1466850" y="26384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人群</a:t>
            </a:r>
            <a:endParaRPr lang="en-US" sz="1425" dirty="0"/>
          </a:p>
        </p:txBody>
      </p:sp>
      <p:sp>
        <p:nvSpPr>
          <p:cNvPr id="19" name="Shape 14"/>
          <p:cNvSpPr/>
          <p:nvPr/>
        </p:nvSpPr>
        <p:spPr>
          <a:xfrm>
            <a:off x="1466850" y="3190875"/>
            <a:ext cx="344805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914400" y="351472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650" dirty="0"/>
          </a:p>
        </p:txBody>
      </p:sp>
      <p:sp>
        <p:nvSpPr>
          <p:cNvPr id="21" name="Text 16"/>
          <p:cNvSpPr txBox="1"/>
          <p:nvPr/>
        </p:nvSpPr>
        <p:spPr>
          <a:xfrm>
            <a:off x="1466850" y="353377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主张</a:t>
            </a:r>
            <a:endParaRPr lang="en-US" sz="1425" dirty="0"/>
          </a:p>
        </p:txBody>
      </p:sp>
      <p:sp>
        <p:nvSpPr>
          <p:cNvPr id="22" name="Shape 17"/>
          <p:cNvSpPr/>
          <p:nvPr/>
        </p:nvSpPr>
        <p:spPr>
          <a:xfrm>
            <a:off x="1466850" y="4086225"/>
            <a:ext cx="344805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14400" y="44100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1466850" y="44291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衡量</a:t>
            </a:r>
            <a:endParaRPr lang="en-US" sz="1425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 rot="-1800000">
            <a:off x="5334000" y="12573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5"/>
          <p:cNvSpPr txBox="1"/>
          <p:nvPr/>
        </p:nvSpPr>
        <p:spPr>
          <a:xfrm rot="-1800000">
            <a:off x="5334000" y="37338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Shape 26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A11"/>
          </a:solidFill>
          <a:ln/>
        </p:spPr>
      </p:sp>
      <p:sp>
        <p:nvSpPr>
          <p:cNvPr id="63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64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5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66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AD24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31281C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「11月」占比最高，约 27%，是本页结构里的主要构成。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73%，可按占比高低分优先级投入。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A11"/>
          </a:solidFill>
          <a:ln/>
        </p:spPr>
      </p:sp>
      <p:sp>
        <p:nvSpPr>
          <p:cNvPr id="49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50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52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目标设定的三个参考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1200万 目标曝光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全年主流渠道曝光总量目标，按季度拆分，大促节点占四成…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35% 互动率提升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内容优化后的互动目标增幅，以去年同口径数据为基线…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2.5% 转化率目标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从曝光到线索的整体转化要求，分渠道设不同阈值，不搞一刀切…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AD24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221A11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975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21A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AD24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31281C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BAD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「11月」最高（96），「1月」最低（40），差 56。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356，均值 71.2，可按高低落差定优先级。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A11"/>
          </a:solidFill>
          <a:ln/>
        </p:spPr>
      </p:sp>
      <p:sp>
        <p:nvSpPr>
          <p:cNvPr id="50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3426"/>
          </a:solidFill>
          <a:ln/>
        </p:spPr>
      </p:sp>
      <p:sp>
        <p:nvSpPr>
          <p:cNvPr id="51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2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B48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3D33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BAD24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DBAD24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DA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C2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DA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C2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DA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排好节奏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C2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DA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看数据调整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DBAD24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FDA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3D33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3314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C2B9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EFDA9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期待与品牌方深入共创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DBAD24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413627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DBAD24">
              <a:alpha val="5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2026-10-18T07:31:43Z</dcterms:created>
  <dcterms:modified xsi:type="dcterms:W3CDTF">2026-10-18T07:31:43Z</dcterms:modified>
</cp:coreProperties>
</file>