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7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7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7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74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7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7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_rels/chart7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3.xlsx"/></Relationships>
</file>

<file path=ppt/charts/_rels/chart7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4.xlsx"/></Relationships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通勤外套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E14663"/>
              </a:solidFill>
              <a:effectLst/>
            </c:spPr>
          </c:dPt>
          <c:dPt>
            <c:idx val="1"/>
            <c:bubble3D val="0"/>
            <c:spPr>
              <a:solidFill>
                <a:srgbClr val="412D31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通勤外套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34</c:v>
                </c:pt>
                <c:pt idx="1">
                  <c:v>66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221115"/>
          </a:solidFill>
        </a:ln>
        <a:effectLst/>
      </c:spPr>
    </c:plotArea>
    <c:plotVisOnly val="1"/>
    <c:dispBlanksAs val="span"/>
  </c:chart>
  <c:spPr>
    <a:solidFill>
      <a:srgbClr val="221115"/>
    </a:solidFill>
    <a:ln>
      <a:noFill/>
    </a:ln>
    <a:effectLst/>
  </c:sp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E14663"/>
            </a:solidFill>
            <a:ln w="25400" cap="flat">
              <a:solidFill>
                <a:srgbClr val="E14663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E14663"/>
              </a:solidFill>
              <a:ln w="9525" cap="flat">
                <a:solidFill>
                  <a:srgbClr val="E1466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DB2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115"/>
        </a:solidFill>
        <a:ln w="12700" cap="flat">
          <a:solidFill>
            <a:srgbClr val="221115"/>
          </a:solidFill>
        </a:ln>
        <a:effectLst/>
      </c:spPr>
    </c:plotArea>
    <c:plotVisOnly val="1"/>
    <c:dispBlanksAs val="span"/>
  </c:chart>
  <c:spPr>
    <a:solidFill>
      <a:srgbClr val="221115"/>
    </a:solidFill>
    <a:ln>
      <a:noFill/>
    </a:ln>
    <a:effectLst/>
  </c:sp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E14663"/>
            </a:solidFill>
            <a:ln w="25400" cap="flat">
              <a:solidFill>
                <a:srgbClr val="E14663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E14663"/>
              </a:solidFill>
              <a:ln w="9525" cap="flat">
                <a:solidFill>
                  <a:srgbClr val="E1466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DB2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115"/>
        </a:solidFill>
        <a:ln w="12700" cap="flat">
          <a:solidFill>
            <a:srgbClr val="221115"/>
          </a:solidFill>
        </a:ln>
        <a:effectLst/>
      </c:spPr>
    </c:plotArea>
    <c:plotVisOnly val="1"/>
    <c:dispBlanksAs val="span"/>
  </c:chart>
  <c:spPr>
    <a:solidFill>
      <a:srgbClr val="221115"/>
    </a:solidFill>
    <a:ln>
      <a:noFill/>
    </a:ln>
    <a:effectLst/>
  </c:spPr>
  <c:externalData r:id="rId1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E14663"/>
            </a:solidFill>
            <a:ln w="25400" cap="flat">
              <a:solidFill>
                <a:srgbClr val="E14663"/>
              </a:solidFill>
              <a:prstDash val="solid"/>
              <a:round/>
            </a:ln>
            <a:effectLst/>
          </c:spPr>
          <c:invertIfNegative val="0"/>
          <c:marker>
            <c:symbol val="circle"/>
            <c:size val="8"/>
            <c:spPr>
              <a:solidFill>
                <a:srgbClr val="E14663"/>
              </a:solidFill>
              <a:ln w="9525" cap="flat">
                <a:solidFill>
                  <a:srgbClr val="E1466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rad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DB2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115"/>
        </a:solidFill>
        <a:ln w="12700" cap="flat">
          <a:solidFill>
            <a:srgbClr val="221115"/>
          </a:solidFill>
        </a:ln>
        <a:effectLst/>
      </c:spPr>
    </c:plotArea>
    <c:plotVisOnly val="1"/>
    <c:dispBlanksAs val="span"/>
  </c:chart>
  <c:spPr>
    <a:solidFill>
      <a:srgbClr val="221115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1115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先讲感觉，再讲款式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 · 趋势变化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35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6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先讲感觉，再讲款式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让客人一眼看见这一季的气质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颜色好搭：大地色系不挑人、易搭配。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面料舒服：触感与保暖平衡得当。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通勤外套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通勤外套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针织内搭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702424" cy="95250"/>
          </a:xfrm>
          <a:prstGeom prst="rect">
            <a:avLst/>
          </a:prstGeom>
          <a:solidFill>
            <a:srgbClr val="39C6A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28%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下装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909047" cy="95250"/>
          </a:xfrm>
          <a:prstGeom prst="rect">
            <a:avLst/>
          </a:prstGeom>
          <a:solidFill>
            <a:srgbClr val="7ECDB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配饰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2115671" cy="95250"/>
          </a:xfrm>
          <a:prstGeom prst="rect">
            <a:avLst/>
          </a:prstGeom>
          <a:solidFill>
            <a:srgbClr val="339983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这一季的颜色是从城市秋日里捡来的：下午四点的斜光、老楼外墙的砖红、梧桐落叶的焦糖。整体偏暖不冷艳，穿上就有一种想靠近、想说话的松弛感。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141C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款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3种 主推面料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5色 核心配色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款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新品数量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从通勤大衣到周末卫衣都有，主力价位集中在中间档，一周七天能穿出不重样的搭配。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种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主推面料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羊毛混纺保暖、再生纤维轻、功能面料抗风，三档价格带对应三类客群，导购好开口。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色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核心配色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驼色做主推、棕色做过渡、灰色做基础，靠一条围巾就能把整季陈列串成一条线。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0" name="Shape 3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4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115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E1466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保暖不臃肿是这季的核心诉求。填充换成更轻的科技棉，外层用更挺的斜纹织法，里层加一层薄绒，厚度减了两成，热量反而更稳。手感偏干爽，不反光，日常穿不显廉价。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115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E1466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廓形整体放松，肩线做正、下摆留量，抬手、开车、抱孩子都不绷。颜色压在驼、棕、灰这条线上，配牛仔配西装都不出错，一件能从通勤穿到周末。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本季的三个关键词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E1466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E1466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E1466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1466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手感偏干爽，垂坠有骨不软塌，袖口与领口用了同色包边，凑近看细节也经得住。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E1466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E1466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E1466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1466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肩线做正、腰身微收、下摆放开，行走时不贴身，坐下也不堆布，对身材宽容度高。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E1466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E1466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E1466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1466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驼、棕、灰三色打底，点缀少量橄榄绿，店里怎么混着挂都不打架，配起来省脑子。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38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9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0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2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一套三穿是这季主推的卖法：外套单穿配针织，内搭拆出来配大衣，下装换双短靴又是另一套。把三种搭法摆给顾客看，客单价自然往上走，退货率也低。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为什么是这一季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颜色好搭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大地色系不挑人、易搭配。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面料舒服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触感与保暖平衡得当。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版型包容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松弛廓形对不同身形友好。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1F2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「通勤外套」最高（34），「配饰」最低（16），差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三个主推搭配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三个主推搭配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E14663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7ECDB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339983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339983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339983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311F23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E14663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7ECDB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339983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339983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质感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339983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57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58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59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0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61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1F2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从「通勤外套」到「配饰」，指标下降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峰值在「通勤外套」（34），谷值在「配饰」（16）。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12款 新品数量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从通勤大衣到周末卫衣都有，主力价位集中在中间档…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3种 主推面料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羊毛混纺保暖、再生纤维轻、功能面料抗风…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5色 核心配色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驼色做主推、棕色做过渡、灰色做基础…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1F2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「通勤外套」最高（34），「配饰」最低（16），差 18。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E1466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E1466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1334750" y="0"/>
            <a:ext cx="133350" cy="1143000"/>
          </a:xfrm>
          <a:prstGeom prst="rect">
            <a:avLst/>
          </a:prstGeom>
          <a:solidFill>
            <a:srgbClr val="E14663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1334750" y="1143000"/>
            <a:ext cx="133350" cy="1143000"/>
          </a:xfrm>
          <a:prstGeom prst="rect">
            <a:avLst/>
          </a:prstGeom>
          <a:solidFill>
            <a:srgbClr val="E14663">
              <a:alpha val="1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1334750" y="2286000"/>
            <a:ext cx="133350" cy="1143000"/>
          </a:xfrm>
          <a:prstGeom prst="rect">
            <a:avLst/>
          </a:prstGeom>
          <a:solidFill>
            <a:srgbClr val="E14663">
              <a:alpha val="13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1334750" y="3429000"/>
            <a:ext cx="133350" cy="1143000"/>
          </a:xfrm>
          <a:prstGeom prst="rect">
            <a:avLst/>
          </a:prstGeom>
          <a:solidFill>
            <a:srgbClr val="E14663">
              <a:alpha val="1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1334750" y="4572000"/>
            <a:ext cx="133350" cy="1143000"/>
          </a:xfrm>
          <a:prstGeom prst="rect">
            <a:avLst/>
          </a:prstGeom>
          <a:solidFill>
            <a:srgbClr val="E14663">
              <a:alpha val="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1334750" y="5715000"/>
            <a:ext cx="133350" cy="1143000"/>
          </a:xfrm>
          <a:prstGeom prst="rect">
            <a:avLst/>
          </a:prstGeom>
          <a:solidFill>
            <a:srgbClr val="E14663">
              <a:alpha val="3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85800" y="5562600"/>
            <a:ext cx="704850" cy="704850"/>
          </a:xfrm>
          <a:prstGeom prst="roundRect">
            <a:avLst>
              <a:gd name="adj" fmla="val 8108"/>
            </a:avLst>
          </a:prstGeom>
          <a:ln w="57150">
            <a:solidFill>
              <a:srgbClr val="481C25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2026-10-18T07:33:47Z</dcterms:created>
  <dcterms:modified xsi:type="dcterms:W3CDTF">2026-10-18T07:33:47Z</dcterms:modified>
</cp:coreProperties>
</file>