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88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89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90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8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8.xlsx"/></Relationships>
</file>

<file path=ppt/charts/_rels/chart8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9.xlsx"/></Relationships>
</file>

<file path=ppt/charts/_rels/chart9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0.xlsx"/></Relationships>
</file>

<file path=ppt/charts/chart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住宅销售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A6FDB"/>
              </a:solidFill>
              <a:effectLst/>
            </c:spPr>
          </c:dPt>
          <c:dPt>
            <c:idx val="1"/>
            <c:bubble3D val="0"/>
            <c:spPr>
              <a:solidFill>
                <a:srgbClr val="DCE3EC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住宅销售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42</c:v>
                </c:pt>
                <c:pt idx="1">
                  <c:v>58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8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50A1"/>
            </a:solidFill>
            <a:ln w="25400" cap="flat">
              <a:solidFill>
                <a:srgbClr val="1C50A1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1C50A1"/>
              </a:solidFill>
              <a:ln w="9525" cap="flat">
                <a:solidFill>
                  <a:srgbClr val="1C50A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住宅销售</c:v>
                  </c:pt>
                  <c:pt idx="1">
                    <c:v>商业运营</c:v>
                  </c:pt>
                  <c:pt idx="2">
                    <c:v>物业管理</c:v>
                  </c:pt>
                  <c:pt idx="3">
                    <c:v>金融服务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6669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9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各业务线收入贡献 · 多维表现</c:v>
                </c:pt>
              </c:strCache>
            </c:strRef>
          </c:tx>
          <c:spPr>
            <a:solidFill>
              <a:srgbClr val="1C50A1"/>
            </a:solidFill>
            <a:ln w="25400" cap="flat">
              <a:solidFill>
                <a:srgbClr val="1C50A1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1C50A1"/>
              </a:solidFill>
              <a:ln w="9525" cap="flat">
                <a:solidFill>
                  <a:srgbClr val="1C50A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住宅销售</c:v>
                  </c:pt>
                  <c:pt idx="1">
                    <c:v>商业运营</c:v>
                  </c:pt>
                  <c:pt idx="2">
                    <c:v>物业管理</c:v>
                  </c:pt>
                  <c:pt idx="3">
                    <c:v>金融服务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6669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经营分析 · 季度例会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把收入、成本、风险三个口径讲明白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EFF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先讲结果，再讲原因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各业务线收入贡献 · 结构排名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季度三个关键指标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结构排名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先讲结果，再讲原因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数字不会说谎，但要读懂它背后的动作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有对比：同比环比一起看。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有归因：数字背后的原因说清楚。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各业务线收入贡献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2A6FD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住宅销售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42%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4127500" cy="304800"/>
          </a:xfrm>
          <a:prstGeom prst="roundRect">
            <a:avLst>
              <a:gd name="adj" fmla="val 9375"/>
            </a:avLst>
          </a:prstGeom>
          <a:solidFill>
            <a:srgbClr val="2A6FD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商业运营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7461250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2857500" cy="304800"/>
          </a:xfrm>
          <a:prstGeom prst="roundRect">
            <a:avLst>
              <a:gd name="adj" fmla="val 9375"/>
            </a:avLst>
          </a:prstGeom>
          <a:solidFill>
            <a:srgbClr val="83ABE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物业管理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6191250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2222500" cy="304800"/>
          </a:xfrm>
          <a:prstGeom prst="roundRect">
            <a:avLst>
              <a:gd name="adj" fmla="val 9375"/>
            </a:avLst>
          </a:prstGeom>
          <a:solidFill>
            <a:srgbClr val="BED3F4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金融服务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5556250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EDF0F6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以「住宅销售」为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4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收入、利润、回款三项放一起看。单看收入容易乐观，三项凑齐才知道钱有没有真收回来。这个季度收入微增，但回款节奏偏慢，毛利率是靠结构改善才稳住的。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24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8.6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季度三个关键指标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21% 毛利率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86% 回款率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42%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住宅销售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住宅销售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42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42%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商业运营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2783114" cy="95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物业管理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1926771" cy="95250"/>
          </a:xfrm>
          <a:prstGeom prst="rect">
            <a:avLst/>
          </a:prstGeom>
          <a:solidFill>
            <a:srgbClr val="83ABE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金融服务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1498600" cy="95250"/>
          </a:xfrm>
          <a:prstGeom prst="rect">
            <a:avLst/>
          </a:prstGeom>
          <a:solidFill>
            <a:srgbClr val="BED3F4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分业务线拆开看：租赁和物管贡献稳定现金流，销售端靠两个改善型项目拉动，代建毛利高但规模还小。平均数会掩盖问题，拆开才看得见谁在拉、谁在拖。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成本端主要是财务费用和营销费用上行。财务费用涨是融资节奏前移，属于主动安排；营销费用涨是渠道佣金提高，这部分明年要压，不能靠涨佣换量。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季度经营的三条线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增长线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租赁与物管提供稳定现金流，改善型项目贡献增量，代建业务毛利高但规模有限。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成本线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财务费用因融资前移上行，营销费用受渠道佣金推高，后者需要压降并纳入考核。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风险线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尾盘项目回款按周跟进，销售宣传口径已重审，库存靠推盘节奏调节，暂无新增敞口。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回款压力集中在两个尾盘项目，已按周跟进、责任到人；库存周转靠调整推盘节奏来消化；合规方面把销售话术和宣传物料重新过了一遍，避免口径出问题。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分析报告的三个原则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有对比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同比环比一起看。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有归因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数字背后的原因说清楚。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有举措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每个问题配一条应对。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「住宅销售」最高（42），「金融服务」最低（14），差 28。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下季度三项重点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看结果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收入利润先对表。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拆结构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分业务线看贡献。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管成本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盯住主要费用科目。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下季度三项重点 · 其二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92605"/>
            <a:ext cx="1981200" cy="28575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14400" y="4573905"/>
            <a:ext cx="1981200" cy="76200"/>
          </a:xfrm>
          <a:prstGeom prst="rect">
            <a:avLst/>
          </a:prstGeom>
          <a:solidFill>
            <a:srgbClr val="2A6FDB">
              <a:alpha val="95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847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847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1792605"/>
            <a:ext cx="1981200" cy="28575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009900" y="4573905"/>
            <a:ext cx="1981200" cy="76200"/>
          </a:xfrm>
          <a:prstGeom prst="rect">
            <a:avLst/>
          </a:prstGeom>
          <a:solidFill>
            <a:srgbClr val="83ABEA">
              <a:alpha val="95000"/>
            </a:srgbClr>
          </a:solidFill>
          <a:ln/>
        </p:spPr>
      </p:sp>
      <p:sp>
        <p:nvSpPr>
          <p:cNvPr id="12" name="Shape 8"/>
          <p:cNvSpPr/>
          <p:nvPr/>
        </p:nvSpPr>
        <p:spPr>
          <a:xfrm>
            <a:off x="3943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943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792605"/>
            <a:ext cx="1981200" cy="285750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5105400" y="4573905"/>
            <a:ext cx="1981200" cy="76200"/>
          </a:xfrm>
          <a:prstGeom prst="rect">
            <a:avLst/>
          </a:prstGeom>
          <a:solidFill>
            <a:srgbClr val="BED3F4">
              <a:alpha val="95000"/>
            </a:srgbClr>
          </a:solidFill>
          <a:ln/>
        </p:spPr>
      </p:sp>
      <p:sp>
        <p:nvSpPr>
          <p:cNvPr id="16" name="Shape 11"/>
          <p:cNvSpPr/>
          <p:nvPr/>
        </p:nvSpPr>
        <p:spPr>
          <a:xfrm>
            <a:off x="6038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6038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900" y="1792605"/>
            <a:ext cx="1981200" cy="285750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7200900" y="4573905"/>
            <a:ext cx="1981200" cy="76200"/>
          </a:xfrm>
          <a:prstGeom prst="rect">
            <a:avLst/>
          </a:prstGeom>
          <a:solidFill>
            <a:srgbClr val="BED3F4">
              <a:alpha val="95000"/>
            </a:srgbClr>
          </a:solidFill>
          <a:ln/>
        </p:spPr>
      </p:sp>
      <p:sp>
        <p:nvSpPr>
          <p:cNvPr id="20" name="Shape 14"/>
          <p:cNvSpPr/>
          <p:nvPr/>
        </p:nvSpPr>
        <p:spPr>
          <a:xfrm>
            <a:off x="8134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8134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1792605"/>
            <a:ext cx="1981200" cy="2857500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9296400" y="4573905"/>
            <a:ext cx="1981200" cy="76200"/>
          </a:xfrm>
          <a:prstGeom prst="rect">
            <a:avLst/>
          </a:prstGeom>
          <a:solidFill>
            <a:srgbClr val="BED3F4">
              <a:alpha val="95000"/>
            </a:srgbClr>
          </a:solidFill>
          <a:ln/>
        </p:spPr>
      </p:sp>
      <p:sp>
        <p:nvSpPr>
          <p:cNvPr id="24" name="Shape 17"/>
          <p:cNvSpPr/>
          <p:nvPr/>
        </p:nvSpPr>
        <p:spPr>
          <a:xfrm>
            <a:off x="10229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25" name="Text 18"/>
          <p:cNvSpPr txBox="1"/>
          <p:nvPr/>
        </p:nvSpPr>
        <p:spPr>
          <a:xfrm>
            <a:off x="10229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26" name="Shape 19"/>
          <p:cNvSpPr/>
          <p:nvPr/>
        </p:nvSpPr>
        <p:spPr>
          <a:xfrm>
            <a:off x="914400" y="4897755"/>
            <a:ext cx="10363200" cy="685800"/>
          </a:xfrm>
          <a:prstGeom prst="roundRect">
            <a:avLst>
              <a:gd name="adj" fmla="val 50000"/>
            </a:avLst>
          </a:prstGeom>
          <a:solidFill>
            <a:srgbClr val="EDF0F6"/>
          </a:solidFill>
          <a:ln/>
        </p:spPr>
      </p:sp>
      <p:sp>
        <p:nvSpPr>
          <p:cNvPr id="27" name="Shape 20"/>
          <p:cNvSpPr/>
          <p:nvPr/>
        </p:nvSpPr>
        <p:spPr>
          <a:xfrm>
            <a:off x="1257300" y="5231130"/>
            <a:ext cx="9677400" cy="190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8" name="Shape 21"/>
          <p:cNvSpPr/>
          <p:nvPr/>
        </p:nvSpPr>
        <p:spPr>
          <a:xfrm>
            <a:off x="1800225" y="5145405"/>
            <a:ext cx="209550" cy="209550"/>
          </a:xfrm>
          <a:prstGeom prst="ellipse">
            <a:avLst/>
          </a:prstGeom>
          <a:solidFill>
            <a:srgbClr val="2A6FDB"/>
          </a:solidFill>
          <a:ln/>
        </p:spPr>
      </p:sp>
      <p:sp>
        <p:nvSpPr>
          <p:cNvPr id="29" name="Text 22"/>
          <p:cNvSpPr txBox="1"/>
          <p:nvPr/>
        </p:nvSpPr>
        <p:spPr>
          <a:xfrm>
            <a:off x="1800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30" name="Text 23"/>
          <p:cNvSpPr txBox="1"/>
          <p:nvPr/>
        </p:nvSpPr>
        <p:spPr>
          <a:xfrm>
            <a:off x="914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看结果</a:t>
            </a:r>
            <a:endParaRPr lang="en-US" sz="975" dirty="0"/>
          </a:p>
        </p:txBody>
      </p:sp>
      <p:sp>
        <p:nvSpPr>
          <p:cNvPr id="31" name="Shape 24"/>
          <p:cNvSpPr/>
          <p:nvPr/>
        </p:nvSpPr>
        <p:spPr>
          <a:xfrm>
            <a:off x="3895725" y="5145405"/>
            <a:ext cx="209550" cy="209550"/>
          </a:xfrm>
          <a:prstGeom prst="ellipse">
            <a:avLst/>
          </a:prstGeom>
          <a:solidFill>
            <a:srgbClr val="83ABEA"/>
          </a:solidFill>
          <a:ln/>
        </p:spPr>
      </p:sp>
      <p:sp>
        <p:nvSpPr>
          <p:cNvPr id="32" name="Text 25"/>
          <p:cNvSpPr txBox="1"/>
          <p:nvPr/>
        </p:nvSpPr>
        <p:spPr>
          <a:xfrm>
            <a:off x="3895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33" name="Text 26"/>
          <p:cNvSpPr txBox="1"/>
          <p:nvPr/>
        </p:nvSpPr>
        <p:spPr>
          <a:xfrm>
            <a:off x="3009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拆结构</a:t>
            </a:r>
            <a:endParaRPr lang="en-US" sz="975" dirty="0"/>
          </a:p>
        </p:txBody>
      </p:sp>
      <p:sp>
        <p:nvSpPr>
          <p:cNvPr id="34" name="Shape 27"/>
          <p:cNvSpPr/>
          <p:nvPr/>
        </p:nvSpPr>
        <p:spPr>
          <a:xfrm>
            <a:off x="5991225" y="5145405"/>
            <a:ext cx="209550" cy="209550"/>
          </a:xfrm>
          <a:prstGeom prst="ellipse">
            <a:avLst/>
          </a:prstGeom>
          <a:solidFill>
            <a:srgbClr val="BED3F4"/>
          </a:solidFill>
          <a:ln/>
        </p:spPr>
      </p:sp>
      <p:sp>
        <p:nvSpPr>
          <p:cNvPr id="35" name="Text 28"/>
          <p:cNvSpPr txBox="1"/>
          <p:nvPr/>
        </p:nvSpPr>
        <p:spPr>
          <a:xfrm>
            <a:off x="5991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36" name="Text 29"/>
          <p:cNvSpPr txBox="1"/>
          <p:nvPr/>
        </p:nvSpPr>
        <p:spPr>
          <a:xfrm>
            <a:off x="5105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管成本</a:t>
            </a:r>
            <a:endParaRPr lang="en-US" sz="975" dirty="0"/>
          </a:p>
        </p:txBody>
      </p:sp>
      <p:sp>
        <p:nvSpPr>
          <p:cNvPr id="37" name="Shape 30"/>
          <p:cNvSpPr/>
          <p:nvPr/>
        </p:nvSpPr>
        <p:spPr>
          <a:xfrm>
            <a:off x="8086725" y="5145405"/>
            <a:ext cx="209550" cy="209550"/>
          </a:xfrm>
          <a:prstGeom prst="ellipse">
            <a:avLst/>
          </a:prstGeom>
          <a:solidFill>
            <a:srgbClr val="BED3F4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8086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39" name="Text 32"/>
          <p:cNvSpPr txBox="1"/>
          <p:nvPr/>
        </p:nvSpPr>
        <p:spPr>
          <a:xfrm>
            <a:off x="7200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增长线</a:t>
            </a:r>
            <a:endParaRPr lang="en-US" sz="975" dirty="0"/>
          </a:p>
        </p:txBody>
      </p:sp>
      <p:sp>
        <p:nvSpPr>
          <p:cNvPr id="40" name="Shape 33"/>
          <p:cNvSpPr/>
          <p:nvPr/>
        </p:nvSpPr>
        <p:spPr>
          <a:xfrm>
            <a:off x="10182225" y="5145405"/>
            <a:ext cx="209550" cy="209550"/>
          </a:xfrm>
          <a:prstGeom prst="ellipse">
            <a:avLst/>
          </a:prstGeom>
          <a:solidFill>
            <a:srgbClr val="BED3F4"/>
          </a:solidFill>
          <a:ln/>
        </p:spPr>
      </p:sp>
      <p:sp>
        <p:nvSpPr>
          <p:cNvPr id="41" name="Text 34"/>
          <p:cNvSpPr txBox="1"/>
          <p:nvPr/>
        </p:nvSpPr>
        <p:spPr>
          <a:xfrm>
            <a:off x="10182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900" dirty="0"/>
          </a:p>
        </p:txBody>
      </p:sp>
      <p:sp>
        <p:nvSpPr>
          <p:cNvPr id="42" name="Text 35"/>
          <p:cNvSpPr txBox="1"/>
          <p:nvPr/>
        </p:nvSpPr>
        <p:spPr>
          <a:xfrm>
            <a:off x="9296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成本线</a:t>
            </a:r>
            <a:endParaRPr lang="en-US" sz="975" dirty="0"/>
          </a:p>
        </p:txBody>
      </p:sp>
      <p:sp>
        <p:nvSpPr>
          <p:cNvPr id="43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4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6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47" name="Text 40"/>
          <p:cNvSpPr txBox="1"/>
          <p:nvPr/>
        </p:nvSpPr>
        <p:spPr>
          <a:xfrm rot="-1800000">
            <a:off x="9144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8" name="Text 41"/>
          <p:cNvSpPr txBox="1"/>
          <p:nvPr/>
        </p:nvSpPr>
        <p:spPr>
          <a:xfrm rot="-1800000">
            <a:off x="43688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9" name="Text 42"/>
          <p:cNvSpPr txBox="1"/>
          <p:nvPr/>
        </p:nvSpPr>
        <p:spPr>
          <a:xfrm rot="-1800000">
            <a:off x="78232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50" name="Shape 4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51" name="Shape 4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2" name="Shape 4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3" name="Shape 4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4" name="Shape 4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5" name="Shape 4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6" name="Shape 4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7" name="Shape 5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8" name="Shape 5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9" name="Shape 5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60" name="Shape 5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61" name="Shape 5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62" name="Shape 5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63" name="Shape 5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64" name="Shape 5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65" name="Shape 5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66" name="Shape 5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67" name="Shape 6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68" name="Shape 6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69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70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71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73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各业务线收入贡献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「住宅销售」最高（42），「金融服务」最低（14），差 28。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季度三个关键指标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8.6% 收入同比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增长主要来自两个改善型项目结转，租赁收入基本持平…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21% 毛利率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回升来自高毛利项目结转占比提高，以及营销费用投放节奏后移…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86% 回款率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较目标低四个点，缺口集中在两个尾盘项目，已按周跟进到户…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A6FDB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A6FDB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以上为季度经营分析汇报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2026-10-18T07:35:56Z</dcterms:created>
  <dcterms:modified xsi:type="dcterms:W3CDTF">2026-10-18T07:35:56Z</dcterms:modified>
</cp:coreProperties>
</file>