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9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9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1.xlsx"/></Relationships>
</file>

<file path=ppt/charts/_rels/chart9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住宅销售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8272"/>
              </a:solidFill>
              <a:effectLst/>
            </c:spPr>
          </c:dPt>
          <c:dPt>
            <c:idx val="1"/>
            <c:bubble3D val="0"/>
            <c:spPr>
              <a:solidFill>
                <a:srgbClr val="DEDFD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住宅销售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42</c:v>
                </c:pt>
                <c:pt idx="1">
                  <c:v>58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 · 分类对比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趋势变化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数字不会说谎，但要读懂它背后的动作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有对比：同比环比一起看。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有归因：数字背后的原因说清楚。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住宅销售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住宅销售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商业运营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2783114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物业管理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1926771" cy="95250"/>
          </a:xfrm>
          <a:prstGeom prst="rect">
            <a:avLst/>
          </a:prstGeom>
          <a:solidFill>
            <a:srgbClr val="7AB6A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金融服务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1498600" cy="95250"/>
          </a:xfrm>
          <a:prstGeom prst="rect">
            <a:avLst/>
          </a:prstGeom>
          <a:solidFill>
            <a:srgbClr val="BAD9D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9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收入、利润、回款三项放一起看。单看收入容易乐观，三项凑齐才知道钱有没有真收回来。这个季度收入微增，但回款节奏偏慢，毛利率是靠结构改善才稳住的。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37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21% 毛利率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86% 回款率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住宅销售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127500" cy="304800"/>
          </a:xfrm>
          <a:prstGeom prst="roundRect">
            <a:avLst>
              <a:gd name="adj" fmla="val 9375"/>
            </a:avLst>
          </a:prstGeom>
          <a:solidFill>
            <a:srgbClr val="1B827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商业运营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4612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2857500" cy="304800"/>
          </a:xfrm>
          <a:prstGeom prst="roundRect">
            <a:avLst>
              <a:gd name="adj" fmla="val 9375"/>
            </a:avLst>
          </a:prstGeom>
          <a:solidFill>
            <a:srgbClr val="7AB6A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物业管理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19125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222500" cy="304800"/>
          </a:xfrm>
          <a:prstGeom prst="roundRect">
            <a:avLst>
              <a:gd name="adj" fmla="val 9375"/>
            </a:avLst>
          </a:prstGeom>
          <a:solidFill>
            <a:srgbClr val="BAD9D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金融服务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556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EEEED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以「住宅销售」为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分业务线拆开看：租赁和物管贡献稳定现金流，销售端靠两个改善型项目拉动，代建毛利高但规模还小。平均数会掩盖问题，拆开才看得见谁在拉、谁在拖。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成本端主要是财务费用和营销费用上行。财务费用涨是融资节奏前移，属于主动安排；营销费用涨是渠道佣金提高，这部分明年要压，不能靠涨佣换量。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租赁与物管提供稳定现金流，改善型项目贡献增量，代建业务毛利高但规模有限。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财务费用因融资前移上行，营销费用受渠道佣金推高，后者需要压降并纳入考核。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风险线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尾盘项目回款按周跟进，销售宣传口径已重审，库存靠推盘节奏调节，暂无新增敞口。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回款压力集中在两个尾盘项目，已按周跟进、责任到人；库存周转靠调整推盘节奏来消化；合规方面把销售话术和宣传物料重新过了一遍，避免口径出问题。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「住宅销售」最高（42），「金融服务」最低（14），差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下季度三项重点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1B8272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7AB6AC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AD9D3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AD9D3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AD9D3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EEEED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1B8272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7AB6AC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AD9D3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AD9D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AD9D3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5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6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7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8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「住宅销售」最高（42），「金融服务」最低（14），差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8.6% 收入同比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增长主要来自两个改善型项目结转，租赁收入基本持平…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21% 毛利率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回升来自高毛利项目结转占比提高，以及营销费用投放节奏后移…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86% 回款率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较目标低四个点，缺口集中在两个尾盘项目，已按周跟进到户…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B827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B827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B827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2026-10-18T07:36:20Z</dcterms:created>
  <dcterms:modified xsi:type="dcterms:W3CDTF">2026-10-18T07:36:20Z</dcterms:modified>
</cp:coreProperties>
</file>