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9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00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_rels/chart10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0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价格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8553"/>
              </a:solidFill>
              <a:effectLst/>
            </c:spPr>
          </c:dPt>
          <c:dPt>
            <c:idx val="1"/>
            <c:bubble3D val="0"/>
            <c:spPr>
              <a:solidFill>
                <a:srgbClr val="DEE5E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价格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32</c:v>
                </c:pt>
                <c:pt idx="1">
                  <c:v>68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Pt>
            <c:idx val="4"/>
            <c:bubble3D val="0"/>
            <c:spPr>
              <a:solidFill>
                <a:srgbClr val="BEDAC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价格</c:v>
                </c:pt>
                <c:pt idx="1">
                  <c:v>品质</c:v>
                </c:pt>
                <c:pt idx="2">
                  <c:v>口碑</c:v>
                </c:pt>
                <c:pt idx="3">
                  <c:v>外观</c:v>
                </c:pt>
                <c:pt idx="4">
                  <c:v>服务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firstSliceAng val="0"/>
        <c:holeSize val="50"/>
      </c:doughnut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4B89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EDACA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Pt>
            <c:idx val="4"/>
            <c:bubble3D val="0"/>
            <c:spPr>
              <a:solidFill>
                <a:srgbClr val="BEDAC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价格</c:v>
                </c:pt>
                <c:pt idx="1">
                  <c:v>品质</c:v>
                </c:pt>
                <c:pt idx="2">
                  <c:v>口碑</c:v>
                </c:pt>
                <c:pt idx="3">
                  <c:v>外观</c:v>
                </c:pt>
                <c:pt idx="4">
                  <c:v>服务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firstSliceAng val="0"/>
        <c:holeSize val="50"/>
      </c:doughnut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分类对比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调研的第一步是把问的问题问对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结论前置：开篇就把核心结论说清。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证据充足：每个结论都有数据支撑。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品质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032997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61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口碑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107391" cy="95250"/>
          </a:xfrm>
          <a:prstGeom prst="rect">
            <a:avLst/>
          </a:prstGeom>
          <a:solidFill>
            <a:srgbClr val="84B89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47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外观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2578474" cy="95250"/>
          </a:xfrm>
          <a:prstGeom prst="rect">
            <a:avLst/>
          </a:prstGeom>
          <a:solidFill>
            <a:srgbClr val="BEDAC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样本按城市层级和人群比例配额抽取，问卷控制在十二分钟以内，收入支出类问题统一口径。方法先讲清楚，后面的结论才有地方站；回收后剔除作答时长过短与直线作答的无效样本。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14% 市场增速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68% 首要决策因素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5981140" cy="288173"/>
          </a:xfrm>
          <a:prstGeom prst="roundRect">
            <a:avLst>
              <a:gd name="adj" fmla="val 9916"/>
            </a:avLst>
          </a:prstGeom>
          <a:solidFill>
            <a:srgbClr val="2C855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品质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314890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4608419" cy="288173"/>
          </a:xfrm>
          <a:prstGeom prst="roundRect">
            <a:avLst>
              <a:gd name="adj" fmla="val 9916"/>
            </a:avLst>
          </a:prstGeom>
          <a:solidFill>
            <a:srgbClr val="84B89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口碑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942169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47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3824007" cy="288173"/>
          </a:xfrm>
          <a:prstGeom prst="roundRect">
            <a:avLst>
              <a:gd name="adj" fmla="val 9916"/>
            </a:avLst>
          </a:prstGeom>
          <a:solidFill>
            <a:srgbClr val="BEDAC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外观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7157757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3235699" cy="288173"/>
          </a:xfrm>
          <a:prstGeom prst="roundRect">
            <a:avLst>
              <a:gd name="adj" fmla="val 9916"/>
            </a:avLst>
          </a:prstGeom>
          <a:solidFill>
            <a:srgbClr val="BEDAC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6569449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33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1EE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以「价格」为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8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9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让报告能被使用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结论前置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开篇就把核心结论说清。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证据充足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每个结论都有数据支撑。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建议具体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给出可落地的下一步。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C8553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4B89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1EE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C8553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4B89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70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71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73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「价格」最高（68），「服务」最低（33），差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248，均值 49.6，可按高低落差定优先级。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1200份 有效样本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一线、新一线、三四线按比例配额…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14% 市场增速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增速较前两年明显放缓，线上仍快于线下，增量主要来自下沉市场…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68% 首要决策因素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排在后面的是品牌知名度与售后…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6D5C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8553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2026-10-18T07:37:05Z</dcterms:created>
  <dcterms:modified xsi:type="dcterms:W3CDTF">2026-10-18T07:37:05Z</dcterms:modified>
</cp:coreProperties>
</file>