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01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02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03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04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0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1.xlsx"/></Relationships>
</file>

<file path=ppt/charts/_rels/chart10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2.xlsx"/></Relationships>
</file>

<file path=ppt/charts/_rels/chart10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3.xlsx"/></Relationships>
</file>

<file path=ppt/charts/_rels/chart10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4.xlsx"/></Relationships>
</file>

<file path=ppt/charts/chart10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流程繁琐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82CDD"/>
              </a:solidFill>
              <a:effectLst/>
            </c:spPr>
          </c:dPt>
          <c:dPt>
            <c:idx val="1"/>
            <c:bubble3D val="0"/>
            <c:spPr>
              <a:solidFill>
                <a:srgbClr val="E5DEEA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流程繁琐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charts/chart10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6323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323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427B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82CD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A84EB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DBBEF5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流程繁琐</c:v>
                  </c:pt>
                  <c:pt idx="1">
                    <c:v>加载缓慢</c:v>
                  </c:pt>
                  <c:pt idx="2">
                    <c:v>提示不清</c:v>
                  </c:pt>
                  <c:pt idx="3">
                    <c:v>功能缺失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24E8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DFF"/>
        </a:solidFill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charts/chart10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632398"/>
            </a:solidFill>
            <a:ln w="25400" cap="flat">
              <a:solidFill>
                <a:srgbClr val="632398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632398"/>
              </a:solidFill>
              <a:ln w="9525" cap="flat">
                <a:solidFill>
                  <a:srgbClr val="632398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流程繁琐</c:v>
                  </c:pt>
                  <c:pt idx="1">
                    <c:v>加载缓慢</c:v>
                  </c:pt>
                  <c:pt idx="2">
                    <c:v>提示不清</c:v>
                  </c:pt>
                  <c:pt idx="3">
                    <c:v>功能缺失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1D6A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24E8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DFF"/>
        </a:solidFill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charts/chart10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632398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1D6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632398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7427B8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882CD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BA84EB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DBBEF5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流程繁琐</c:v>
                  </c:pt>
                  <c:pt idx="1">
                    <c:v>加载缓慢</c:v>
                  </c:pt>
                  <c:pt idx="2">
                    <c:v>提示不清</c:v>
                  </c:pt>
                  <c:pt idx="3">
                    <c:v>功能缺失</c:v>
                  </c:pt>
                  <c:pt idx="4">
                    <c:v>其他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24</c:v>
                </c:pt>
                <c:pt idx="2">
                  <c:v>19</c:v>
                </c:pt>
                <c:pt idx="3">
                  <c:v>15</c:v>
                </c:pt>
                <c:pt idx="4">
                  <c:v>11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1D6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35353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l"/>
        <c:majorGridlines>
          <c:spPr>
            <a:ln w="12700" cap="flat">
              <a:solidFill>
                <a:srgbClr val="E0E0E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24E8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EFDFF"/>
        </a:solidFill>
        <a:ln w="12700" cap="flat">
          <a:solidFill>
            <a:srgbClr val="FEFDFF"/>
          </a:solidFill>
        </a:ln>
        <a:effectLst/>
      </c:spPr>
    </c:plotArea>
    <c:plotVisOnly val="1"/>
    <c:dispBlanksAs val="span"/>
  </c:chart>
  <c:spPr>
    <a:solidFill>
      <a:srgbClr val="FEFD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用户体验 · 满意度调研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把「哪里好用、哪里别扭」量化出来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DFF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用户说的，和做的，往往不一样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用户反馈问题分布 · 趋势变化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三个核心数据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64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67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3251454"/>
            <a:ext cx="914400" cy="5715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3556254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3880104"/>
            <a:ext cx="7429500" cy="16863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用户说的，和做的，往往不一样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问卷之外，还要看行为数据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抓高频：优先改影响面最大的问题。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小步迭代：改完就看数据有没有变好。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1" name="Shape 4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用户反馈问题分布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166488"/>
            <a:ext cx="6667500" cy="288173"/>
          </a:xfrm>
          <a:prstGeom prst="roundRect">
            <a:avLst>
              <a:gd name="adj" fmla="val 9916"/>
            </a:avLst>
          </a:prstGeom>
          <a:solidFill>
            <a:srgbClr val="882C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128388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流程繁琐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09338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31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128388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31%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2821427"/>
            <a:ext cx="5161935" cy="288173"/>
          </a:xfrm>
          <a:prstGeom prst="roundRect">
            <a:avLst>
              <a:gd name="adj" fmla="val 9916"/>
            </a:avLst>
          </a:prstGeom>
          <a:solidFill>
            <a:srgbClr val="882CD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783327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加载缓慢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8495685" y="2764277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2783327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476366"/>
            <a:ext cx="4086532" cy="288173"/>
          </a:xfrm>
          <a:prstGeom prst="roundRect">
            <a:avLst>
              <a:gd name="adj" fmla="val 9916"/>
            </a:avLst>
          </a:prstGeom>
          <a:solidFill>
            <a:srgbClr val="BA84EB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438266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提示不清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20282" y="3419216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438266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131305"/>
            <a:ext cx="3226210" cy="288173"/>
          </a:xfrm>
          <a:prstGeom prst="roundRect">
            <a:avLst>
              <a:gd name="adj" fmla="val 9916"/>
            </a:avLst>
          </a:prstGeom>
          <a:solidFill>
            <a:srgbClr val="DBBEF5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093205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功能缺失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6559960" y="4074155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093205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3181350" y="4786244"/>
            <a:ext cx="2365887" cy="288173"/>
          </a:xfrm>
          <a:prstGeom prst="roundRect">
            <a:avLst>
              <a:gd name="adj" fmla="val 9916"/>
            </a:avLst>
          </a:prstGeom>
          <a:solidFill>
            <a:srgbClr val="DBBEF5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914400" y="4748144"/>
            <a:ext cx="19812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其他</a:t>
            </a:r>
            <a:endParaRPr lang="en-US" sz="1275" dirty="0"/>
          </a:p>
        </p:txBody>
      </p:sp>
      <p:sp>
        <p:nvSpPr>
          <p:cNvPr id="26" name="Text 24"/>
          <p:cNvSpPr txBox="1"/>
          <p:nvPr/>
        </p:nvSpPr>
        <p:spPr>
          <a:xfrm>
            <a:off x="5699637" y="4729094"/>
            <a:ext cx="1047750" cy="38342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</a:t>
            </a:r>
            <a:endParaRPr lang="en-US" sz="1500" dirty="0"/>
          </a:p>
        </p:txBody>
      </p:sp>
      <p:sp>
        <p:nvSpPr>
          <p:cNvPr id="27" name="Text 25"/>
          <p:cNvSpPr txBox="1"/>
          <p:nvPr/>
        </p:nvSpPr>
        <p:spPr>
          <a:xfrm>
            <a:off x="10363200" y="4748144"/>
            <a:ext cx="914400" cy="364373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11%</a:t>
            </a:r>
            <a:endParaRPr lang="en-US" sz="975" dirty="0"/>
          </a:p>
        </p:txBody>
      </p:sp>
      <p:sp>
        <p:nvSpPr>
          <p:cNvPr id="28" name="Shape 26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F1EDF5"/>
          </a:solidFill>
          <a:ln/>
        </p:spPr>
      </p:sp>
      <p:sp>
        <p:nvSpPr>
          <p:cNvPr id="29" name="Shape 27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以「流程繁琐」为 100 基准，条形长度按比例换算；占比为该项在合计中的份额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3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5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7" name="Text 35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8" name="Shape 3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70" name="Shape 6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71" name="Shape 6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72" name="Shape 7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73" name="Shape 7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74" name="Shape 7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75" name="Text 7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6" name="Text 7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77" name="Text 7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问卷收回八百六十份，叠加后台行为数据，再对十二位用户做深访。三个来源互相印证：问卷说态度，行为说事实，深访说原因，单一来源的结论容易偏。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2A14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4.3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三个核心数据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27% 吐槽率最高的环节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860份 有效问卷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多维表现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流程繁琐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流程繁琐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31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加载缓慢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480619" cy="952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27%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提示不清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2755490" cy="95250"/>
          </a:xfrm>
          <a:prstGeom prst="rect">
            <a:avLst/>
          </a:prstGeom>
          <a:solidFill>
            <a:srgbClr val="BA84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功能缺失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2175387" cy="95250"/>
          </a:xfrm>
          <a:prstGeom prst="rect">
            <a:avLst/>
          </a:prstGeom>
          <a:solidFill>
            <a:srgbClr val="DBBEF5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4" name="Shape 61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5" name="Shape 62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6" name="Shape 63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7" name="Shape 64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8" name="Shape 65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9" name="Shape 6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70" name="Shape 6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71" name="Text 6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73" name="Text 7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D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82C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总分四点三分看着还行，拆开看是易用四点六、效率三点八、可靠三点九。短板就在后两项，总分被易用拉着走，很容易让人误判，所以报告里必须拆开讲。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D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82C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吐槽集中在两个触点：表单填写字段太多，审核等待没有明确预期。这两处占了全部负面反馈的六成以上，改好它们，整体评分能上一个台阶。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体验的三个维度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82CD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882CD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882CD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82C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易用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新用户三分钟内能否完成首次关键操作、路径有没有明显绕行，这一项分数最高。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82CD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882CD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882CD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82C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效率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核心任务的平均完成步数与耗时，是这次拖分的主要来源，需要重点精简。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882CD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882CD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882CD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882C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可靠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报错率与故障恢复时长，近半年两次较长中断直接拉低了信任感，仍是短板。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EFDFF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882C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先做影响面大的：精简表单必填项、给审核加进度提示，两项改动成本都不高，两周就能上线。复杂功能重构放到下季度，先让用户看到变化，胜过一次性大改。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改进要坚持的三件事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抓高频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优先改影响面最大的问题。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小步迭代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改完就看数据有没有变好。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持续听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把反馈通道一直开着。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1EDF5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「流程繁琐」最高（31），「其他」最低（11），差 20。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三类最该先改的问题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定指标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先定要衡量的维度。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发问卷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问题简洁，避免诱导。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行为数据与自述互证。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257800" y="118110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DFF">
              <a:alpha val="96000"/>
            </a:srgbClr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4000" y="1257300"/>
            <a:ext cx="3619500" cy="238125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7905750" y="33147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905750" y="33147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6" name="Shape 3"/>
          <p:cNvSpPr/>
          <p:nvPr/>
        </p:nvSpPr>
        <p:spPr>
          <a:xfrm>
            <a:off x="6686550" y="2419350"/>
            <a:ext cx="3771900" cy="2533650"/>
          </a:xfrm>
          <a:prstGeom prst="roundRect">
            <a:avLst>
              <a:gd name="adj" fmla="val 3008"/>
            </a:avLst>
          </a:prstGeom>
          <a:solidFill>
            <a:srgbClr val="FEFDFF">
              <a:alpha val="96000"/>
            </a:srgbClr>
          </a:solidFill>
          <a:ln/>
        </p:spPr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2750" y="2495550"/>
            <a:ext cx="3619500" cy="2381250"/>
          </a:xfrm>
          <a:prstGeom prst="rect">
            <a:avLst/>
          </a:prstGeom>
        </p:spPr>
      </p:pic>
      <p:sp>
        <p:nvSpPr>
          <p:cNvPr id="8" name="Shape 4"/>
          <p:cNvSpPr/>
          <p:nvPr/>
        </p:nvSpPr>
        <p:spPr>
          <a:xfrm>
            <a:off x="9334500" y="455295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9334500" y="455295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0" name="Shape 6"/>
          <p:cNvSpPr/>
          <p:nvPr/>
        </p:nvSpPr>
        <p:spPr>
          <a:xfrm>
            <a:off x="5638800" y="4038600"/>
            <a:ext cx="3771900" cy="2152650"/>
          </a:xfrm>
          <a:prstGeom prst="roundRect">
            <a:avLst>
              <a:gd name="adj" fmla="val 3540"/>
            </a:avLst>
          </a:prstGeom>
          <a:solidFill>
            <a:srgbClr val="FEFDFF">
              <a:alpha val="96000"/>
            </a:srgbClr>
          </a:solidFill>
          <a:ln/>
        </p:spPr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4114800"/>
            <a:ext cx="3619500" cy="2000250"/>
          </a:xfrm>
          <a:prstGeom prst="rect">
            <a:avLst/>
          </a:prstGeom>
        </p:spPr>
      </p:pic>
      <p:sp>
        <p:nvSpPr>
          <p:cNvPr id="12" name="Shape 7"/>
          <p:cNvSpPr/>
          <p:nvPr/>
        </p:nvSpPr>
        <p:spPr>
          <a:xfrm>
            <a:off x="8286750" y="5791200"/>
            <a:ext cx="930402" cy="211455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3" name="Text 8"/>
          <p:cNvSpPr txBox="1"/>
          <p:nvPr/>
        </p:nvSpPr>
        <p:spPr>
          <a:xfrm>
            <a:off x="8286750" y="5791200"/>
            <a:ext cx="930402" cy="21145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72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722" dirty="0"/>
          </a:p>
        </p:txBody>
      </p:sp>
      <p:sp>
        <p:nvSpPr>
          <p:cNvPr id="14" name="Text 9"/>
          <p:cNvSpPr txBox="1"/>
          <p:nvPr/>
        </p:nvSpPr>
        <p:spPr>
          <a:xfrm>
            <a:off x="914400" y="1171575"/>
            <a:ext cx="4000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15" name="Text 10"/>
          <p:cNvSpPr txBox="1"/>
          <p:nvPr/>
        </p:nvSpPr>
        <p:spPr>
          <a:xfrm>
            <a:off x="914400" y="1476375"/>
            <a:ext cx="40005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三类最该先改的问题 · 其二</a:t>
            </a:r>
            <a:endParaRPr lang="en-US" sz="3000" dirty="0"/>
          </a:p>
        </p:txBody>
      </p:sp>
      <p:sp>
        <p:nvSpPr>
          <p:cNvPr id="16" name="Shape 11"/>
          <p:cNvSpPr/>
          <p:nvPr/>
        </p:nvSpPr>
        <p:spPr>
          <a:xfrm>
            <a:off x="914400" y="2562225"/>
            <a:ext cx="723900" cy="476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17" name="Text 12"/>
          <p:cNvSpPr txBox="1"/>
          <p:nvPr/>
        </p:nvSpPr>
        <p:spPr>
          <a:xfrm>
            <a:off x="914400" y="28479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650" dirty="0"/>
          </a:p>
        </p:txBody>
      </p:sp>
      <p:sp>
        <p:nvSpPr>
          <p:cNvPr id="18" name="Text 13"/>
          <p:cNvSpPr txBox="1"/>
          <p:nvPr/>
        </p:nvSpPr>
        <p:spPr>
          <a:xfrm>
            <a:off x="1466850" y="28670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易用</a:t>
            </a:r>
            <a:endParaRPr lang="en-US" sz="1425" dirty="0"/>
          </a:p>
        </p:txBody>
      </p:sp>
      <p:sp>
        <p:nvSpPr>
          <p:cNvPr id="19" name="Shape 14"/>
          <p:cNvSpPr/>
          <p:nvPr/>
        </p:nvSpPr>
        <p:spPr>
          <a:xfrm>
            <a:off x="1466850" y="3419475"/>
            <a:ext cx="344805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914400" y="374332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650" dirty="0"/>
          </a:p>
        </p:txBody>
      </p:sp>
      <p:sp>
        <p:nvSpPr>
          <p:cNvPr id="21" name="Text 16"/>
          <p:cNvSpPr txBox="1"/>
          <p:nvPr/>
        </p:nvSpPr>
        <p:spPr>
          <a:xfrm>
            <a:off x="1466850" y="376237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效率</a:t>
            </a:r>
            <a:endParaRPr lang="en-US" sz="1425" dirty="0"/>
          </a:p>
        </p:txBody>
      </p:sp>
      <p:sp>
        <p:nvSpPr>
          <p:cNvPr id="22" name="Shape 17"/>
          <p:cNvSpPr/>
          <p:nvPr/>
        </p:nvSpPr>
        <p:spPr>
          <a:xfrm>
            <a:off x="1466850" y="4314825"/>
            <a:ext cx="344805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14400" y="4638675"/>
            <a:ext cx="4381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1466850" y="4657725"/>
            <a:ext cx="3448050" cy="3467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425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可靠</a:t>
            </a:r>
            <a:endParaRPr lang="en-US" sz="1425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 rot="-1800000">
            <a:off x="5334000" y="12573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0" name="Text 25"/>
          <p:cNvSpPr txBox="1"/>
          <p:nvPr/>
        </p:nvSpPr>
        <p:spPr>
          <a:xfrm rot="-1800000">
            <a:off x="5334000" y="3733800"/>
            <a:ext cx="53340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1EDF5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从「流程繁琐」到「其他」，指标下降 20。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峰值在「流程繁琐」（31），谷值在「其他」（11）。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249555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096000" y="3802380"/>
            <a:ext cx="3600450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三个核心数据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4.3分 整体满意度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新用户评分高于老用户，差距主要出在效率维度…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27% 吐槽率最高的环节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两条合计占负面反馈六成以上，且在不同人群里表现一致…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860份 有效问卷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按注册时长分层抽样，新用户占四成、老用户六成…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82C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E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分类对比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882C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1EDF5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882C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「流程繁琐」最高（31），「其他」最低（11），差 20。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A1D6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100，均值 20.0，可按高低落差定优先级。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EFDFF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7E0EC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24E8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82CD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82CD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调研方法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整体满意度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问题最集中的地方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FB9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改进优先级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82CD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9A0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用户满意度调研报告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A1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A1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FB9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9A0F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FB9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改进项已排入下个迭代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882C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882CDD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2026-10-18T07:37:31Z</dcterms:created>
  <dcterms:modified xsi:type="dcterms:W3CDTF">2026-10-18T07:37:31Z</dcterms:modified>
</cp:coreProperties>
</file>