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05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06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07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108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10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5.xlsx"/></Relationships>
</file>

<file path=ppt/charts/_rels/chart10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6.xlsx"/></Relationships>
</file>

<file path=ppt/charts/_rels/chart10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7.xlsx"/></Relationships>
</file>

<file path=ppt/charts/_rels/chart10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8.xlsx"/></Relationships>
</file>

<file path=ppt/charts/chart10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低连通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C8553"/>
              </a:solidFill>
              <a:effectLst/>
            </c:spPr>
          </c:dPt>
          <c:dPt>
            <c:idx val="1"/>
            <c:bubble3D val="0"/>
            <c:spPr>
              <a:solidFill>
                <a:srgbClr val="DEE5E0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低连通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10</c:v>
                </c:pt>
                <c:pt idx="1">
                  <c:v>90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DFEFD"/>
          </a:solidFill>
        </a:ln>
        <a:effectLst/>
      </c:spPr>
    </c:plotArea>
    <c:plotVisOnly val="1"/>
    <c:dispBlanksAs val="span"/>
  </c:chart>
  <c:spPr>
    <a:solidFill>
      <a:srgbClr val="FDFEFD"/>
    </a:solidFill>
    <a:ln>
      <a:noFill/>
    </a:ln>
    <a:effectLst/>
  </c:spPr>
  <c:externalData r:id="rId1">
    <c:autoUpdate val="0"/>
  </c:externalData>
</c:chartSpace>
</file>

<file path=ppt/charts/chart10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area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24623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低连通</c:v>
                  </c:pt>
                  <c:pt idx="1">
                    <c:v>较低</c:v>
                  </c:pt>
                  <c:pt idx="2">
                    <c:v>中等</c:v>
                  </c:pt>
                  <c:pt idx="3">
                    <c:v>较高</c:v>
                  </c:pt>
                  <c:pt idx="4">
                    <c:v>高连通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4A2C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area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D705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EFD"/>
        </a:solidFill>
        <a:ln w="12700" cap="flat">
          <a:solidFill>
            <a:srgbClr val="FDFEFD"/>
          </a:solidFill>
        </a:ln>
        <a:effectLst/>
      </c:spPr>
    </c:plotArea>
    <c:plotVisOnly val="1"/>
    <c:dispBlanksAs val="span"/>
  </c:chart>
  <c:spPr>
    <a:solidFill>
      <a:srgbClr val="FDFEFD"/>
    </a:solidFill>
    <a:ln>
      <a:noFill/>
    </a:ln>
    <a:effectLst/>
  </c:spPr>
  <c:externalData r:id="rId1">
    <c:autoUpdate val="0"/>
  </c:externalData>
</c:chartSpace>
</file>

<file path=ppt/charts/chart10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4623C"/>
              </a:solidFill>
              <a:effectLst/>
            </c:spPr>
          </c:dPt>
          <c:dPt>
            <c:idx val="1"/>
            <c:bubble3D val="0"/>
            <c:spPr>
              <a:solidFill>
                <a:srgbClr val="287247"/>
              </a:solidFill>
              <a:effectLst/>
            </c:spPr>
          </c:dPt>
          <c:dPt>
            <c:idx val="2"/>
            <c:bubble3D val="0"/>
            <c:spPr>
              <a:solidFill>
                <a:srgbClr val="2C8553"/>
              </a:solidFill>
              <a:effectLst/>
            </c:spPr>
          </c:dPt>
          <c:dPt>
            <c:idx val="3"/>
            <c:bubble3D val="0"/>
            <c:spPr>
              <a:solidFill>
                <a:srgbClr val="84B89A"/>
              </a:solidFill>
              <a:effectLst/>
            </c:spPr>
          </c:dPt>
          <c:dPt>
            <c:idx val="4"/>
            <c:bubble3D val="0"/>
            <c:spPr>
              <a:solidFill>
                <a:srgbClr val="BEDACA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低连通</c:v>
                </c:pt>
                <c:pt idx="1">
                  <c:v>较低</c:v>
                </c:pt>
                <c:pt idx="2">
                  <c:v>中等</c:v>
                </c:pt>
                <c:pt idx="3">
                  <c:v>较高</c:v>
                </c:pt>
                <c:pt idx="4">
                  <c:v>高连通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</c:ser>
        <c:firstSliceAng val="0"/>
        <c:holeSize val="50"/>
      </c:doughnutChart>
      <c:spPr>
        <a:solidFill>
          <a:srgbClr val="FDFEFD"/>
        </a:solidFill>
        <a:ln w="12700" cap="flat">
          <a:solidFill>
            <a:srgbClr val="FDFEF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EFD"/>
    </a:solidFill>
    <a:ln>
      <a:noFill/>
    </a:ln>
    <a:effectLst/>
  </c:spPr>
  <c:externalData r:id="rId1">
    <c:autoUpdate val="0"/>
  </c:externalData>
</c:chartSpace>
</file>

<file path=ppt/charts/chart10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area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24623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低连通</c:v>
                  </c:pt>
                  <c:pt idx="1">
                    <c:v>较低</c:v>
                  </c:pt>
                  <c:pt idx="2">
                    <c:v>中等</c:v>
                  </c:pt>
                  <c:pt idx="3">
                    <c:v>较高</c:v>
                  </c:pt>
                  <c:pt idx="4">
                    <c:v>高连通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4A2C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area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D705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EFD"/>
        </a:solidFill>
        <a:ln w="12700" cap="flat">
          <a:solidFill>
            <a:srgbClr val="FDFEFD"/>
          </a:solidFill>
        </a:ln>
        <a:effectLst/>
      </c:spPr>
    </c:plotArea>
    <c:plotVisOnly val="1"/>
    <c:dispBlanksAs val="span"/>
  </c:chart>
  <c:spPr>
    <a:solidFill>
      <a:srgbClr val="FDFEF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 · 学术汇报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基于多时相遥感数据的实证分析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DC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DCF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EFD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绿地连通性与降温幅度的关系 · 构成占比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三个关键量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分类对比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DCF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DCF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31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从现象到问题，再到可验证的假设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时间尺度：结论基于研究时段，外推需谨慎。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空间范围：样本区域之外不宜直接套用。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DCF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DCF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绿地连通性与降温幅度的关系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低连通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低连通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1027611" cy="952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0.8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较低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1798320" cy="952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1.4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中等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2954383" cy="95250"/>
          </a:xfrm>
          <a:prstGeom prst="rect">
            <a:avLst/>
          </a:prstGeom>
          <a:solidFill>
            <a:srgbClr val="84B89A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2.3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29%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较高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BEDACA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3.5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44%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DCF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DCF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夏天城区比郊区高出好几度，绿地到底能缓多少、什么形状的绿地更管用，是规划部门真正关心的问题。这个研究就是把它拆成可测量的指标来回答，不空谈生态。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DCF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DCF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3D26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0.92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相关系数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三个关键量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5.6℃ 最大温差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36个 研究单元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20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DCF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DCF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166488"/>
            <a:ext cx="1159565" cy="288173"/>
          </a:xfrm>
          <a:prstGeom prst="roundRect">
            <a:avLst>
              <a:gd name="adj" fmla="val 9916"/>
            </a:avLst>
          </a:prstGeom>
          <a:solidFill>
            <a:srgbClr val="2C855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128388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低连通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4493315" y="2109338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0.8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128388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2821427"/>
            <a:ext cx="2029239" cy="288173"/>
          </a:xfrm>
          <a:prstGeom prst="roundRect">
            <a:avLst>
              <a:gd name="adj" fmla="val 9916"/>
            </a:avLst>
          </a:prstGeom>
          <a:solidFill>
            <a:srgbClr val="2C855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2783327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较低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5362989" y="2764277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1.4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2783327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476366"/>
            <a:ext cx="3333750" cy="288173"/>
          </a:xfrm>
          <a:prstGeom prst="roundRect">
            <a:avLst>
              <a:gd name="adj" fmla="val 9916"/>
            </a:avLst>
          </a:prstGeom>
          <a:solidFill>
            <a:srgbClr val="84B89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438266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中等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6667500" y="3419216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2.3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438266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131305"/>
            <a:ext cx="5073098" cy="288173"/>
          </a:xfrm>
          <a:prstGeom prst="roundRect">
            <a:avLst>
              <a:gd name="adj" fmla="val 9916"/>
            </a:avLst>
          </a:prstGeom>
          <a:solidFill>
            <a:srgbClr val="BEDACA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093205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较高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8406848" y="4074155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3.5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093205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3181350" y="4786244"/>
            <a:ext cx="6667500" cy="288173"/>
          </a:xfrm>
          <a:prstGeom prst="roundRect">
            <a:avLst>
              <a:gd name="adj" fmla="val 9916"/>
            </a:avLst>
          </a:prstGeom>
          <a:solidFill>
            <a:srgbClr val="BEDACA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14400" y="4748144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高连通</a:t>
            </a:r>
            <a:endParaRPr lang="en-US" sz="1275" dirty="0"/>
          </a:p>
        </p:txBody>
      </p:sp>
      <p:sp>
        <p:nvSpPr>
          <p:cNvPr id="26" name="Text 24"/>
          <p:cNvSpPr txBox="1"/>
          <p:nvPr/>
        </p:nvSpPr>
        <p:spPr>
          <a:xfrm>
            <a:off x="10001250" y="4729094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4.6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0363200" y="4748144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37%</a:t>
            </a:r>
            <a:endParaRPr lang="en-US" sz="975" dirty="0"/>
          </a:p>
        </p:txBody>
      </p:sp>
      <p:sp>
        <p:nvSpPr>
          <p:cNvPr id="28" name="Shape 26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EDF1EE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以「低连通」为 100 基准，条形长度按比例换算；占比为该项在合计中的份额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7" name="Text 35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8" name="Shape 36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DCF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DCF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41" name="Shape 3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3" name="Text 4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44" name="Text 4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用夏季遥感影像做地表温度反演，配三十多个地面站点校核，再把绿地按斑块大小、形状和连通性分区统计。空间尺度与时间尺度怎么对齐，是方法的关键。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DCF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DCF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绿地面积越大降温越明显，但不是线性关系；连通性好的绿地对周边一公里的降温效果，比同样面积但分散的绿地高出近三成。形状越紧凑，效率越高。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DCF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DCF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方法与数据的三个支点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8553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C8553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C8553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855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多源数据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遥感反演配地面站点校核，两份数据相互校准，误差控制在可接受区间内。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8553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C8553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C8553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855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按斑块切分做分区统计，量化格局指标与地表温度的关系，避免只看总量。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8553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C8553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C8553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855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统计检验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相关性与显著性检验并行，换不同窗口重跑以确认稳健，排除偶然相关。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DCF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DCF"/>
            </a:solidFill>
            <a:prstDash val="solid"/>
          </a:ln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8553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规划上应优先连片、少做零散点缀，带状绿廊的价值被明显低估。不足也清楚：影像分辨率有限，只用了夏季一周的数据，冬季与夜间效应还没覆盖，后续要补。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DCF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DCF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研究的三个边界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时间尺度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结论基于研究时段，外推需谨慎。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空间范围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样本区域之外不宜直接套用。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变量控制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仍有未纳入的因素待后续研究。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DCF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DCF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1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从「低连通」到「高连通」，指标上升 3.8。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峰值在「高连通」（4.6），谷值在「低连通」（0.8）。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DCF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DCF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结论的三层含义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提出问题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从现象到可验证的假设。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获取数据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多源数据交叉使用。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分区量化格局与温度。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DCF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DCF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结论的三层含义 · 其二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792605"/>
            <a:ext cx="1981200" cy="28575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914400" y="4573905"/>
            <a:ext cx="1981200" cy="76200"/>
          </a:xfrm>
          <a:prstGeom prst="rect">
            <a:avLst/>
          </a:prstGeom>
          <a:solidFill>
            <a:srgbClr val="2C8553">
              <a:alpha val="95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847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847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900" y="1792605"/>
            <a:ext cx="1981200" cy="285750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3009900" y="4573905"/>
            <a:ext cx="1981200" cy="76200"/>
          </a:xfrm>
          <a:prstGeom prst="rect">
            <a:avLst/>
          </a:prstGeom>
          <a:solidFill>
            <a:srgbClr val="84B89A">
              <a:alpha val="95000"/>
            </a:srgbClr>
          </a:solidFill>
          <a:ln/>
        </p:spPr>
      </p:sp>
      <p:sp>
        <p:nvSpPr>
          <p:cNvPr id="12" name="Shape 8"/>
          <p:cNvSpPr/>
          <p:nvPr/>
        </p:nvSpPr>
        <p:spPr>
          <a:xfrm>
            <a:off x="3943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3943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792605"/>
            <a:ext cx="1981200" cy="2857500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5105400" y="4573905"/>
            <a:ext cx="1981200" cy="76200"/>
          </a:xfrm>
          <a:prstGeom prst="rect">
            <a:avLst/>
          </a:prstGeom>
          <a:solidFill>
            <a:srgbClr val="BEDACA">
              <a:alpha val="95000"/>
            </a:srgbClr>
          </a:solidFill>
          <a:ln/>
        </p:spPr>
      </p:sp>
      <p:sp>
        <p:nvSpPr>
          <p:cNvPr id="16" name="Shape 11"/>
          <p:cNvSpPr/>
          <p:nvPr/>
        </p:nvSpPr>
        <p:spPr>
          <a:xfrm>
            <a:off x="6038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6038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900" y="1792605"/>
            <a:ext cx="1981200" cy="2857500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7200900" y="4573905"/>
            <a:ext cx="1981200" cy="76200"/>
          </a:xfrm>
          <a:prstGeom prst="rect">
            <a:avLst/>
          </a:prstGeom>
          <a:solidFill>
            <a:srgbClr val="BEDACA">
              <a:alpha val="95000"/>
            </a:srgbClr>
          </a:solidFill>
          <a:ln/>
        </p:spPr>
      </p:sp>
      <p:sp>
        <p:nvSpPr>
          <p:cNvPr id="20" name="Shape 14"/>
          <p:cNvSpPr/>
          <p:nvPr/>
        </p:nvSpPr>
        <p:spPr>
          <a:xfrm>
            <a:off x="8134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21" name="Text 15"/>
          <p:cNvSpPr txBox="1"/>
          <p:nvPr/>
        </p:nvSpPr>
        <p:spPr>
          <a:xfrm>
            <a:off x="8134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400" y="1792605"/>
            <a:ext cx="1981200" cy="2857500"/>
          </a:xfrm>
          <a:prstGeom prst="rect">
            <a:avLst/>
          </a:prstGeom>
        </p:spPr>
      </p:pic>
      <p:sp>
        <p:nvSpPr>
          <p:cNvPr id="23" name="Shape 16"/>
          <p:cNvSpPr/>
          <p:nvPr/>
        </p:nvSpPr>
        <p:spPr>
          <a:xfrm>
            <a:off x="9296400" y="4573905"/>
            <a:ext cx="1981200" cy="76200"/>
          </a:xfrm>
          <a:prstGeom prst="rect">
            <a:avLst/>
          </a:prstGeom>
          <a:solidFill>
            <a:srgbClr val="BEDACA">
              <a:alpha val="95000"/>
            </a:srgbClr>
          </a:solidFill>
          <a:ln/>
        </p:spPr>
      </p:sp>
      <p:sp>
        <p:nvSpPr>
          <p:cNvPr id="24" name="Shape 17"/>
          <p:cNvSpPr/>
          <p:nvPr/>
        </p:nvSpPr>
        <p:spPr>
          <a:xfrm>
            <a:off x="10229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25" name="Text 18"/>
          <p:cNvSpPr txBox="1"/>
          <p:nvPr/>
        </p:nvSpPr>
        <p:spPr>
          <a:xfrm>
            <a:off x="10229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26" name="Shape 19"/>
          <p:cNvSpPr/>
          <p:nvPr/>
        </p:nvSpPr>
        <p:spPr>
          <a:xfrm>
            <a:off x="914400" y="4897755"/>
            <a:ext cx="10363200" cy="685800"/>
          </a:xfrm>
          <a:prstGeom prst="roundRect">
            <a:avLst>
              <a:gd name="adj" fmla="val 50000"/>
            </a:avLst>
          </a:prstGeom>
          <a:solidFill>
            <a:srgbClr val="EDF1EE"/>
          </a:solidFill>
          <a:ln/>
        </p:spPr>
      </p:sp>
      <p:sp>
        <p:nvSpPr>
          <p:cNvPr id="27" name="Shape 20"/>
          <p:cNvSpPr/>
          <p:nvPr/>
        </p:nvSpPr>
        <p:spPr>
          <a:xfrm>
            <a:off x="1257300" y="5231130"/>
            <a:ext cx="9677400" cy="190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8" name="Shape 21"/>
          <p:cNvSpPr/>
          <p:nvPr/>
        </p:nvSpPr>
        <p:spPr>
          <a:xfrm>
            <a:off x="1800225" y="5145405"/>
            <a:ext cx="209550" cy="209550"/>
          </a:xfrm>
          <a:prstGeom prst="ellipse">
            <a:avLst/>
          </a:prstGeom>
          <a:solidFill>
            <a:srgbClr val="2C8553"/>
          </a:solidFill>
          <a:ln/>
        </p:spPr>
      </p:sp>
      <p:sp>
        <p:nvSpPr>
          <p:cNvPr id="29" name="Text 22"/>
          <p:cNvSpPr txBox="1"/>
          <p:nvPr/>
        </p:nvSpPr>
        <p:spPr>
          <a:xfrm>
            <a:off x="1800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30" name="Text 23"/>
          <p:cNvSpPr txBox="1"/>
          <p:nvPr/>
        </p:nvSpPr>
        <p:spPr>
          <a:xfrm>
            <a:off x="914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提出问题</a:t>
            </a:r>
            <a:endParaRPr lang="en-US" sz="975" dirty="0"/>
          </a:p>
        </p:txBody>
      </p:sp>
      <p:sp>
        <p:nvSpPr>
          <p:cNvPr id="31" name="Shape 24"/>
          <p:cNvSpPr/>
          <p:nvPr/>
        </p:nvSpPr>
        <p:spPr>
          <a:xfrm>
            <a:off x="3895725" y="5145405"/>
            <a:ext cx="209550" cy="209550"/>
          </a:xfrm>
          <a:prstGeom prst="ellipse">
            <a:avLst/>
          </a:prstGeom>
          <a:solidFill>
            <a:srgbClr val="84B89A"/>
          </a:solidFill>
          <a:ln/>
        </p:spPr>
      </p:sp>
      <p:sp>
        <p:nvSpPr>
          <p:cNvPr id="32" name="Text 25"/>
          <p:cNvSpPr txBox="1"/>
          <p:nvPr/>
        </p:nvSpPr>
        <p:spPr>
          <a:xfrm>
            <a:off x="3895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33" name="Text 26"/>
          <p:cNvSpPr txBox="1"/>
          <p:nvPr/>
        </p:nvSpPr>
        <p:spPr>
          <a:xfrm>
            <a:off x="3009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获取数据</a:t>
            </a:r>
            <a:endParaRPr lang="en-US" sz="975" dirty="0"/>
          </a:p>
        </p:txBody>
      </p:sp>
      <p:sp>
        <p:nvSpPr>
          <p:cNvPr id="34" name="Shape 27"/>
          <p:cNvSpPr/>
          <p:nvPr/>
        </p:nvSpPr>
        <p:spPr>
          <a:xfrm>
            <a:off x="5991225" y="5145405"/>
            <a:ext cx="209550" cy="209550"/>
          </a:xfrm>
          <a:prstGeom prst="ellipse">
            <a:avLst/>
          </a:prstGeom>
          <a:solidFill>
            <a:srgbClr val="BEDACA"/>
          </a:solidFill>
          <a:ln/>
        </p:spPr>
      </p:sp>
      <p:sp>
        <p:nvSpPr>
          <p:cNvPr id="35" name="Text 28"/>
          <p:cNvSpPr txBox="1"/>
          <p:nvPr/>
        </p:nvSpPr>
        <p:spPr>
          <a:xfrm>
            <a:off x="5991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36" name="Text 29"/>
          <p:cNvSpPr txBox="1"/>
          <p:nvPr/>
        </p:nvSpPr>
        <p:spPr>
          <a:xfrm>
            <a:off x="5105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975" dirty="0"/>
          </a:p>
        </p:txBody>
      </p:sp>
      <p:sp>
        <p:nvSpPr>
          <p:cNvPr id="37" name="Shape 30"/>
          <p:cNvSpPr/>
          <p:nvPr/>
        </p:nvSpPr>
        <p:spPr>
          <a:xfrm>
            <a:off x="8086725" y="5145405"/>
            <a:ext cx="209550" cy="209550"/>
          </a:xfrm>
          <a:prstGeom prst="ellipse">
            <a:avLst/>
          </a:prstGeom>
          <a:solidFill>
            <a:srgbClr val="BEDACA"/>
          </a:solidFill>
          <a:ln/>
        </p:spPr>
      </p:sp>
      <p:sp>
        <p:nvSpPr>
          <p:cNvPr id="38" name="Text 31"/>
          <p:cNvSpPr txBox="1"/>
          <p:nvPr/>
        </p:nvSpPr>
        <p:spPr>
          <a:xfrm>
            <a:off x="8086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39" name="Text 32"/>
          <p:cNvSpPr txBox="1"/>
          <p:nvPr/>
        </p:nvSpPr>
        <p:spPr>
          <a:xfrm>
            <a:off x="7200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多源数据</a:t>
            </a:r>
            <a:endParaRPr lang="en-US" sz="975" dirty="0"/>
          </a:p>
        </p:txBody>
      </p:sp>
      <p:sp>
        <p:nvSpPr>
          <p:cNvPr id="40" name="Shape 33"/>
          <p:cNvSpPr/>
          <p:nvPr/>
        </p:nvSpPr>
        <p:spPr>
          <a:xfrm>
            <a:off x="10182225" y="5145405"/>
            <a:ext cx="209550" cy="209550"/>
          </a:xfrm>
          <a:prstGeom prst="ellipse">
            <a:avLst/>
          </a:prstGeom>
          <a:solidFill>
            <a:srgbClr val="BEDACA"/>
          </a:solidFill>
          <a:ln/>
        </p:spPr>
      </p:sp>
      <p:sp>
        <p:nvSpPr>
          <p:cNvPr id="41" name="Text 34"/>
          <p:cNvSpPr txBox="1"/>
          <p:nvPr/>
        </p:nvSpPr>
        <p:spPr>
          <a:xfrm>
            <a:off x="10182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900" dirty="0"/>
          </a:p>
        </p:txBody>
      </p:sp>
      <p:sp>
        <p:nvSpPr>
          <p:cNvPr id="42" name="Text 35"/>
          <p:cNvSpPr txBox="1"/>
          <p:nvPr/>
        </p:nvSpPr>
        <p:spPr>
          <a:xfrm>
            <a:off x="9296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975" dirty="0"/>
          </a:p>
        </p:txBody>
      </p:sp>
      <p:sp>
        <p:nvSpPr>
          <p:cNvPr id="43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44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46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  <p:sp>
        <p:nvSpPr>
          <p:cNvPr id="47" name="Text 40"/>
          <p:cNvSpPr txBox="1"/>
          <p:nvPr/>
        </p:nvSpPr>
        <p:spPr>
          <a:xfrm rot="-1800000">
            <a:off x="9144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8" name="Text 41"/>
          <p:cNvSpPr txBox="1"/>
          <p:nvPr/>
        </p:nvSpPr>
        <p:spPr>
          <a:xfrm rot="-1800000">
            <a:off x="43688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9" name="Text 42"/>
          <p:cNvSpPr txBox="1"/>
          <p:nvPr/>
        </p:nvSpPr>
        <p:spPr>
          <a:xfrm rot="-1800000">
            <a:off x="78232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50" name="Shape 43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DCF"/>
            </a:solidFill>
            <a:prstDash val="solid"/>
          </a:ln>
        </p:spPr>
      </p:sp>
      <p:sp>
        <p:nvSpPr>
          <p:cNvPr id="51" name="Shape 44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DCF"/>
            </a:solidFill>
            <a:prstDash val="solid"/>
          </a:ln>
        </p:spPr>
      </p:sp>
      <p:sp>
        <p:nvSpPr>
          <p:cNvPr id="52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53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54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56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1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「高连通」占比最高，约 37%，是本页结构里的主要构成。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63%，可按占比高低分优先级投入。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DCF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DCF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三个关键量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0.92相关系数 绿地率与降温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换算到实际意义，绿地率每提高十个百分点…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5.6℃ 最大温差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裸地与密集绿地的差值最大，硬质铺装与水体介于两者之间…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36个 研究单元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按街区尺度划分，每个单元内部下垫面相对均质，便于做对比…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DCF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DCF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1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从「低连通」到「高连通」，指标上升 3.8。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峰值在「高连通」（4.6），谷值在「低连通」（0.8）。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DCF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DCF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C8553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C8553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DC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DCF"/>
            </a:solidFill>
            <a:prstDash val="solid"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请各位老师批评指正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C4DDCF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C4DDCF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2026-10-18T07:37:59Z</dcterms:created>
  <dcterms:modified xsi:type="dcterms:W3CDTF">2026-10-18T07:37:59Z</dcterms:modified>
</cp:coreProperties>
</file>