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09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10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11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10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9.xlsx"/></Relationships>
</file>

<file path=ppt/charts/_rels/chart11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0.xlsx"/></Relationships>
</file>

<file path=ppt/charts/_rels/chart11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1.xlsx"/></Relationships>
</file>

<file path=ppt/charts/chart10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低连通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A6FDB"/>
              </a:solidFill>
              <a:effectLst/>
            </c:spPr>
          </c:dPt>
          <c:dPt>
            <c:idx val="1"/>
            <c:bubble3D val="0"/>
            <c:spPr>
              <a:solidFill>
                <a:srgbClr val="DCE3EC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低连通</c:v>
                </c:pt>
                <c:pt idx="1">
                  <c:v>其他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10</c:v>
                </c:pt>
                <c:pt idx="1">
                  <c:v>90</c:v>
                </c:pt>
              </c:numCache>
            </c:numRef>
          </c:val>
        </c:ser>
        <c:firstSliceAng val="0"/>
        <c:holeSize val="64"/>
      </c:doughnutChart>
      <c:spPr>
        <a:noFill/>
        <a:ln w="12700" cap="flat">
          <a:solidFill>
            <a:srgbClr val="FDFEFF"/>
          </a:solidFill>
        </a:ln>
        <a:effectLst/>
      </c:spPr>
    </c:plotArea>
    <c:plotVisOnly val="1"/>
    <c:dispBlanksAs val="span"/>
  </c:chart>
  <c:spPr>
    <a:solidFill>
      <a:srgbClr val="FDFEFF"/>
    </a:solidFill>
    <a:ln>
      <a:noFill/>
    </a:ln>
    <a:effectLst/>
  </c:spPr>
  <c:externalData r:id="rId1">
    <c:autoUpdate val="0"/>
  </c:externalData>
</c:chartSpace>
</file>

<file path=ppt/charts/chart1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1C50A1"/>
            </a:solidFill>
            <a:ln w="25400" cap="flat">
              <a:solidFill>
                <a:srgbClr val="1C50A1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C50A1"/>
              </a:solidFill>
              <a:ln w="9525" cap="flat">
                <a:solidFill>
                  <a:srgbClr val="1C50A1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低连通</c:v>
                  </c:pt>
                  <c:pt idx="1">
                    <c:v>较低</c:v>
                  </c:pt>
                  <c:pt idx="2">
                    <c:v>中等</c:v>
                  </c:pt>
                  <c:pt idx="3">
                    <c:v>较高</c:v>
                  </c:pt>
                  <c:pt idx="4">
                    <c:v>高连通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0.8</c:v>
                </c:pt>
                <c:pt idx="1">
                  <c:v>1.4</c:v>
                </c:pt>
                <c:pt idx="2">
                  <c:v>2.3</c:v>
                </c:pt>
                <c:pt idx="3">
                  <c:v>3.5</c:v>
                </c:pt>
                <c:pt idx="4">
                  <c:v>4.6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66697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EFF"/>
        </a:solidFill>
        <a:ln w="12700" cap="flat">
          <a:solidFill>
            <a:srgbClr val="FDFEFF"/>
          </a:solidFill>
        </a:ln>
        <a:effectLst/>
      </c:spPr>
    </c:plotArea>
    <c:plotVisOnly val="1"/>
    <c:dispBlanksAs val="span"/>
  </c:chart>
  <c:spPr>
    <a:solidFill>
      <a:srgbClr val="FDFEFF"/>
    </a:solidFill>
    <a:ln>
      <a:noFill/>
    </a:ln>
    <a:effectLst/>
  </c:spPr>
  <c:externalData r:id="rId1">
    <c:autoUpdate val="0"/>
  </c:externalData>
</c:chartSpace>
</file>

<file path=ppt/charts/chart1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绿地连通性与降温幅度的关系 · 趋势变化</c:v>
                </c:pt>
              </c:strCache>
            </c:strRef>
          </c:tx>
          <c:spPr>
            <a:solidFill>
              <a:srgbClr val="1C50A1"/>
            </a:solidFill>
            <a:ln w="25400" cap="flat">
              <a:solidFill>
                <a:srgbClr val="1C50A1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C50A1"/>
              </a:solidFill>
              <a:ln w="9525" cap="flat">
                <a:solidFill>
                  <a:srgbClr val="1C50A1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低连通</c:v>
                  </c:pt>
                  <c:pt idx="1">
                    <c:v>较低</c:v>
                  </c:pt>
                  <c:pt idx="2">
                    <c:v>中等</c:v>
                  </c:pt>
                  <c:pt idx="3">
                    <c:v>较高</c:v>
                  </c:pt>
                  <c:pt idx="4">
                    <c:v>高连通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0.8</c:v>
                </c:pt>
                <c:pt idx="1">
                  <c:v>1.4</c:v>
                </c:pt>
                <c:pt idx="2">
                  <c:v>2.3</c:v>
                </c:pt>
                <c:pt idx="3">
                  <c:v>3.5</c:v>
                </c:pt>
                <c:pt idx="4">
                  <c:v>4.6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66697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EFF"/>
        </a:solidFill>
        <a:ln w="12700" cap="flat">
          <a:solidFill>
            <a:srgbClr val="FDFEFF"/>
          </a:solidFill>
        </a:ln>
        <a:effectLst/>
      </c:spPr>
    </c:plotArea>
    <c:plotVisOnly val="1"/>
    <c:dispBlanksAs val="span"/>
  </c:chart>
  <c:spPr>
    <a:solidFill>
      <a:srgbClr val="FDFE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1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1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毕业答辩 · 学术汇报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基于多时相遥感数据的实证分析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EFF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绿地连通性与降温幅度的关系 · 累计走势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三个关键量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累计走势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31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从现象到问题，再到可验证的假设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时间尺度：结论基于研究时段，外推需谨慎。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空间范围：样本区域之外不宜直接套用。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绿地连通性与降温幅度的关系 · 累计走势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166488"/>
            <a:ext cx="1159565" cy="288173"/>
          </a:xfrm>
          <a:prstGeom prst="roundRect">
            <a:avLst>
              <a:gd name="adj" fmla="val 9916"/>
            </a:avLst>
          </a:prstGeom>
          <a:solidFill>
            <a:srgbClr val="2A6FDB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128388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低连通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4493315" y="2109338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0.8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128388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2821427"/>
            <a:ext cx="2029239" cy="288173"/>
          </a:xfrm>
          <a:prstGeom prst="roundRect">
            <a:avLst>
              <a:gd name="adj" fmla="val 9916"/>
            </a:avLst>
          </a:prstGeom>
          <a:solidFill>
            <a:srgbClr val="2A6FDB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2783327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较低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5362989" y="2764277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1.4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2783327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476366"/>
            <a:ext cx="3333750" cy="288173"/>
          </a:xfrm>
          <a:prstGeom prst="roundRect">
            <a:avLst>
              <a:gd name="adj" fmla="val 9916"/>
            </a:avLst>
          </a:prstGeom>
          <a:solidFill>
            <a:srgbClr val="83ABE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438266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中等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6667500" y="3419216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2.3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438266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131305"/>
            <a:ext cx="5073098" cy="288173"/>
          </a:xfrm>
          <a:prstGeom prst="roundRect">
            <a:avLst>
              <a:gd name="adj" fmla="val 9916"/>
            </a:avLst>
          </a:prstGeom>
          <a:solidFill>
            <a:srgbClr val="BED3F4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093205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较高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8406848" y="4074155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3.5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093205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28%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3181350" y="4786244"/>
            <a:ext cx="6667500" cy="288173"/>
          </a:xfrm>
          <a:prstGeom prst="roundRect">
            <a:avLst>
              <a:gd name="adj" fmla="val 9916"/>
            </a:avLst>
          </a:prstGeom>
          <a:solidFill>
            <a:srgbClr val="BED3F4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914400" y="4748144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高连通</a:t>
            </a:r>
            <a:endParaRPr lang="en-US" sz="1275" dirty="0"/>
          </a:p>
        </p:txBody>
      </p:sp>
      <p:sp>
        <p:nvSpPr>
          <p:cNvPr id="26" name="Text 24"/>
          <p:cNvSpPr txBox="1"/>
          <p:nvPr/>
        </p:nvSpPr>
        <p:spPr>
          <a:xfrm>
            <a:off x="10001250" y="4729094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4.6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10363200" y="4748144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37%</a:t>
            </a:r>
            <a:endParaRPr lang="en-US" sz="975" dirty="0"/>
          </a:p>
        </p:txBody>
      </p:sp>
      <p:sp>
        <p:nvSpPr>
          <p:cNvPr id="28" name="Shape 26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EDF0F6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31" name="Text 29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以「低连通」为 100 基准，条形长度按比例换算；占比为该项在合计中的份额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7" name="Text 35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8" name="Shape 3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41" name="Shape 3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42" name="Text 4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3" name="Text 4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44" name="Text 4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夏天城区比郊区高出好几度，绿地到底能缓多少、什么形状的绿地更管用，是规划部门真正关心的问题。这个研究就是把它拆成可测量的指标来回答，不空谈生态。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14243D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0.92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相关系数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三个关键量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5.6℃ 最大温差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36个 研究单元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累计走势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143000" y="2078355"/>
          <a:ext cx="2857500" cy="2857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1143000" y="3011805"/>
            <a:ext cx="28575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10%</a:t>
            </a:r>
            <a:endParaRPr lang="en-US" sz="3450" dirty="0"/>
          </a:p>
        </p:txBody>
      </p:sp>
      <p:sp>
        <p:nvSpPr>
          <p:cNvPr id="8" name="Text 5"/>
          <p:cNvSpPr txBox="1"/>
          <p:nvPr/>
        </p:nvSpPr>
        <p:spPr>
          <a:xfrm>
            <a:off x="1333500" y="3640455"/>
            <a:ext cx="2476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低连通 占比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4876800" y="21736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低连通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1" name="Shape 8"/>
          <p:cNvSpPr/>
          <p:nvPr/>
        </p:nvSpPr>
        <p:spPr>
          <a:xfrm>
            <a:off x="4876800" y="2497455"/>
            <a:ext cx="1027611" cy="952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525000" y="21545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0.8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>
            <a:off x="4876800" y="26498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10% of total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4876800" y="29737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较低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876800" y="3297555"/>
            <a:ext cx="4495800" cy="95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6" name="Shape 13"/>
          <p:cNvSpPr/>
          <p:nvPr/>
        </p:nvSpPr>
        <p:spPr>
          <a:xfrm>
            <a:off x="4876800" y="3297555"/>
            <a:ext cx="1798320" cy="952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525000" y="29546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1.4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>
            <a:off x="4876800" y="34499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18% of total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4876800" y="37738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中等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1" name="Shape 18"/>
          <p:cNvSpPr/>
          <p:nvPr/>
        </p:nvSpPr>
        <p:spPr>
          <a:xfrm>
            <a:off x="4876800" y="4097655"/>
            <a:ext cx="2954383" cy="95250"/>
          </a:xfrm>
          <a:prstGeom prst="rect">
            <a:avLst/>
          </a:prstGeom>
          <a:solidFill>
            <a:srgbClr val="83ABEA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525000" y="37547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2.3</a:t>
            </a:r>
            <a:endParaRPr lang="en-US" sz="1275" dirty="0"/>
          </a:p>
        </p:txBody>
      </p:sp>
      <p:sp>
        <p:nvSpPr>
          <p:cNvPr id="23" name="Text 20"/>
          <p:cNvSpPr txBox="1"/>
          <p:nvPr/>
        </p:nvSpPr>
        <p:spPr>
          <a:xfrm>
            <a:off x="4876800" y="42500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29% of total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4876800" y="45739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较高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6" name="Shape 23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BED3F4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525000" y="45548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3.5</a:t>
            </a:r>
            <a:endParaRPr lang="en-US" sz="1275" dirty="0"/>
          </a:p>
        </p:txBody>
      </p:sp>
      <p:sp>
        <p:nvSpPr>
          <p:cNvPr id="28" name="Text 25"/>
          <p:cNvSpPr txBox="1"/>
          <p:nvPr/>
        </p:nvSpPr>
        <p:spPr>
          <a:xfrm>
            <a:off x="4876800" y="50501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44% of total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 rot="-1800000">
            <a:off x="1333500" y="2268855"/>
            <a:ext cx="24765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1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37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用夏季遥感影像做地表温度反演，配三十多个地面站点校核，再把绿地按斑块大小、形状和连通性分区统计。空间尺度与时间尺度怎么对齐，是方法的关键。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绿地面积越大降温越明显，但不是线性关系；连通性好的绿地对周边一公里的降温效果，比同样面积但分散的绿地高出近三成。形状越紧凑，效率越高。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方法与数据的三个支点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A6FDB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A6FDB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A6FDB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A6FDB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多源数据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遥感反演配地面站点校核，两份数据相互校准，误差控制在可接受区间内。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A6FDB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A6FDB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A6FDB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A6FDB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空间分析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按斑块切分做分区统计，量化格局指标与地表温度的关系，避免只看总量。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A6FDB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A6FDB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A6FDB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A6FDB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统计检验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相关性与显著性检验并行，换不同窗口重跑以确认稳健，排除偶然相关。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DFEFF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A6FDB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结论与不足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规划上应优先连片、少做零散点缀，带状绿廊的价值被明显低估。不足也清楚：影像分辨率有限，只用了夏季一周的数据，冬季与夜间效应还没覆盖，后续要补。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研究的三个边界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时间尺度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结论基于研究时段，外推需谨慎。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空间范围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样本区域之外不宜直接套用。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变量控制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仍有未纳入的因素待后续研究。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0F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从「低连通」到「高连通」，指标上升 3.8。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峰值在「高连通」（4.6），谷值在「低连通」（0.8）。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结论的三层含义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提出问题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从现象到可验证的假设。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获取数据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多源数据交叉使用。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空间分析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分区量化格局与温度。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257800" y="118110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FDFEFF">
              <a:alpha val="96000"/>
            </a:srgbClr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0" y="1257300"/>
            <a:ext cx="3619500" cy="238125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905750" y="33147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905750" y="33147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6" name="Shape 3"/>
          <p:cNvSpPr/>
          <p:nvPr/>
        </p:nvSpPr>
        <p:spPr>
          <a:xfrm>
            <a:off x="6686550" y="241935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FDFEFF">
              <a:alpha val="96000"/>
            </a:srgbClr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0" y="2495550"/>
            <a:ext cx="3619500" cy="238125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9334500" y="455295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9334500" y="455295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0" name="Shape 6"/>
          <p:cNvSpPr/>
          <p:nvPr/>
        </p:nvSpPr>
        <p:spPr>
          <a:xfrm>
            <a:off x="5638800" y="4038600"/>
            <a:ext cx="3771900" cy="2152650"/>
          </a:xfrm>
          <a:prstGeom prst="roundRect">
            <a:avLst>
              <a:gd name="adj" fmla="val 3540"/>
            </a:avLst>
          </a:prstGeom>
          <a:solidFill>
            <a:srgbClr val="FDFEFF">
              <a:alpha val="96000"/>
            </a:srgbClr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4114800"/>
            <a:ext cx="3619500" cy="200025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8286750" y="57912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3" name="Text 8"/>
          <p:cNvSpPr txBox="1"/>
          <p:nvPr/>
        </p:nvSpPr>
        <p:spPr>
          <a:xfrm>
            <a:off x="8286750" y="57912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4" name="Text 9"/>
          <p:cNvSpPr txBox="1"/>
          <p:nvPr/>
        </p:nvSpPr>
        <p:spPr>
          <a:xfrm>
            <a:off x="914400" y="1400175"/>
            <a:ext cx="4000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15" name="Text 10"/>
          <p:cNvSpPr txBox="1"/>
          <p:nvPr/>
        </p:nvSpPr>
        <p:spPr>
          <a:xfrm>
            <a:off x="914400" y="1704975"/>
            <a:ext cx="40005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结论的三层含义 · 其二</a:t>
            </a:r>
            <a:endParaRPr lang="en-US" sz="3000" dirty="0"/>
          </a:p>
        </p:txBody>
      </p:sp>
      <p:sp>
        <p:nvSpPr>
          <p:cNvPr id="16" name="Shape 11"/>
          <p:cNvSpPr/>
          <p:nvPr/>
        </p:nvSpPr>
        <p:spPr>
          <a:xfrm>
            <a:off x="914400" y="2333625"/>
            <a:ext cx="7239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914400" y="26193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650" dirty="0"/>
          </a:p>
        </p:txBody>
      </p:sp>
      <p:sp>
        <p:nvSpPr>
          <p:cNvPr id="18" name="Text 13"/>
          <p:cNvSpPr txBox="1"/>
          <p:nvPr/>
        </p:nvSpPr>
        <p:spPr>
          <a:xfrm>
            <a:off x="1466850" y="263842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多源数据</a:t>
            </a:r>
            <a:endParaRPr lang="en-US" sz="1425" dirty="0"/>
          </a:p>
        </p:txBody>
      </p:sp>
      <p:sp>
        <p:nvSpPr>
          <p:cNvPr id="19" name="Shape 14"/>
          <p:cNvSpPr/>
          <p:nvPr/>
        </p:nvSpPr>
        <p:spPr>
          <a:xfrm>
            <a:off x="1466850" y="3190875"/>
            <a:ext cx="344805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0" name="Text 15"/>
          <p:cNvSpPr txBox="1"/>
          <p:nvPr/>
        </p:nvSpPr>
        <p:spPr>
          <a:xfrm>
            <a:off x="914400" y="351472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650" dirty="0"/>
          </a:p>
        </p:txBody>
      </p:sp>
      <p:sp>
        <p:nvSpPr>
          <p:cNvPr id="21" name="Text 16"/>
          <p:cNvSpPr txBox="1"/>
          <p:nvPr/>
        </p:nvSpPr>
        <p:spPr>
          <a:xfrm>
            <a:off x="1466850" y="353377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空间分析</a:t>
            </a:r>
            <a:endParaRPr lang="en-US" sz="1425" dirty="0"/>
          </a:p>
        </p:txBody>
      </p:sp>
      <p:sp>
        <p:nvSpPr>
          <p:cNvPr id="22" name="Shape 17"/>
          <p:cNvSpPr/>
          <p:nvPr/>
        </p:nvSpPr>
        <p:spPr>
          <a:xfrm>
            <a:off x="1466850" y="4086225"/>
            <a:ext cx="344805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14400" y="44100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1466850" y="442912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统计检验</a:t>
            </a:r>
            <a:endParaRPr lang="en-US" sz="1425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 rot="-1800000">
            <a:off x="5334000" y="12573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5"/>
          <p:cNvSpPr txBox="1"/>
          <p:nvPr/>
        </p:nvSpPr>
        <p:spPr>
          <a:xfrm rot="-1800000">
            <a:off x="5334000" y="37338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Shape 2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绿地连通性与降温幅度的关系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0F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从「低连通」到「高连通」，指标上升 3.8。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峰值在「高连通」（4.6），谷值在「低连通」（0.8）。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三个关键量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0.92相关系数 绿地率与降温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换算到实际意义，绿地率每提高十个百分点…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5.6℃ 最大温差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裸地与密集绿地的差值最大，硬质铺装与水体介于两者之间…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36个 研究单元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按街区尺度划分，每个单元内部下垫面相对均质，便于做对比…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A6FDB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结论与不足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A6FDB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请各位老师批评指正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A6FDB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2026-10-18T07:38:24Z</dcterms:created>
  <dcterms:modified xsi:type="dcterms:W3CDTF">2026-10-18T07:38:24Z</dcterms:modified>
</cp:coreProperties>
</file>