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12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13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14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115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charts/_rels/chart11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2.xlsx"/></Relationships>
</file>

<file path=ppt/charts/_rels/chart11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3.xlsx"/></Relationships>
</file>

<file path=ppt/charts/_rels/chart11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4.xlsx"/></Relationships>
</file>

<file path=ppt/charts/_rels/chart11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5.xlsx"/></Relationships>
</file>

<file path=ppt/charts/chart1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对照组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A6FDB"/>
              </a:solidFill>
              <a:effectLst/>
            </c:spPr>
          </c:dPt>
          <c:dPt>
            <c:idx val="1"/>
            <c:bubble3D val="0"/>
            <c:spPr>
              <a:solidFill>
                <a:srgbClr val="DCE3EC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对照组</c:v>
                </c:pt>
                <c:pt idx="1">
                  <c:v>其他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20</c:v>
                </c:pt>
                <c:pt idx="1">
                  <c:v>80</c:v>
                </c:pt>
              </c:numCache>
            </c:numRef>
          </c:val>
        </c:ser>
        <c:firstSliceAng val="0"/>
        <c:holeSize val="64"/>
      </c:doughnutChart>
      <c:spPr>
        <a:noFill/>
        <a:ln w="12700" cap="flat">
          <a:solidFill>
            <a:srgbClr val="FDFEFF"/>
          </a:solidFill>
        </a:ln>
        <a:effectLst/>
      </c:spPr>
    </c:plotArea>
    <c:plotVisOnly val="1"/>
    <c:dispBlanksAs val="span"/>
  </c:chart>
  <c:spPr>
    <a:solidFill>
      <a:srgbClr val="FDFEFF"/>
    </a:solidFill>
    <a:ln>
      <a:noFill/>
    </a:ln>
    <a:effectLst/>
  </c:spPr>
  <c:externalData r:id="rId1">
    <c:autoUpdate val="0"/>
  </c:externalData>
</c:chartSpace>
</file>

<file path=ppt/charts/chart1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C50A1"/>
              </a:solidFill>
              <a:effectLst/>
            </c:spPr>
          </c:dPt>
          <c:dPt>
            <c:idx val="1"/>
            <c:bubble3D val="0"/>
            <c:spPr>
              <a:solidFill>
                <a:srgbClr val="225EBC"/>
              </a:solidFill>
              <a:effectLst/>
            </c:spPr>
          </c:dPt>
          <c:dPt>
            <c:idx val="2"/>
            <c:bubble3D val="0"/>
            <c:spPr>
              <a:solidFill>
                <a:srgbClr val="2A6FDB"/>
              </a:solidFill>
              <a:effectLst/>
            </c:spPr>
          </c:dPt>
          <c:dPt>
            <c:idx val="3"/>
            <c:bubble3D val="0"/>
            <c:spPr>
              <a:solidFill>
                <a:srgbClr val="83ABEA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对照组</c:v>
                </c:pt>
                <c:pt idx="1">
                  <c:v>低剂量组</c:v>
                </c:pt>
                <c:pt idx="2">
                  <c:v>中剂量组</c:v>
                </c:pt>
                <c:pt idx="3">
                  <c:v>高剂量组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42</c:v>
                </c:pt>
                <c:pt idx="1">
                  <c:v>51</c:v>
                </c:pt>
                <c:pt idx="2">
                  <c:v>58</c:v>
                </c:pt>
                <c:pt idx="3">
                  <c:v>63</c:v>
                </c:pt>
              </c:numCache>
            </c:numRef>
          </c:val>
        </c:ser>
        <c:firstSliceAng val="0"/>
        <c:holeSize val="50"/>
      </c:doughnutChart>
      <c:spPr>
        <a:solidFill>
          <a:srgbClr val="FDFEFF"/>
        </a:solidFill>
        <a:ln w="12700" cap="flat">
          <a:solidFill>
            <a:srgbClr val="FDFEFF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DFEFF"/>
    </a:solidFill>
    <a:ln>
      <a:noFill/>
    </a:ln>
    <a:effectLst/>
  </c:spPr>
  <c:externalData r:id="rId1">
    <c:autoUpdate val="0"/>
  </c:externalData>
</c:chartSpace>
</file>

<file path=ppt/charts/chart1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1C50A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C50A1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225EBC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A6FDB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83ABEA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对照组</c:v>
                  </c:pt>
                  <c:pt idx="1">
                    <c:v>低剂量组</c:v>
                  </c:pt>
                  <c:pt idx="2">
                    <c:v>中剂量组</c:v>
                  </c:pt>
                  <c:pt idx="3">
                    <c:v>高剂量组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51</c:v>
                </c:pt>
                <c:pt idx="2">
                  <c:v>58</c:v>
                </c:pt>
                <c:pt idx="3">
                  <c:v>63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66697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EFF"/>
        </a:solidFill>
        <a:ln w="12700" cap="flat">
          <a:solidFill>
            <a:srgbClr val="FDFEFF"/>
          </a:solidFill>
        </a:ln>
        <a:effectLst/>
      </c:spPr>
    </c:plotArea>
    <c:plotVisOnly val="1"/>
    <c:dispBlanksAs val="span"/>
  </c:chart>
  <c:spPr>
    <a:solidFill>
      <a:srgbClr val="FDFEFF"/>
    </a:solidFill>
    <a:ln>
      <a:noFill/>
    </a:ln>
    <a:effectLst/>
  </c:spPr>
  <c:externalData r:id="rId1">
    <c:autoUpdate val="0"/>
  </c:externalData>
</c:chartSpace>
</file>

<file path=ppt/charts/chart1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C50A1"/>
              </a:solidFill>
              <a:effectLst/>
            </c:spPr>
          </c:dPt>
          <c:dPt>
            <c:idx val="1"/>
            <c:bubble3D val="0"/>
            <c:spPr>
              <a:solidFill>
                <a:srgbClr val="225EBC"/>
              </a:solidFill>
              <a:effectLst/>
            </c:spPr>
          </c:dPt>
          <c:dPt>
            <c:idx val="2"/>
            <c:bubble3D val="0"/>
            <c:spPr>
              <a:solidFill>
                <a:srgbClr val="2A6FDB"/>
              </a:solidFill>
              <a:effectLst/>
            </c:spPr>
          </c:dPt>
          <c:dPt>
            <c:idx val="3"/>
            <c:bubble3D val="0"/>
            <c:spPr>
              <a:solidFill>
                <a:srgbClr val="83ABEA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EF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对照组</c:v>
                </c:pt>
                <c:pt idx="1">
                  <c:v>低剂量组</c:v>
                </c:pt>
                <c:pt idx="2">
                  <c:v>中剂量组</c:v>
                </c:pt>
                <c:pt idx="3">
                  <c:v>高剂量组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42</c:v>
                </c:pt>
                <c:pt idx="1">
                  <c:v>51</c:v>
                </c:pt>
                <c:pt idx="2">
                  <c:v>58</c:v>
                </c:pt>
                <c:pt idx="3">
                  <c:v>63</c:v>
                </c:pt>
              </c:numCache>
            </c:numRef>
          </c:val>
        </c:ser>
        <c:firstSliceAng val="0"/>
        <c:holeSize val="50"/>
      </c:doughnutChart>
      <c:spPr>
        <a:solidFill>
          <a:srgbClr val="FDFEFF"/>
        </a:solidFill>
        <a:ln w="12700" cap="flat">
          <a:solidFill>
            <a:srgbClr val="FDFEFF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DFE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1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1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1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1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科研结题 · 项目汇报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三年研究，交出一份能复核的答卷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FEFF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从临床问题出发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主要终点指标前后对比 · 结构排名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三个核心指标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多维表现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48" name="Shape 4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从临床问题出发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研究的价值，取决于问题本身有多真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做了什么：研究问题与设计一目了然。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发现了什么：结果与统计结论清楚呈现。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主要终点指标前后对比 · 结构排名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240042"/>
            <a:ext cx="4445000" cy="304800"/>
          </a:xfrm>
          <a:prstGeom prst="roundRect">
            <a:avLst>
              <a:gd name="adj" fmla="val 9375"/>
            </a:avLst>
          </a:prstGeom>
          <a:solidFill>
            <a:srgbClr val="2A6FDB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201942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对照组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7778750" y="2182892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42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201942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3058716"/>
            <a:ext cx="5397500" cy="304800"/>
          </a:xfrm>
          <a:prstGeom prst="roundRect">
            <a:avLst>
              <a:gd name="adj" fmla="val 9375"/>
            </a:avLst>
          </a:prstGeom>
          <a:solidFill>
            <a:srgbClr val="2A6FDB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3020616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低剂量组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8731250" y="3001566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51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3020616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877389"/>
            <a:ext cx="6138333" cy="304800"/>
          </a:xfrm>
          <a:prstGeom prst="roundRect">
            <a:avLst>
              <a:gd name="adj" fmla="val 9375"/>
            </a:avLst>
          </a:prstGeom>
          <a:solidFill>
            <a:srgbClr val="83ABE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839289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中剂量组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9472083" y="3820239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58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839289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27%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696063"/>
            <a:ext cx="6667500" cy="304800"/>
          </a:xfrm>
          <a:prstGeom prst="roundRect">
            <a:avLst>
              <a:gd name="adj" fmla="val 9375"/>
            </a:avLst>
          </a:prstGeom>
          <a:solidFill>
            <a:srgbClr val="BED3F4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657963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高剂量组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10001250" y="4638913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63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657963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29%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EDF0F6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以「对照组」为 100 基准，条形长度按比例换算；占比为该项在合计中的份额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3" name="Text 31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54" name="Shape 5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55" name="Text 5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57" name="Text 5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临床上这类患者现有方案的有效率只有一半左右，复发和副作用是主要瓶颈。我们想解决的是：能不能在不增加副作用的前提下，把应答率再往上推一档。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14243D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240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例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三个核心指标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12.4% 关键指标改善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4篇 产出论文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20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多维表现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143000" y="2078355"/>
          <a:ext cx="2857500" cy="2857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1143000" y="3011805"/>
            <a:ext cx="28575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20%</a:t>
            </a:r>
            <a:endParaRPr lang="en-US" sz="3450" dirty="0"/>
          </a:p>
        </p:txBody>
      </p:sp>
      <p:sp>
        <p:nvSpPr>
          <p:cNvPr id="8" name="Text 5"/>
          <p:cNvSpPr txBox="1"/>
          <p:nvPr/>
        </p:nvSpPr>
        <p:spPr>
          <a:xfrm>
            <a:off x="1333500" y="3640455"/>
            <a:ext cx="2476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对照组 占比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4876800" y="21736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对照组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1" name="Shape 8"/>
          <p:cNvSpPr/>
          <p:nvPr/>
        </p:nvSpPr>
        <p:spPr>
          <a:xfrm>
            <a:off x="4876800" y="2497455"/>
            <a:ext cx="2997200" cy="952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525000" y="21545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42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>
            <a:off x="4876800" y="26498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20% of total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4876800" y="29737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低剂量组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876800" y="3297555"/>
            <a:ext cx="4495800" cy="95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6" name="Shape 13"/>
          <p:cNvSpPr/>
          <p:nvPr/>
        </p:nvSpPr>
        <p:spPr>
          <a:xfrm>
            <a:off x="4876800" y="3297555"/>
            <a:ext cx="3639457" cy="952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525000" y="29546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51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>
            <a:off x="4876800" y="34499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24% of total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4876800" y="37738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中剂量组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1" name="Shape 18"/>
          <p:cNvSpPr/>
          <p:nvPr/>
        </p:nvSpPr>
        <p:spPr>
          <a:xfrm>
            <a:off x="4876800" y="4097655"/>
            <a:ext cx="4138990" cy="95250"/>
          </a:xfrm>
          <a:prstGeom prst="rect">
            <a:avLst/>
          </a:prstGeom>
          <a:solidFill>
            <a:srgbClr val="83ABEA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525000" y="37547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58</a:t>
            </a:r>
            <a:endParaRPr lang="en-US" sz="1275" dirty="0"/>
          </a:p>
        </p:txBody>
      </p:sp>
      <p:sp>
        <p:nvSpPr>
          <p:cNvPr id="23" name="Text 20"/>
          <p:cNvSpPr txBox="1"/>
          <p:nvPr/>
        </p:nvSpPr>
        <p:spPr>
          <a:xfrm>
            <a:off x="4876800" y="42500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27% of total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4876800" y="45739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高剂量组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6" name="Shape 23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BED3F4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525000" y="45548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63</a:t>
            </a:r>
            <a:endParaRPr lang="en-US" sz="1275" dirty="0"/>
          </a:p>
        </p:txBody>
      </p:sp>
      <p:sp>
        <p:nvSpPr>
          <p:cNvPr id="28" name="Text 25"/>
          <p:cNvSpPr txBox="1"/>
          <p:nvPr/>
        </p:nvSpPr>
        <p:spPr>
          <a:xfrm>
            <a:off x="4876800" y="50501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29% of total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 rot="-1800000">
            <a:off x="1333500" y="2268855"/>
            <a:ext cx="24765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1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DFEFF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A6FDB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入组二百四十例，按一比一随机分组、双盲，主要终点是十二周时的关键指标变化，次要终点包括安全性与生活质量。统计方法预先设定，中途不改方案。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主要终点组间差异有统计学意义，相对改善十二点四个百分点；次要终点里生活质量评分改善明显，不良反应发生率两组接近，没有新增安全信号，亚组结果一致。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研究的三个支点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A6FDB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A6FDB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A6FDB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A6FDB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实验设计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随机双盲、一比一分组，入排标准严格，中途退出也做了意向性分析，减少偏倚。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A6FDB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A6FDB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A6FDB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A6FDB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数据管理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原始记录双人录入核对，修改留痕，关键数据可追溯到源文件，经得起稽查。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A6FDB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A6FDB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A6FDB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A6FDB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统计分析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主要终点用预设模型，缺失值做敏感性分析，结果在不同处理下一致，结论稳健。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51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52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54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成果与展望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研究期内发表四篇，另有两篇在投，形成一套可复用的评估流程。下一步做多中心验证和更长周期随访，把长期安全性补齐，再看能否推广到相邻人群。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答辩要讲清的三件事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做了什么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研究问题与设计一目了然。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发现了什么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结果与统计结论清楚呈现。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意义在哪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学术与临床价值说透。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42" name="Shape 3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4" name="Text 4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45" name="Text 4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0F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「高剂量组」占比最高，约 29%，是本页结构里的主要构成。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71%，可按占比高低分优先级投入。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37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三个可延伸的方向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立题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明确科学问题与价值。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实验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严格按方案执行。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原始数据可追溯。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257800" y="118110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FDFEFF">
              <a:alpha val="96000"/>
            </a:srgbClr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0" y="1257300"/>
            <a:ext cx="3619500" cy="238125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905750" y="33147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905750" y="33147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6" name="Shape 3"/>
          <p:cNvSpPr/>
          <p:nvPr/>
        </p:nvSpPr>
        <p:spPr>
          <a:xfrm>
            <a:off x="6686550" y="241935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FDFEFF">
              <a:alpha val="96000"/>
            </a:srgbClr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0" y="2495550"/>
            <a:ext cx="3619500" cy="238125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9334500" y="455295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9334500" y="455295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0" name="Shape 6"/>
          <p:cNvSpPr/>
          <p:nvPr/>
        </p:nvSpPr>
        <p:spPr>
          <a:xfrm>
            <a:off x="5638800" y="4038600"/>
            <a:ext cx="3771900" cy="2152650"/>
          </a:xfrm>
          <a:prstGeom prst="roundRect">
            <a:avLst>
              <a:gd name="adj" fmla="val 3540"/>
            </a:avLst>
          </a:prstGeom>
          <a:solidFill>
            <a:srgbClr val="FDFEFF">
              <a:alpha val="96000"/>
            </a:srgbClr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4114800"/>
            <a:ext cx="3619500" cy="200025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8286750" y="57912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3" name="Text 8"/>
          <p:cNvSpPr txBox="1"/>
          <p:nvPr/>
        </p:nvSpPr>
        <p:spPr>
          <a:xfrm>
            <a:off x="8286750" y="57912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4" name="Text 9"/>
          <p:cNvSpPr txBox="1"/>
          <p:nvPr/>
        </p:nvSpPr>
        <p:spPr>
          <a:xfrm>
            <a:off x="914400" y="1171575"/>
            <a:ext cx="4000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15" name="Text 10"/>
          <p:cNvSpPr txBox="1"/>
          <p:nvPr/>
        </p:nvSpPr>
        <p:spPr>
          <a:xfrm>
            <a:off x="914400" y="1476375"/>
            <a:ext cx="4000500" cy="1009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三个可延伸的方向 · 其二</a:t>
            </a:r>
            <a:endParaRPr lang="en-US" sz="3000" dirty="0"/>
          </a:p>
        </p:txBody>
      </p:sp>
      <p:sp>
        <p:nvSpPr>
          <p:cNvPr id="16" name="Shape 11"/>
          <p:cNvSpPr/>
          <p:nvPr/>
        </p:nvSpPr>
        <p:spPr>
          <a:xfrm>
            <a:off x="914400" y="2562225"/>
            <a:ext cx="723900" cy="476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914400" y="28479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650" dirty="0"/>
          </a:p>
        </p:txBody>
      </p:sp>
      <p:sp>
        <p:nvSpPr>
          <p:cNvPr id="18" name="Text 13"/>
          <p:cNvSpPr txBox="1"/>
          <p:nvPr/>
        </p:nvSpPr>
        <p:spPr>
          <a:xfrm>
            <a:off x="1466850" y="286702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实验设计</a:t>
            </a:r>
            <a:endParaRPr lang="en-US" sz="1425" dirty="0"/>
          </a:p>
        </p:txBody>
      </p:sp>
      <p:sp>
        <p:nvSpPr>
          <p:cNvPr id="19" name="Shape 14"/>
          <p:cNvSpPr/>
          <p:nvPr/>
        </p:nvSpPr>
        <p:spPr>
          <a:xfrm>
            <a:off x="1466850" y="3419475"/>
            <a:ext cx="344805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0" name="Text 15"/>
          <p:cNvSpPr txBox="1"/>
          <p:nvPr/>
        </p:nvSpPr>
        <p:spPr>
          <a:xfrm>
            <a:off x="914400" y="374332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650" dirty="0"/>
          </a:p>
        </p:txBody>
      </p:sp>
      <p:sp>
        <p:nvSpPr>
          <p:cNvPr id="21" name="Text 16"/>
          <p:cNvSpPr txBox="1"/>
          <p:nvPr/>
        </p:nvSpPr>
        <p:spPr>
          <a:xfrm>
            <a:off x="1466850" y="376237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数据管理</a:t>
            </a:r>
            <a:endParaRPr lang="en-US" sz="1425" dirty="0"/>
          </a:p>
        </p:txBody>
      </p:sp>
      <p:sp>
        <p:nvSpPr>
          <p:cNvPr id="22" name="Shape 17"/>
          <p:cNvSpPr/>
          <p:nvPr/>
        </p:nvSpPr>
        <p:spPr>
          <a:xfrm>
            <a:off x="1466850" y="4314825"/>
            <a:ext cx="344805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14400" y="46386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1466850" y="465772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统计分析</a:t>
            </a:r>
            <a:endParaRPr lang="en-US" sz="1425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 rot="-1800000">
            <a:off x="5334000" y="12573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5"/>
          <p:cNvSpPr txBox="1"/>
          <p:nvPr/>
        </p:nvSpPr>
        <p:spPr>
          <a:xfrm rot="-1800000">
            <a:off x="5334000" y="37338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Shape 2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51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52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54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结构排名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0F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「高剂量组」最高（63），「对照组」最低（42），差 21。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214，均值 53.5，可按高低落差定优先级。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三个核心指标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240例 入组样本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按预先计算的样本量估算入组，实际脱落率低于预期…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12.4% 关键指标改善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绝对值变化同样有临床意义，亚组分析方向一致，未见明显异质性…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4篇 产出论文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其中两篇发表在领域内主流期刊，另两篇在审…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A6FDB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42" name="Shape 3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4" name="Text 4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45" name="Text 4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FE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A6FDB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DF0F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A6FD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「高剂量组」占比最高，约 29%，是本页结构里的主要构成。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71%，可按占比高低分优先级投入。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EFF"/>
          </a:solidFill>
          <a:ln/>
        </p:spPr>
      </p:sp>
      <p:sp>
        <p:nvSpPr>
          <p:cNvPr id="37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EE5EE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6669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A6FDB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A6FDB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成果与展望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A6FDB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FBE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FBEEF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敬请各位专家指正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B5CDF3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A6FDB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2026-10-18T07:38:47Z</dcterms:created>
  <dcterms:modified xsi:type="dcterms:W3CDTF">2026-10-18T07:38:47Z</dcterms:modified>
</cp:coreProperties>
</file>