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4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7.xlsx"/></Relationships>
</file>

<file path=ppt/charts/_rels/chart1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8.xlsx"/></Relationships>
</file>

<file path=ppt/charts/_rels/chart14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9.xlsx"/></Relationships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节前3天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14663"/>
              </a:solidFill>
              <a:effectLst/>
            </c:spPr>
          </c:dPt>
          <c:dPt>
            <c:idx val="1"/>
            <c:bubble3D val="0"/>
            <c:spPr>
              <a:solidFill>
                <a:srgbClr val="412D31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节前3天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11</c:v>
                </c:pt>
                <c:pt idx="1">
                  <c:v>89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E14663"/>
            </a:solidFill>
            <a:ln w="25400" cap="flat">
              <a:solidFill>
                <a:srgbClr val="E14663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E14663"/>
              </a:solidFill>
              <a:ln w="9525" cap="flat">
                <a:solidFill>
                  <a:srgbClr val="E1466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活动期间预计客流走势 · 多维表现</c:v>
                </c:pt>
              </c:strCache>
            </c:strRef>
          </c:tx>
          <c:spPr>
            <a:solidFill>
              <a:srgbClr val="E14663"/>
            </a:solidFill>
            <a:ln w="25400" cap="flat">
              <a:solidFill>
                <a:srgbClr val="E14663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E14663"/>
              </a:solidFill>
              <a:ln w="9525" cap="flat">
                <a:solidFill>
                  <a:srgbClr val="E1466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节庆活动 · 营销策划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双节同庆，把流量变成到访和口碑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1115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先想清楚给谁看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活动期间预计客流走势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0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3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先想清楚给谁看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家庭客、年轻客、亲子客，诉求完全不同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有一个主题：所有内容围绕它展开。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有一个爆点：让人非来不可的理由。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活动期间预计客流走势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2000250" cy="288173"/>
          </a:xfrm>
          <a:prstGeom prst="roundRect">
            <a:avLst>
              <a:gd name="adj" fmla="val 9916"/>
            </a:avLst>
          </a:prstGeom>
          <a:solidFill>
            <a:srgbClr val="E146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节前3天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533400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3667125" cy="288173"/>
          </a:xfrm>
          <a:prstGeom prst="roundRect">
            <a:avLst>
              <a:gd name="adj" fmla="val 9916"/>
            </a:avLst>
          </a:prstGeom>
          <a:solidFill>
            <a:srgbClr val="39C6A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第一天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000875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7ECDB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第二天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1000125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5867400" cy="288173"/>
          </a:xfrm>
          <a:prstGeom prst="roundRect">
            <a:avLst>
              <a:gd name="adj" fmla="val 9916"/>
            </a:avLst>
          </a:prstGeom>
          <a:solidFill>
            <a:srgbClr val="33998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第三天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9201150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2667000" cy="288173"/>
          </a:xfrm>
          <a:prstGeom prst="roundRect">
            <a:avLst>
              <a:gd name="adj" fmla="val 9916"/>
            </a:avLst>
          </a:prstGeom>
          <a:solidFill>
            <a:srgbClr val="33998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节后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60007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311F23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以「节前3天」为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主标语一句话说清玩什么：白天看景、夜里看灯，和家人一起来。不堆形容词、不搞谐音梗，游客一眼记住并能转述给朋友，这就是判断标准，也方便做物料。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41C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万人次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20万 传播触达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30% 客单提升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节前3天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节前3天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1348740" cy="95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第一天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2472690" cy="95250"/>
          </a:xfrm>
          <a:prstGeom prst="rect">
            <a:avLst/>
          </a:prstGeom>
          <a:solidFill>
            <a:srgbClr val="39C6A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55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第二天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7ECDB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第三天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956304" cy="95250"/>
          </a:xfrm>
          <a:prstGeom prst="rect">
            <a:avLst/>
          </a:prstGeom>
          <a:solidFill>
            <a:srgbClr val="33998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6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白天主打家庭客群：非遗市集、亲子手作、湖畔骑行，动线按两小时一段设计，老人孩子都跟得上；夜间主打氛围：灯光秀、水上演出、露天电影，从六点半演到十点。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节前两周预热，靠短视频和本地生活号铺量，主打预约与早鸟票；节中每天一条现场内容，靠游客自发传播；节后一周做回顾和数据复盘，把素材沉淀成明年底稿。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一句好记的标语贯穿全流程，物料、导视、短视频都用同一句，不各说各话。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设互动环节让人愿意停下来拍照：灯谜墙、许愿签、手作体验，参与门槛低。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给足分享理由和素材：打卡点、统一话题、现场出片服务，游客愿意发。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3" name="Shape 3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4" name="Text 3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6" name="Text 4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客流预案按日均一万五、峰值三万准备，分时预约加外围分流；安全预案含消防、医疗、疏散三块，每块定人到岗；天气预案备了室内场地和退改规则，下雨也不散场。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让活动被记住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有一个主题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所有内容围绕它展开。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有一个爆点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让人非来不可的理由。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有一个回访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节后沉淀内容，延续热度。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「第二天」最高（100），「节前3天」最低（30），差 70。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313，均值 62.6，可按高低落差定优先级。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三类主力客群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一句主标语定调。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排日程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白天夜间分线安排。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做亮点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打造一两个必打卡项目。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三类主力客群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一句好记的标语贯穿全流程，物料、导视、短视频都用同一句，不各说各话。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设互动环节让人愿意停下来拍照：灯谜墙、许愿签、手作体验，参与门槛低。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给足分享理由和素材：打卡点、统一话题、现场出片服务，游客愿意发。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活动期间预计客流走势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「第二天」最高（100），「节前3天」最低（30），差 70。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313，均值 62.6，可按高低落差定优先级。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3万人次 预计客流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按去年同期的 1.4 倍设定，分时预约控制峰值…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20万 传播触达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靠短视频、本地生活号与达人探店三条线叠加，重点押在节前一周…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30% 客单提升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靠门票加餐饮、文创的组合套票拉动…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E1466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E1466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愿双节活动圆满成功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2026-10-18T07:42:59Z</dcterms:created>
  <dcterms:modified xsi:type="dcterms:W3CDTF">2026-10-18T07:42:59Z</dcterms:modified>
</cp:coreProperties>
</file>