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5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5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5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4.xlsx"/></Relationships>
</file>

<file path=ppt/charts/_rels/chart15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55.xlsx"/></Relationships>
</file>

<file path=ppt/charts/chart15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E1466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DB2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115"/>
        </a:solidFill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charts/chart15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area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年会预算分配 · 累计走势</c:v>
                </c:pt>
              </c:strCache>
            </c:strRef>
          </c:tx>
          <c:spPr>
            <a:solidFill>
              <a:srgbClr val="E14663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FFD9DE"/>
                    </a:solidFill>
                    <a:latin typeface="微软雅黑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Sheet1!$A$2:$A$5</c:f>
              <c:multiLvlStrCache>
                <c:ptCount val="4"/>
                <c:lvl>
                  <c:pt idx="0">
                    <c:v>餐饮</c:v>
                  </c:pt>
                  <c:pt idx="1">
                    <c:v>场地搭建</c:v>
                  </c:pt>
                  <c:pt idx="2">
                    <c:v>奖品</c:v>
                  </c:pt>
                  <c:pt idx="3">
                    <c:v>节目物料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24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FFD9DE"/>
                  </a:solidFill>
                  <a:latin typeface="微软雅黑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2094734554"/>
        <c:axId val="2094734552"/>
        <c:axId val="2094734556"/>
      </c:area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CEADB2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221115"/>
        </a:solidFill>
        <a:ln w="12700" cap="flat">
          <a:solidFill>
            <a:srgbClr val="221115"/>
          </a:solidFill>
        </a:ln>
        <a:effectLst/>
      </c:spPr>
    </c:plotArea>
    <c:plotVisOnly val="1"/>
    <c:dispBlanksAs val="span"/>
  </c:chart>
  <c:spPr>
    <a:solidFill>
      <a:srgbClr val="221115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5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年会活动 · 内部策划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让一场年会，把一年的辛苦变成下一年的劲头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21115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年会不是花钱的排场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0" name="Shape 3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1" name="Text 3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2" name="Text 3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3" name="Text 4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年会不是花钱的排场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是让团队被看见、被感谢的一次机会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有温度：让员工觉得被看见。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有节奏：张弛有度，不冷场。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30755"/>
            <a:ext cx="38100" cy="2000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23075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Shape 6"/>
          <p:cNvSpPr/>
          <p:nvPr/>
        </p:nvSpPr>
        <p:spPr>
          <a:xfrm>
            <a:off x="914400" y="419290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2382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260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500" dirty="0"/>
          </a:p>
        </p:txBody>
      </p:sp>
      <p:sp>
        <p:nvSpPr>
          <p:cNvPr id="10" name="Text 8"/>
          <p:cNvSpPr txBox="1"/>
          <p:nvPr/>
        </p:nvSpPr>
        <p:spPr>
          <a:xfrm>
            <a:off x="12382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参会人数</a:t>
            </a:r>
            <a:endParaRPr lang="en-US" sz="1275" dirty="0"/>
          </a:p>
        </p:txBody>
      </p:sp>
      <p:sp>
        <p:nvSpPr>
          <p:cNvPr id="11" name="Text 9"/>
          <p:cNvSpPr txBox="1"/>
          <p:nvPr/>
        </p:nvSpPr>
        <p:spPr>
          <a:xfrm>
            <a:off x="12382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按部门人数核定桌数，嘉宾单独一桌，儿童随行另设区域，座次提前排好。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4508500" y="2230755"/>
            <a:ext cx="38100" cy="2000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3" name="Shape 11"/>
          <p:cNvSpPr/>
          <p:nvPr/>
        </p:nvSpPr>
        <p:spPr>
          <a:xfrm>
            <a:off x="4508500" y="223075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4" name="Shape 12"/>
          <p:cNvSpPr/>
          <p:nvPr/>
        </p:nvSpPr>
        <p:spPr>
          <a:xfrm>
            <a:off x="4508500" y="419290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48323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3.5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小时</a:t>
            </a:r>
            <a:endParaRPr lang="en-US" sz="4500" dirty="0"/>
          </a:p>
        </p:txBody>
      </p:sp>
      <p:sp>
        <p:nvSpPr>
          <p:cNvPr id="16" name="Text 14"/>
          <p:cNvSpPr txBox="1"/>
          <p:nvPr/>
        </p:nvSpPr>
        <p:spPr>
          <a:xfrm>
            <a:off x="48323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总时长</a:t>
            </a:r>
            <a:endParaRPr lang="en-US" sz="1275" dirty="0"/>
          </a:p>
        </p:txBody>
      </p:sp>
      <p:sp>
        <p:nvSpPr>
          <p:cNvPr id="17" name="Text 15"/>
          <p:cNvSpPr txBox="1"/>
          <p:nvPr/>
        </p:nvSpPr>
        <p:spPr>
          <a:xfrm>
            <a:off x="48323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前两小时走流程，中间用餐，后一小时节目与抽奖，十点前散场，不拖堂。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8102600" y="2230755"/>
            <a:ext cx="38100" cy="20002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19" name="Shape 17"/>
          <p:cNvSpPr/>
          <p:nvPr/>
        </p:nvSpPr>
        <p:spPr>
          <a:xfrm>
            <a:off x="8102600" y="223075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20" name="Shape 18"/>
          <p:cNvSpPr/>
          <p:nvPr/>
        </p:nvSpPr>
        <p:spPr>
          <a:xfrm>
            <a:off x="8102600" y="4192905"/>
            <a:ext cx="209550" cy="38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8426450" y="2268855"/>
            <a:ext cx="2794000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</a:t>
            </a:r>
            <a:endParaRPr lang="en-US" sz="4500" dirty="0"/>
          </a:p>
        </p:txBody>
      </p:sp>
      <p:sp>
        <p:nvSpPr>
          <p:cNvPr id="22" name="Text 20"/>
          <p:cNvSpPr txBox="1"/>
          <p:nvPr/>
        </p:nvSpPr>
        <p:spPr>
          <a:xfrm>
            <a:off x="8426450" y="3049905"/>
            <a:ext cx="279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表彰奖项</a:t>
            </a:r>
            <a:endParaRPr lang="en-US" sz="1275" dirty="0"/>
          </a:p>
        </p:txBody>
      </p:sp>
      <p:sp>
        <p:nvSpPr>
          <p:cNvPr id="23" name="Text 21"/>
          <p:cNvSpPr txBox="1"/>
          <p:nvPr/>
        </p:nvSpPr>
        <p:spPr>
          <a:xfrm>
            <a:off x="8426450" y="3354705"/>
            <a:ext cx="27940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团队奖看结果，个人奖看贡献，另设两个特别奖给默默补位的人，覆盖到基层。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455485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-1800000">
            <a:off x="1143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8"/>
          <p:cNvSpPr txBox="1"/>
          <p:nvPr/>
        </p:nvSpPr>
        <p:spPr>
          <a:xfrm rot="-1800000">
            <a:off x="4445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Text 29"/>
          <p:cNvSpPr txBox="1"/>
          <p:nvPr/>
        </p:nvSpPr>
        <p:spPr>
          <a:xfrm rot="-1800000">
            <a:off x="7747000" y="2230755"/>
            <a:ext cx="3302000" cy="20002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2" name="Shape 30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4" name="Shape 4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5" name="Text 4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4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7" name="Text 4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主题定的是这一年一起走过，轻松里带点郑重。口号不上纲上线，念出来顺口，做成背景板也好看。开场三分钟先让人笑一下，气氛就起来了。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41C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3.5小时 总时长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15项 表彰奖项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E14663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餐饮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38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38%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4211053" cy="304800"/>
          </a:xfrm>
          <a:prstGeom prst="roundRect">
            <a:avLst>
              <a:gd name="adj" fmla="val 9375"/>
            </a:avLst>
          </a:prstGeom>
          <a:solidFill>
            <a:srgbClr val="39C6A7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场地搭建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7544803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3860132" cy="304800"/>
          </a:xfrm>
          <a:prstGeom prst="roundRect">
            <a:avLst>
              <a:gd name="adj" fmla="val 9375"/>
            </a:avLst>
          </a:prstGeom>
          <a:solidFill>
            <a:srgbClr val="7ECDB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奖品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193882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22%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2807368" cy="304800"/>
          </a:xfrm>
          <a:prstGeom prst="roundRect">
            <a:avLst>
              <a:gd name="adj" fmla="val 9375"/>
            </a:avLst>
          </a:prstGeom>
          <a:solidFill>
            <a:srgbClr val="339983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节目物料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6141118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311F23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以「餐饮」为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6" name="Shape 4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7" name="Text 4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8" name="Text 4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9" name="Text 4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115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E1466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总共三个半小时：开场短片十分钟，年度回顾二十分钟，表彰四十分钟，节目五十分钟，抽奖穿插在中间，最后全体合影。张弛有度，中间必须留一个笑点和一个走心的环节。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221115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E14663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场地定在宴会厅，舞台六米宽、主屏加两侧副屏，灯光按节目单走；餐饮十人一桌、含两道定制菜；奖品分四档，一二等奖当场揭晓。每项定人定时，前一天完成彩排。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年会的三个环节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奖项跟着贡献走，不搞人人有份，名单先公示再定，避免私下议论，也让人服气。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员工自演比请班子更有温度，部门混编排练，彩排两次就上台，笑点自然。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E14663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E14663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E14663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E14663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奖项拉开档次，中奖率控制在一半左右，抽奖穿插在节目之间推气氛，别堆到最后。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3" name="Shape 3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4" name="Text 3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4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6" name="Text 4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设统筹、节目、物料、餐饮、奖品五个小组，各一人牵头，日报进度；预算按人均定额倒推，留出一成机动，应付临时加节目或加桌。花钱列清单，超支要说明原因。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办好年会的三个关键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有温度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让员工觉得被看见。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有节奏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张弛有度，不冷场。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有分工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每件事都有人负责。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1F2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从「餐饮」到「节目物料」，指标下降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峰值在「餐饮」（38），谷值在「节目物料」（16）。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三处最容易出问题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短片回顾，快速点燃气氛。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用数据讲一年的成绩。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把荣誉颁给该得的人。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40" name="Shape 35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1" name="Text 36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2" name="Text 37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43" name="Text 38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三处最容易出问题 · 其二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792605"/>
            <a:ext cx="1981200" cy="28575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914400" y="4573905"/>
            <a:ext cx="1981200" cy="76200"/>
          </a:xfrm>
          <a:prstGeom prst="rect">
            <a:avLst/>
          </a:prstGeom>
          <a:solidFill>
            <a:srgbClr val="E14663">
              <a:alpha val="95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847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847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900" y="1792605"/>
            <a:ext cx="1981200" cy="285750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3009900" y="4573905"/>
            <a:ext cx="1981200" cy="76200"/>
          </a:xfrm>
          <a:prstGeom prst="rect">
            <a:avLst/>
          </a:prstGeom>
          <a:solidFill>
            <a:srgbClr val="7ECDBA">
              <a:alpha val="95000"/>
            </a:srgbClr>
          </a:solidFill>
          <a:ln/>
        </p:spPr>
      </p:sp>
      <p:sp>
        <p:nvSpPr>
          <p:cNvPr id="12" name="Shape 8"/>
          <p:cNvSpPr/>
          <p:nvPr/>
        </p:nvSpPr>
        <p:spPr>
          <a:xfrm>
            <a:off x="3943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3943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792605"/>
            <a:ext cx="1981200" cy="28575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5105400" y="4573905"/>
            <a:ext cx="1981200" cy="76200"/>
          </a:xfrm>
          <a:prstGeom prst="rect">
            <a:avLst/>
          </a:prstGeom>
          <a:solidFill>
            <a:srgbClr val="339983">
              <a:alpha val="95000"/>
            </a:srgbClr>
          </a:solidFill>
          <a:ln/>
        </p:spPr>
      </p:sp>
      <p:sp>
        <p:nvSpPr>
          <p:cNvPr id="16" name="Shape 11"/>
          <p:cNvSpPr/>
          <p:nvPr/>
        </p:nvSpPr>
        <p:spPr>
          <a:xfrm>
            <a:off x="6038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6038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0900" y="1792605"/>
            <a:ext cx="1981200" cy="285750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200900" y="4573905"/>
            <a:ext cx="1981200" cy="76200"/>
          </a:xfrm>
          <a:prstGeom prst="rect">
            <a:avLst/>
          </a:prstGeom>
          <a:solidFill>
            <a:srgbClr val="339983">
              <a:alpha val="95000"/>
            </a:srgbClr>
          </a:solidFill>
          <a:ln/>
        </p:spPr>
      </p:sp>
      <p:sp>
        <p:nvSpPr>
          <p:cNvPr id="20" name="Shape 14"/>
          <p:cNvSpPr/>
          <p:nvPr/>
        </p:nvSpPr>
        <p:spPr>
          <a:xfrm>
            <a:off x="81343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21" name="Text 15"/>
          <p:cNvSpPr txBox="1"/>
          <p:nvPr/>
        </p:nvSpPr>
        <p:spPr>
          <a:xfrm>
            <a:off x="81343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1792605"/>
            <a:ext cx="1981200" cy="2857500"/>
          </a:xfrm>
          <a:prstGeom prst="rect">
            <a:avLst/>
          </a:prstGeom>
        </p:spPr>
      </p:pic>
      <p:sp>
        <p:nvSpPr>
          <p:cNvPr id="23" name="Shape 16"/>
          <p:cNvSpPr/>
          <p:nvPr/>
        </p:nvSpPr>
        <p:spPr>
          <a:xfrm>
            <a:off x="9296400" y="4573905"/>
            <a:ext cx="1981200" cy="76200"/>
          </a:xfrm>
          <a:prstGeom prst="rect">
            <a:avLst/>
          </a:prstGeom>
          <a:solidFill>
            <a:srgbClr val="339983">
              <a:alpha val="95000"/>
            </a:srgbClr>
          </a:solidFill>
          <a:ln/>
        </p:spPr>
      </p:sp>
      <p:sp>
        <p:nvSpPr>
          <p:cNvPr id="24" name="Shape 17"/>
          <p:cNvSpPr/>
          <p:nvPr/>
        </p:nvSpPr>
        <p:spPr>
          <a:xfrm>
            <a:off x="10229850" y="4307205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25" name="Text 18"/>
          <p:cNvSpPr txBox="1"/>
          <p:nvPr/>
        </p:nvSpPr>
        <p:spPr>
          <a:xfrm>
            <a:off x="10229850" y="4307205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26" name="Shape 19"/>
          <p:cNvSpPr/>
          <p:nvPr/>
        </p:nvSpPr>
        <p:spPr>
          <a:xfrm>
            <a:off x="914400" y="4897755"/>
            <a:ext cx="10363200" cy="685800"/>
          </a:xfrm>
          <a:prstGeom prst="roundRect">
            <a:avLst>
              <a:gd name="adj" fmla="val 50000"/>
            </a:avLst>
          </a:prstGeom>
          <a:solidFill>
            <a:srgbClr val="311F23"/>
          </a:solidFill>
          <a:ln/>
        </p:spPr>
      </p:sp>
      <p:sp>
        <p:nvSpPr>
          <p:cNvPr id="27" name="Shape 20"/>
          <p:cNvSpPr/>
          <p:nvPr/>
        </p:nvSpPr>
        <p:spPr>
          <a:xfrm>
            <a:off x="1257300" y="5231130"/>
            <a:ext cx="9677400" cy="1905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28" name="Shape 21"/>
          <p:cNvSpPr/>
          <p:nvPr/>
        </p:nvSpPr>
        <p:spPr>
          <a:xfrm>
            <a:off x="1800225" y="5145405"/>
            <a:ext cx="209550" cy="209550"/>
          </a:xfrm>
          <a:prstGeom prst="ellipse">
            <a:avLst/>
          </a:prstGeom>
          <a:solidFill>
            <a:srgbClr val="E14663"/>
          </a:solidFill>
          <a:ln/>
        </p:spPr>
      </p:sp>
      <p:sp>
        <p:nvSpPr>
          <p:cNvPr id="29" name="Text 22"/>
          <p:cNvSpPr txBox="1"/>
          <p:nvPr/>
        </p:nvSpPr>
        <p:spPr>
          <a:xfrm>
            <a:off x="1800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900" dirty="0"/>
          </a:p>
        </p:txBody>
      </p:sp>
      <p:sp>
        <p:nvSpPr>
          <p:cNvPr id="30" name="Text 23"/>
          <p:cNvSpPr txBox="1"/>
          <p:nvPr/>
        </p:nvSpPr>
        <p:spPr>
          <a:xfrm>
            <a:off x="914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开场</a:t>
            </a:r>
            <a:endParaRPr lang="en-US" sz="975" dirty="0"/>
          </a:p>
        </p:txBody>
      </p:sp>
      <p:sp>
        <p:nvSpPr>
          <p:cNvPr id="31" name="Shape 24"/>
          <p:cNvSpPr/>
          <p:nvPr/>
        </p:nvSpPr>
        <p:spPr>
          <a:xfrm>
            <a:off x="3895725" y="5145405"/>
            <a:ext cx="209550" cy="209550"/>
          </a:xfrm>
          <a:prstGeom prst="ellipse">
            <a:avLst/>
          </a:prstGeom>
          <a:solidFill>
            <a:srgbClr val="7ECDBA"/>
          </a:solidFill>
          <a:ln/>
        </p:spPr>
      </p:sp>
      <p:sp>
        <p:nvSpPr>
          <p:cNvPr id="32" name="Text 25"/>
          <p:cNvSpPr txBox="1"/>
          <p:nvPr/>
        </p:nvSpPr>
        <p:spPr>
          <a:xfrm>
            <a:off x="3895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900" dirty="0"/>
          </a:p>
        </p:txBody>
      </p:sp>
      <p:sp>
        <p:nvSpPr>
          <p:cNvPr id="33" name="Text 26"/>
          <p:cNvSpPr txBox="1"/>
          <p:nvPr/>
        </p:nvSpPr>
        <p:spPr>
          <a:xfrm>
            <a:off x="3009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回顾</a:t>
            </a:r>
            <a:endParaRPr lang="en-US" sz="975" dirty="0"/>
          </a:p>
        </p:txBody>
      </p:sp>
      <p:sp>
        <p:nvSpPr>
          <p:cNvPr id="34" name="Shape 27"/>
          <p:cNvSpPr/>
          <p:nvPr/>
        </p:nvSpPr>
        <p:spPr>
          <a:xfrm>
            <a:off x="5991225" y="5145405"/>
            <a:ext cx="209550" cy="209550"/>
          </a:xfrm>
          <a:prstGeom prst="ellipse">
            <a:avLst/>
          </a:prstGeom>
          <a:solidFill>
            <a:srgbClr val="339983"/>
          </a:solidFill>
          <a:ln/>
        </p:spPr>
      </p:sp>
      <p:sp>
        <p:nvSpPr>
          <p:cNvPr id="35" name="Text 28"/>
          <p:cNvSpPr txBox="1"/>
          <p:nvPr/>
        </p:nvSpPr>
        <p:spPr>
          <a:xfrm>
            <a:off x="5991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900" dirty="0"/>
          </a:p>
        </p:txBody>
      </p:sp>
      <p:sp>
        <p:nvSpPr>
          <p:cNvPr id="36" name="Text 29"/>
          <p:cNvSpPr txBox="1"/>
          <p:nvPr/>
        </p:nvSpPr>
        <p:spPr>
          <a:xfrm>
            <a:off x="5105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975" dirty="0"/>
          </a:p>
        </p:txBody>
      </p:sp>
      <p:sp>
        <p:nvSpPr>
          <p:cNvPr id="37" name="Shape 30"/>
          <p:cNvSpPr/>
          <p:nvPr/>
        </p:nvSpPr>
        <p:spPr>
          <a:xfrm>
            <a:off x="8086725" y="5145405"/>
            <a:ext cx="209550" cy="209550"/>
          </a:xfrm>
          <a:prstGeom prst="ellipse">
            <a:avLst/>
          </a:prstGeom>
          <a:solidFill>
            <a:srgbClr val="339983"/>
          </a:solidFill>
          <a:ln/>
        </p:spPr>
      </p:sp>
      <p:sp>
        <p:nvSpPr>
          <p:cNvPr id="38" name="Text 31"/>
          <p:cNvSpPr txBox="1"/>
          <p:nvPr/>
        </p:nvSpPr>
        <p:spPr>
          <a:xfrm>
            <a:off x="80867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900" dirty="0"/>
          </a:p>
        </p:txBody>
      </p:sp>
      <p:sp>
        <p:nvSpPr>
          <p:cNvPr id="39" name="Text 32"/>
          <p:cNvSpPr txBox="1"/>
          <p:nvPr/>
        </p:nvSpPr>
        <p:spPr>
          <a:xfrm>
            <a:off x="72009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表彰</a:t>
            </a:r>
            <a:endParaRPr lang="en-US" sz="975" dirty="0"/>
          </a:p>
        </p:txBody>
      </p:sp>
      <p:sp>
        <p:nvSpPr>
          <p:cNvPr id="40" name="Shape 33"/>
          <p:cNvSpPr/>
          <p:nvPr/>
        </p:nvSpPr>
        <p:spPr>
          <a:xfrm>
            <a:off x="10182225" y="5145405"/>
            <a:ext cx="209550" cy="209550"/>
          </a:xfrm>
          <a:prstGeom prst="ellipse">
            <a:avLst/>
          </a:prstGeom>
          <a:solidFill>
            <a:srgbClr val="339983"/>
          </a:solidFill>
          <a:ln/>
        </p:spPr>
      </p:sp>
      <p:sp>
        <p:nvSpPr>
          <p:cNvPr id="41" name="Text 34"/>
          <p:cNvSpPr txBox="1"/>
          <p:nvPr/>
        </p:nvSpPr>
        <p:spPr>
          <a:xfrm>
            <a:off x="10182225" y="5145405"/>
            <a:ext cx="2095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900" dirty="0"/>
          </a:p>
        </p:txBody>
      </p:sp>
      <p:sp>
        <p:nvSpPr>
          <p:cNvPr id="42" name="Text 35"/>
          <p:cNvSpPr txBox="1"/>
          <p:nvPr/>
        </p:nvSpPr>
        <p:spPr>
          <a:xfrm>
            <a:off x="9296400" y="5374005"/>
            <a:ext cx="19812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节目</a:t>
            </a:r>
            <a:endParaRPr lang="en-US" sz="975" dirty="0"/>
          </a:p>
        </p:txBody>
      </p:sp>
      <p:sp>
        <p:nvSpPr>
          <p:cNvPr id="43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44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5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46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47" name="Text 40"/>
          <p:cNvSpPr txBox="1"/>
          <p:nvPr/>
        </p:nvSpPr>
        <p:spPr>
          <a:xfrm rot="-1800000">
            <a:off x="9144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8" name="Text 41"/>
          <p:cNvSpPr txBox="1"/>
          <p:nvPr/>
        </p:nvSpPr>
        <p:spPr>
          <a:xfrm rot="-1800000">
            <a:off x="43688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49" name="Text 42"/>
          <p:cNvSpPr txBox="1"/>
          <p:nvPr/>
        </p:nvSpPr>
        <p:spPr>
          <a:xfrm rot="-1800000">
            <a:off x="7823200" y="1792605"/>
            <a:ext cx="34544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50" name="Shape 43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1" name="Shape 44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2" name="Shape 45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3" name="Shape 46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4" name="Shape 47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5" name="Shape 48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6" name="Shape 49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7" name="Shape 50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8" name="Shape 51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59" name="Shape 52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60" name="Shape 53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61" name="Shape 5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62" name="Shape 5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63" name="Text 5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4" name="Text 5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65" name="Text 5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年会预算分配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E14663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311F23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从「餐饮」到「节目物料」，指标下降 22。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峰值在「餐饮」（38），谷值在「节目物料」（16）。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0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2211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1466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年会三个关键数字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260人 参会人数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按部门人数核定桌数，嘉宾单独一桌，儿童随行另设区域…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3.5小时 总时长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前两小时走流程，中间用餐，后一小时节目与抽奖，十点前散场…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FFD9D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15项 表彰奖项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团队奖看结果，个人奖看贡献，另设两个特别奖给默默补位的人…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E14663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221115"/>
          </a:solidFill>
          <a:ln/>
        </p:spPr>
      </p:sp>
      <p:sp>
        <p:nvSpPr>
          <p:cNvPr id="34" name="Shape 31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3F2B2F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6" name="Text 33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37" name="Text 34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EAD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E14663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E14663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年会主题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流程设计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场地与物料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9BB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分工与预算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E14663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2AC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春节年会策划方案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41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41C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9BB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F2ACB9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9B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预祝年会圆满举办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9060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99060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99060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1057275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1057275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7275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1239500" y="7620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1239500" y="142875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1239500" y="2095500"/>
            <a:ext cx="85725" cy="85725"/>
          </a:xfrm>
          <a:prstGeom prst="rect">
            <a:avLst/>
          </a:prstGeom>
          <a:solidFill>
            <a:srgbClr val="E14663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0" y="6800850"/>
            <a:ext cx="12192000" cy="57150"/>
          </a:xfrm>
          <a:prstGeom prst="rect">
            <a:avLst/>
          </a:prstGeom>
          <a:solidFill>
            <a:srgbClr val="E14663">
              <a:alpha val="50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6667500"/>
            <a:ext cx="12192000" cy="19050"/>
          </a:xfrm>
          <a:prstGeom prst="rect">
            <a:avLst/>
          </a:prstGeom>
          <a:solidFill>
            <a:srgbClr val="E14663">
              <a:alpha val="35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2026-10-18T07:43:48Z</dcterms:created>
  <dcterms:modified xsi:type="dcterms:W3CDTF">2026-10-18T07:43:48Z</dcterms:modified>
</cp:coreProperties>
</file>