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4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5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area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C50A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1月</c:v>
                  </c:pt>
                  <c:pt idx="1">
                    <c:v>4月</c:v>
                  </c:pt>
                  <c:pt idx="2">
                    <c:v>7月</c:v>
                  </c:pt>
                  <c:pt idx="3">
                    <c:v>10月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62</c:v>
                </c:pt>
                <c:pt idx="1">
                  <c:v>73</c:v>
                </c:pt>
                <c:pt idx="2">
                  <c:v>84</c:v>
                </c:pt>
                <c:pt idx="3">
                  <c:v>88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area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66697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area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规范执行率变化（%） · 累计走势</c:v>
                </c:pt>
              </c:strCache>
            </c:strRef>
          </c:tx>
          <c:spPr>
            <a:solidFill>
              <a:srgbClr val="1C50A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1月</c:v>
                  </c:pt>
                  <c:pt idx="1">
                    <c:v>4月</c:v>
                  </c:pt>
                  <c:pt idx="2">
                    <c:v>7月</c:v>
                  </c:pt>
                  <c:pt idx="3">
                    <c:v>10月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62</c:v>
                </c:pt>
                <c:pt idx="1">
                  <c:v>73</c:v>
                </c:pt>
                <c:pt idx="2">
                  <c:v>84</c:v>
                </c:pt>
                <c:pt idx="3">
                  <c:v>88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area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66697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护理部 · 岗前培训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临床护理规范培训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从交接班到床旁操作，把规矩讲透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1F8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EFF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规范是用来救人的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规范执行率变化（%）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为什么再讲一遍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培训要盯的三个数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多维表现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交接班怎么做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临床护理规范培训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1F8"/>
            </a:solidFill>
            <a:prstDash val="solid"/>
          </a:ln>
        </p:spPr>
      </p:sp>
      <p:sp>
        <p:nvSpPr>
          <p:cNvPr id="57" name="Shape 5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临床护理规范培训</a:t>
            </a:r>
            <a:endParaRPr lang="en-US" sz="1050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规范是用来救人的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不是用来写进检查表的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谁会帮你：带教老师与值班护士长。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什么能叫停：任何可疑的操作。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1F8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规范执行率变化（%）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60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事件与交接相关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去年不良事件中六成起因在交接环节，是培训的第一重点。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小时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上报时限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从发生到进系统，超过一天就查不清当时的情况了。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高风险双人核对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给药、输血、输液三类，一个月抽查一次，做到就是做到。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临床护理规范培训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1F8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62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63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4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临床护理规范培训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42887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73367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为什么再讲一遍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38518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632835"/>
            <a:ext cx="4305300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去年护理不良事件里，六成跟"以为对方做了"有关。规范不是为了应付检查，是为了少一次"我以为"。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1F8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243D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60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培训要盯的三个数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24小时 上报时限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100% 高风险双人核对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1F8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4697557" cy="304800"/>
          </a:xfrm>
          <a:prstGeom prst="roundRect">
            <a:avLst>
              <a:gd name="adj" fmla="val 9375"/>
            </a:avLst>
          </a:prstGeom>
          <a:solidFill>
            <a:srgbClr val="2A6FD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1月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8031307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5530994" cy="304800"/>
          </a:xfrm>
          <a:prstGeom prst="roundRect">
            <a:avLst>
              <a:gd name="adj" fmla="val 9375"/>
            </a:avLst>
          </a:prstGeom>
          <a:solidFill>
            <a:srgbClr val="2A6FD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4月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8864744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73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6364432" cy="304800"/>
          </a:xfrm>
          <a:prstGeom prst="roundRect">
            <a:avLst>
              <a:gd name="adj" fmla="val 9375"/>
            </a:avLst>
          </a:prstGeom>
          <a:solidFill>
            <a:srgbClr val="83ABE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7月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9698182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84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BED3F4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10月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10001250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88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29%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EDF0F6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以「1月」为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临床护理规范培训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1F8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64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65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临床护理规范培训</a:t>
            </a:r>
            <a:endParaRPr lang="en-US" sz="1050" dirty="0"/>
          </a:p>
        </p:txBody>
      </p:sp>
      <p:sp>
        <p:nvSpPr>
          <p:cNvPr id="67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交接班怎么做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床旁、口头、书面三层，缺一层就断。危重患者必须床旁交接，按气道、循环、管路顺序看一遍，不许说"你自己看记录"。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1F8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42887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73367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操作前的查对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38518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632835"/>
            <a:ext cx="4305300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查对不是念一遍名字，是双向确认。给药、输血、输液三类高风险操作，任何人有权叫停，叫停不追责，这条要敢用。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1F8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三个必须守住的动作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床旁交接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危重患者床边看一遍，管路、皮肤、用药一项不落。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双人查对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高风险操作两个人同时确认，各说一遍，不点头不算。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主动上报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先处置再上报，24 小时内进系统，瞒报才追责。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临床护理规范培训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1F8"/>
            </a:solidFill>
            <a:prstDash val="solid"/>
          </a:ln>
        </p:spPr>
      </p:sp>
      <p:sp>
        <p:nvSpPr>
          <p:cNvPr id="60" name="Shape 5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61" name="Shape 5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62" name="Text 5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3" name="Text 5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临床护理规范培训</a:t>
            </a:r>
            <a:endParaRPr lang="en-US" sz="1050" dirty="0"/>
          </a:p>
        </p:txBody>
      </p:sp>
      <p:sp>
        <p:nvSpPr>
          <p:cNvPr id="64" name="Text 5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42887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73367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出了问题怎么报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38518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632835"/>
            <a:ext cx="4305300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先处置患者，再报护士长，24 小时内填系统。隐瞒比差错本身严重，主动上报不扣绩效。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1F8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新人第一周要知道的事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谁会帮你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带教老师与值班护士长。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什么能叫停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任何可疑的操作。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怎么问不丢人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问清比做错强。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临床护理规范培训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1F8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2" name="Shape 4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4" name="Text 5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临床护理规范培训</a:t>
            </a:r>
            <a:endParaRPr lang="en-US" sz="975" dirty="0"/>
          </a:p>
        </p:txBody>
      </p:sp>
      <p:sp>
        <p:nvSpPr>
          <p:cNvPr id="55" name="Text 5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从「1月」到「10月」，指标上升 26。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峰值在「10月」（88），谷值在「1月」（62）。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临床护理规范培训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1F8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临床护理规范培训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培训怎么才算有效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床旁看实情。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记录当时写。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双人双确认。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临床护理规范培训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1F8"/>
            </a:solidFill>
            <a:prstDash val="solid"/>
          </a:ln>
        </p:spPr>
      </p:sp>
      <p:sp>
        <p:nvSpPr>
          <p:cNvPr id="57" name="Shape 5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8" name="Shape 5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9" name="Text 5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临床护理规范培训</a:t>
            </a:r>
            <a:endParaRPr lang="en-US" sz="975" dirty="0"/>
          </a:p>
        </p:txBody>
      </p:sp>
      <p:sp>
        <p:nvSpPr>
          <p:cNvPr id="61" name="Text 5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培训怎么才算有效 · 其二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792605"/>
            <a:ext cx="1981200" cy="28575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14400" y="4573905"/>
            <a:ext cx="1981200" cy="76200"/>
          </a:xfrm>
          <a:prstGeom prst="rect">
            <a:avLst/>
          </a:prstGeom>
          <a:solidFill>
            <a:srgbClr val="2A6FDB">
              <a:alpha val="95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847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847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0" y="1792605"/>
            <a:ext cx="1981200" cy="28575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009900" y="4573905"/>
            <a:ext cx="1981200" cy="76200"/>
          </a:xfrm>
          <a:prstGeom prst="rect">
            <a:avLst/>
          </a:prstGeom>
          <a:solidFill>
            <a:srgbClr val="83ABEA">
              <a:alpha val="95000"/>
            </a:srgbClr>
          </a:solidFill>
          <a:ln/>
        </p:spPr>
      </p:sp>
      <p:sp>
        <p:nvSpPr>
          <p:cNvPr id="12" name="Shape 8"/>
          <p:cNvSpPr/>
          <p:nvPr/>
        </p:nvSpPr>
        <p:spPr>
          <a:xfrm>
            <a:off x="3943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943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792605"/>
            <a:ext cx="1981200" cy="285750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5105400" y="4573905"/>
            <a:ext cx="1981200" cy="76200"/>
          </a:xfrm>
          <a:prstGeom prst="rect">
            <a:avLst/>
          </a:prstGeom>
          <a:solidFill>
            <a:srgbClr val="BED3F4">
              <a:alpha val="95000"/>
            </a:srgbClr>
          </a:solidFill>
          <a:ln/>
        </p:spPr>
      </p:sp>
      <p:sp>
        <p:nvSpPr>
          <p:cNvPr id="16" name="Shape 11"/>
          <p:cNvSpPr/>
          <p:nvPr/>
        </p:nvSpPr>
        <p:spPr>
          <a:xfrm>
            <a:off x="6038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6038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900" y="1792605"/>
            <a:ext cx="1981200" cy="2857500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7200900" y="4573905"/>
            <a:ext cx="1981200" cy="76200"/>
          </a:xfrm>
          <a:prstGeom prst="rect">
            <a:avLst/>
          </a:prstGeom>
          <a:solidFill>
            <a:srgbClr val="BED3F4">
              <a:alpha val="95000"/>
            </a:srgbClr>
          </a:solidFill>
          <a:ln/>
        </p:spPr>
      </p:sp>
      <p:sp>
        <p:nvSpPr>
          <p:cNvPr id="20" name="Shape 14"/>
          <p:cNvSpPr/>
          <p:nvPr/>
        </p:nvSpPr>
        <p:spPr>
          <a:xfrm>
            <a:off x="8134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8134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1792605"/>
            <a:ext cx="1981200" cy="2857500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9296400" y="4573905"/>
            <a:ext cx="1981200" cy="76200"/>
          </a:xfrm>
          <a:prstGeom prst="rect">
            <a:avLst/>
          </a:prstGeom>
          <a:solidFill>
            <a:srgbClr val="BED3F4">
              <a:alpha val="95000"/>
            </a:srgbClr>
          </a:solidFill>
          <a:ln/>
        </p:spPr>
      </p:sp>
      <p:sp>
        <p:nvSpPr>
          <p:cNvPr id="24" name="Shape 17"/>
          <p:cNvSpPr/>
          <p:nvPr/>
        </p:nvSpPr>
        <p:spPr>
          <a:xfrm>
            <a:off x="10229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25" name="Text 18"/>
          <p:cNvSpPr txBox="1"/>
          <p:nvPr/>
        </p:nvSpPr>
        <p:spPr>
          <a:xfrm>
            <a:off x="10229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26" name="Shape 19"/>
          <p:cNvSpPr/>
          <p:nvPr/>
        </p:nvSpPr>
        <p:spPr>
          <a:xfrm>
            <a:off x="914400" y="4897755"/>
            <a:ext cx="10363200" cy="685800"/>
          </a:xfrm>
          <a:prstGeom prst="roundRect">
            <a:avLst>
              <a:gd name="adj" fmla="val 50000"/>
            </a:avLst>
          </a:prstGeom>
          <a:solidFill>
            <a:srgbClr val="EDF0F6"/>
          </a:solidFill>
          <a:ln/>
        </p:spPr>
      </p:sp>
      <p:sp>
        <p:nvSpPr>
          <p:cNvPr id="27" name="Shape 20"/>
          <p:cNvSpPr/>
          <p:nvPr/>
        </p:nvSpPr>
        <p:spPr>
          <a:xfrm>
            <a:off x="1257300" y="5231130"/>
            <a:ext cx="9677400" cy="190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8" name="Shape 21"/>
          <p:cNvSpPr/>
          <p:nvPr/>
        </p:nvSpPr>
        <p:spPr>
          <a:xfrm>
            <a:off x="1800225" y="5145405"/>
            <a:ext cx="209550" cy="209550"/>
          </a:xfrm>
          <a:prstGeom prst="ellipse">
            <a:avLst/>
          </a:prstGeom>
          <a:solidFill>
            <a:srgbClr val="2A6FDB"/>
          </a:solidFill>
          <a:ln/>
        </p:spPr>
      </p:sp>
      <p:sp>
        <p:nvSpPr>
          <p:cNvPr id="29" name="Text 22"/>
          <p:cNvSpPr txBox="1"/>
          <p:nvPr/>
        </p:nvSpPr>
        <p:spPr>
          <a:xfrm>
            <a:off x="1800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30" name="Text 23"/>
          <p:cNvSpPr txBox="1"/>
          <p:nvPr/>
        </p:nvSpPr>
        <p:spPr>
          <a:xfrm>
            <a:off x="914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</a:t>
            </a:r>
            <a:endParaRPr lang="en-US" sz="975" dirty="0"/>
          </a:p>
        </p:txBody>
      </p:sp>
      <p:sp>
        <p:nvSpPr>
          <p:cNvPr id="31" name="Shape 24"/>
          <p:cNvSpPr/>
          <p:nvPr/>
        </p:nvSpPr>
        <p:spPr>
          <a:xfrm>
            <a:off x="3895725" y="5145405"/>
            <a:ext cx="209550" cy="209550"/>
          </a:xfrm>
          <a:prstGeom prst="ellipse">
            <a:avLst/>
          </a:prstGeom>
          <a:solidFill>
            <a:srgbClr val="83ABEA"/>
          </a:solidFill>
          <a:ln/>
        </p:spPr>
      </p:sp>
      <p:sp>
        <p:nvSpPr>
          <p:cNvPr id="32" name="Text 25"/>
          <p:cNvSpPr txBox="1"/>
          <p:nvPr/>
        </p:nvSpPr>
        <p:spPr>
          <a:xfrm>
            <a:off x="3895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33" name="Text 26"/>
          <p:cNvSpPr txBox="1"/>
          <p:nvPr/>
        </p:nvSpPr>
        <p:spPr>
          <a:xfrm>
            <a:off x="3009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</a:t>
            </a:r>
            <a:endParaRPr lang="en-US" sz="975" dirty="0"/>
          </a:p>
        </p:txBody>
      </p:sp>
      <p:sp>
        <p:nvSpPr>
          <p:cNvPr id="34" name="Shape 27"/>
          <p:cNvSpPr/>
          <p:nvPr/>
        </p:nvSpPr>
        <p:spPr>
          <a:xfrm>
            <a:off x="5991225" y="5145405"/>
            <a:ext cx="209550" cy="209550"/>
          </a:xfrm>
          <a:prstGeom prst="ellipse">
            <a:avLst/>
          </a:prstGeom>
          <a:solidFill>
            <a:srgbClr val="BED3F4"/>
          </a:solidFill>
          <a:ln/>
        </p:spPr>
      </p:sp>
      <p:sp>
        <p:nvSpPr>
          <p:cNvPr id="35" name="Text 28"/>
          <p:cNvSpPr txBox="1"/>
          <p:nvPr/>
        </p:nvSpPr>
        <p:spPr>
          <a:xfrm>
            <a:off x="5991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36" name="Text 29"/>
          <p:cNvSpPr txBox="1"/>
          <p:nvPr/>
        </p:nvSpPr>
        <p:spPr>
          <a:xfrm>
            <a:off x="5105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</a:t>
            </a:r>
            <a:endParaRPr lang="en-US" sz="975" dirty="0"/>
          </a:p>
        </p:txBody>
      </p:sp>
      <p:sp>
        <p:nvSpPr>
          <p:cNvPr id="37" name="Shape 30"/>
          <p:cNvSpPr/>
          <p:nvPr/>
        </p:nvSpPr>
        <p:spPr>
          <a:xfrm>
            <a:off x="8086725" y="5145405"/>
            <a:ext cx="209550" cy="209550"/>
          </a:xfrm>
          <a:prstGeom prst="ellipse">
            <a:avLst/>
          </a:prstGeom>
          <a:solidFill>
            <a:srgbClr val="BED3F4"/>
          </a:solidFill>
          <a:ln/>
        </p:spPr>
      </p:sp>
      <p:sp>
        <p:nvSpPr>
          <p:cNvPr id="38" name="Text 31"/>
          <p:cNvSpPr txBox="1"/>
          <p:nvPr/>
        </p:nvSpPr>
        <p:spPr>
          <a:xfrm>
            <a:off x="8086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39" name="Text 32"/>
          <p:cNvSpPr txBox="1"/>
          <p:nvPr/>
        </p:nvSpPr>
        <p:spPr>
          <a:xfrm>
            <a:off x="7200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床旁交接</a:t>
            </a:r>
            <a:endParaRPr lang="en-US" sz="975" dirty="0"/>
          </a:p>
        </p:txBody>
      </p:sp>
      <p:sp>
        <p:nvSpPr>
          <p:cNvPr id="40" name="Shape 33"/>
          <p:cNvSpPr/>
          <p:nvPr/>
        </p:nvSpPr>
        <p:spPr>
          <a:xfrm>
            <a:off x="10182225" y="5145405"/>
            <a:ext cx="209550" cy="209550"/>
          </a:xfrm>
          <a:prstGeom prst="ellipse">
            <a:avLst/>
          </a:prstGeom>
          <a:solidFill>
            <a:srgbClr val="BED3F4"/>
          </a:solidFill>
          <a:ln/>
        </p:spPr>
      </p:sp>
      <p:sp>
        <p:nvSpPr>
          <p:cNvPr id="41" name="Text 34"/>
          <p:cNvSpPr txBox="1"/>
          <p:nvPr/>
        </p:nvSpPr>
        <p:spPr>
          <a:xfrm>
            <a:off x="10182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900" dirty="0"/>
          </a:p>
        </p:txBody>
      </p:sp>
      <p:sp>
        <p:nvSpPr>
          <p:cNvPr id="42" name="Text 35"/>
          <p:cNvSpPr txBox="1"/>
          <p:nvPr/>
        </p:nvSpPr>
        <p:spPr>
          <a:xfrm>
            <a:off x="9296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双人查对</a:t>
            </a:r>
            <a:endParaRPr lang="en-US" sz="975" dirty="0"/>
          </a:p>
        </p:txBody>
      </p:sp>
      <p:sp>
        <p:nvSpPr>
          <p:cNvPr id="43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4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临床护理规范培训</a:t>
            </a:r>
            <a:endParaRPr lang="en-US" sz="1050" dirty="0"/>
          </a:p>
        </p:txBody>
      </p:sp>
      <p:sp>
        <p:nvSpPr>
          <p:cNvPr id="46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47" name="Text 40"/>
          <p:cNvSpPr txBox="1"/>
          <p:nvPr/>
        </p:nvSpPr>
        <p:spPr>
          <a:xfrm rot="-1800000">
            <a:off x="9144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8" name="Text 41"/>
          <p:cNvSpPr txBox="1"/>
          <p:nvPr/>
        </p:nvSpPr>
        <p:spPr>
          <a:xfrm rot="-1800000">
            <a:off x="43688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9" name="Text 42"/>
          <p:cNvSpPr txBox="1"/>
          <p:nvPr/>
        </p:nvSpPr>
        <p:spPr>
          <a:xfrm rot="-1800000">
            <a:off x="78232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50" name="Shape 43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1" name="Shape 44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2" name="Shape 45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3" name="Shape 46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4" name="Shape 47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5" name="Shape 48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6" name="Shape 49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7" name="Shape 50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8" name="Shape 51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9" name="Shape 52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60" name="Shape 53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61" name="Shape 54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62" name="Shape 55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63" name="Shape 56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64" name="Shape 57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65" name="Shape 58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66" name="Shape 59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67" name="Shape 60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68" name="Shape 61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69" name="Shape 62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70" name="Shape 63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71" name="Shape 64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72" name="Shape 65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73" name="Shape 66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74" name="Shape 67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75" name="Shape 68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76" name="Shape 69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77" name="Shape 70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78" name="Shape 71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1F8"/>
            </a:solidFill>
            <a:prstDash val="solid"/>
          </a:ln>
        </p:spPr>
      </p:sp>
      <p:sp>
        <p:nvSpPr>
          <p:cNvPr id="79" name="Shape 7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80" name="Shape 7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81" name="Text 7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82" name="Text 7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临床护理规范培训</a:t>
            </a:r>
            <a:endParaRPr lang="en-US" sz="1050" dirty="0"/>
          </a:p>
        </p:txBody>
      </p:sp>
      <p:sp>
        <p:nvSpPr>
          <p:cNvPr id="83" name="Text 7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规范执行率变化（%）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从「1月」到「10月」，指标上升 26。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峰值在「10月」（88），谷值在「1月」（62）。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临床护理规范培训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1F8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临床护理规范培训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培训要盯的三个数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60% 事件与交接相关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去年不良事件中六成起因在交接环节，是培训的第一重点。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24小时 上报时限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从发生到进系统，超过一天就查不清当时的情况了。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100% 高风险双人核对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给药、输血、输液三类，一个月抽查一次，做到就是做到。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临床护理规范培训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1F8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2" name="Shape 4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4" name="Text 5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临床护理规范培训</a:t>
            </a:r>
            <a:endParaRPr lang="en-US" sz="975" dirty="0"/>
          </a:p>
        </p:txBody>
      </p:sp>
      <p:sp>
        <p:nvSpPr>
          <p:cNvPr id="55" name="Text 5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A6FDB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为什么再讲一遍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交接班怎么做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操作前的查对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出了问题怎么报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A6FDB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临床护理规范培训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1F8"/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有问题随时问带教老师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2A6FDB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D3E1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2026-10-18T14:20:27Z</dcterms:created>
  <dcterms:modified xsi:type="dcterms:W3CDTF">2026-10-18T14:20:27Z</dcterms:modified>
</cp:coreProperties>
</file>