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6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中转开门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BAD24"/>
              </a:solidFill>
              <a:effectLst/>
            </c:spPr>
          </c:dPt>
          <c:dPt>
            <c:idx val="1"/>
            <c:bubble3D val="0"/>
            <c:spPr>
              <a:solidFill>
                <a:srgbClr val="413627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中转开门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48</c:v>
                </c:pt>
                <c:pt idx="1">
                  <c:v>52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221A11"/>
          </a:solidFill>
        </a:ln>
        <a:effectLst/>
      </c:spPr>
    </c:plotArea>
    <c:plotVisOnly val="1"/>
    <c:dispBlanksAs val="span"/>
  </c:chart>
  <c:spPr>
    <a:solidFill>
      <a:srgbClr val="221A11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BAD24"/>
              </a:solidFill>
              <a:effectLst/>
            </c:spPr>
          </c:dPt>
          <c:dPt>
            <c:idx val="1"/>
            <c:bubble3D val="0"/>
            <c:spPr>
              <a:solidFill>
                <a:srgbClr val="EDC76A"/>
              </a:solidFill>
              <a:effectLst/>
            </c:spPr>
          </c:dPt>
          <c:dPt>
            <c:idx val="2"/>
            <c:bubble3D val="0"/>
            <c:spPr>
              <a:solidFill>
                <a:srgbClr val="6382D2"/>
              </a:solidFill>
              <a:effectLst/>
            </c:spPr>
          </c:dPt>
          <c:dPt>
            <c:idx val="3"/>
            <c:bubble3D val="0"/>
            <c:spPr>
              <a:solidFill>
                <a:srgbClr val="9AA3C6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中转开门</c:v>
                </c:pt>
                <c:pt idx="1">
                  <c:v>预冷不足</c:v>
                </c:pt>
                <c:pt idx="2">
                  <c:v>末端等待</c:v>
                </c:pt>
                <c:pt idx="3">
                  <c:v>其他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48</c:v>
                </c:pt>
                <c:pt idx="1">
                  <c:v>27</c:v>
                </c:pt>
                <c:pt idx="2">
                  <c:v>16</c:v>
                </c:pt>
                <c:pt idx="3">
                  <c:v>9</c:v>
                </c:pt>
              </c:numCache>
            </c:numRef>
          </c:val>
        </c:ser>
        <c:firstSliceAng val="0"/>
        <c:holeSize val="50"/>
      </c:doughnutChart>
      <c:spPr>
        <a:solidFill>
          <a:srgbClr val="221A11"/>
        </a:solidFill>
        <a:ln w="12700" cap="flat">
          <a:solidFill>
            <a:srgbClr val="221A11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FE0B0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221A11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DBAD2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E0B0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BAD24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DC76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6382D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AA3C6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中转开门</c:v>
                  </c:pt>
                  <c:pt idx="1">
                    <c:v>预冷不足</c:v>
                  </c:pt>
                  <c:pt idx="2">
                    <c:v>末端等待</c:v>
                  </c:pt>
                  <c:pt idx="3">
                    <c:v>其他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48</c:v>
                </c:pt>
                <c:pt idx="1">
                  <c:v>27</c:v>
                </c:pt>
                <c:pt idx="2">
                  <c:v>16</c:v>
                </c:pt>
                <c:pt idx="3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E0B0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B48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21A11"/>
        </a:solidFill>
        <a:ln w="12700" cap="flat">
          <a:solidFill>
            <a:srgbClr val="221A11"/>
          </a:solidFill>
        </a:ln>
        <a:effectLst/>
      </c:spPr>
    </c:plotArea>
    <c:plotVisOnly val="1"/>
    <c:dispBlanksAs val="span"/>
  </c:chart>
  <c:spPr>
    <a:solidFill>
      <a:srgbClr val="221A11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BAD24"/>
              </a:solidFill>
              <a:effectLst/>
            </c:spPr>
          </c:dPt>
          <c:dPt>
            <c:idx val="1"/>
            <c:bubble3D val="0"/>
            <c:spPr>
              <a:solidFill>
                <a:srgbClr val="EDC76A"/>
              </a:solidFill>
              <a:effectLst/>
            </c:spPr>
          </c:dPt>
          <c:dPt>
            <c:idx val="2"/>
            <c:bubble3D val="0"/>
            <c:spPr>
              <a:solidFill>
                <a:srgbClr val="6382D2"/>
              </a:solidFill>
              <a:effectLst/>
            </c:spPr>
          </c:dPt>
          <c:dPt>
            <c:idx val="3"/>
            <c:bubble3D val="0"/>
            <c:spPr>
              <a:solidFill>
                <a:srgbClr val="9AA3C6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中转开门</c:v>
                </c:pt>
                <c:pt idx="1">
                  <c:v>预冷不足</c:v>
                </c:pt>
                <c:pt idx="2">
                  <c:v>末端等待</c:v>
                </c:pt>
                <c:pt idx="3">
                  <c:v>其他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48</c:v>
                </c:pt>
                <c:pt idx="1">
                  <c:v>27</c:v>
                </c:pt>
                <c:pt idx="2">
                  <c:v>16</c:v>
                </c:pt>
                <c:pt idx="3">
                  <c:v>9</c:v>
                </c:pt>
              </c:numCache>
            </c:numRef>
          </c:val>
        </c:ser>
        <c:firstSliceAng val="0"/>
        <c:holeSize val="50"/>
      </c:doughnutChart>
      <c:spPr>
        <a:solidFill>
          <a:srgbClr val="221A11"/>
        </a:solidFill>
        <a:ln w="12700" cap="flat">
          <a:solidFill>
            <a:srgbClr val="221A11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FE0B0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221A11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冷链业务 · 提升方案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温控不能松，时效还得提上来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FDA9C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1A11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冷链拼的是细节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温度超标事件分布（%） · 结构排名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提升目标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三个卡点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0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1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63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EFDA9C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冷链拼的是细节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一次开门三分钟，温度就回不来了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FDA9C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超标在哪发生：按环节拆数据。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改哪三处：投入小、见效快。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温度超标事件分布（%）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48%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中转开门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中转开门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48%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预冷不足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2528888" cy="95250"/>
          </a:xfrm>
          <a:prstGeom prst="rect">
            <a:avLst/>
          </a:prstGeom>
          <a:solidFill>
            <a:srgbClr val="6382D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末端等待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1498600" cy="95250"/>
          </a:xfrm>
          <a:prstGeom prst="rect">
            <a:avLst/>
          </a:prstGeom>
          <a:solidFill>
            <a:srgbClr val="9AA3C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其他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842963" cy="95250"/>
          </a:xfrm>
          <a:prstGeom prst="rect">
            <a:avLst/>
          </a:prstGeom>
          <a:solidFill>
            <a:srgbClr val="5368A2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4" name="Shape 61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65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6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7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69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A11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AD24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生鲜订单平均 38 小时送达，温度超标率 0.7%。超标不是制冷不够，是装卸开门时间太长。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33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小时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EFDA9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提升目标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0.2% 温度超标率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0.4元 单均成本增加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DBAD24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中转开门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48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48%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3750469" cy="304800"/>
          </a:xfrm>
          <a:prstGeom prst="roundRect">
            <a:avLst>
              <a:gd name="adj" fmla="val 9375"/>
            </a:avLst>
          </a:prstGeom>
          <a:solidFill>
            <a:srgbClr val="6382D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预冷不足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084219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2222500" cy="304800"/>
          </a:xfrm>
          <a:prstGeom prst="roundRect">
            <a:avLst>
              <a:gd name="adj" fmla="val 9375"/>
            </a:avLst>
          </a:prstGeom>
          <a:solidFill>
            <a:srgbClr val="9AA3C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末端等待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5556250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1250156" cy="304800"/>
          </a:xfrm>
          <a:prstGeom prst="roundRect">
            <a:avLst>
              <a:gd name="adj" fmla="val 9375"/>
            </a:avLst>
          </a:prstGeom>
          <a:solidFill>
            <a:srgbClr val="5368A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其他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4583906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31281C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以「中转开门」为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A11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AD24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三个卡点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中转开门、发车前预冷不足、末端交付等待。三处占了超标事件的九成，也拉长了时效。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中转改封闭月台加门帘；发车前 30 分钟预冷到位；末端改预约时段交付，减少车辆空等。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三个卡点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AD24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BAD24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BAD24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AD24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中转开门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敞开式装卸，冷气跑掉大半，占超标事件的 48%。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AD24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BAD24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BAD24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AD24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预冷不足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发车前才开机，箱体温度没降到位就装货，占 27%。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AD24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BAD24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BAD24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AD24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末端等待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客户不在、找不到门，车门开着等，占 16%。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A11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AD24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平均时效压到 30 小时，超标率降到 0.2%。单均成本增 0.4 元，但客诉下降带来的复购更划算。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方案讲清三件事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超标在哪发生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按环节拆数据。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改哪三处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投入小、见效快。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怎么算回报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成本和复购一起算。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281C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「中转开门」占比最高，约 48%，是本页结构里的主要构成。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52%，可按占比高低分优先级投入。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三点预期收益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封闭月台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加门帘减少跑冷。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提前预冷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发车前 30 分钟。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预约交付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客户定时段。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221A11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221A11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221A11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三点预期收益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中转开门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预冷不足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末端等待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281C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「中转开门」最高（48），「其他」最低（9），差 39。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50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提升目标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30小时 目标平均时效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 38 小时压缩到 30 小时，主要靠中转提速与末端预约。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0.2% 温度超标率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 0.7% 降到 0.2%，重点是装卸环节开门时长控制。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0.4元 单均成本增加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增加来自预冷电耗与预约系统，用复购和客诉下降对冲。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281C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「中转开门」占比最高，约 48%，是本页结构里的主要构成。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52%，可按占比高低分优先级投入。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BAD24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三个卡点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怎么改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BAD24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冷链配送效率提升方案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2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FDA9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欢迎交流指正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2026-10-18T14:30:06Z</dcterms:created>
  <dcterms:modified xsi:type="dcterms:W3CDTF">2026-10-18T14:30:06Z</dcterms:modified>
</cp:coreProperties>
</file>