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charts/chart3.xml" ContentType="application/vnd.openxmlformats-officedocument.drawingml.chart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charts/chart4.xml" ContentType="application/vnd.openxmlformats-officedocument.drawingml.chart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5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/Relationships>
</file>

<file path=ppt/charts/_rels/chart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5.xlsx"/></Relationships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现状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2CA4DD"/>
              </a:solidFill>
              <a:effectLst/>
            </c:spPr>
          </c:dPt>
          <c:dPt>
            <c:idx val="1"/>
            <c:bubble3D val="0"/>
            <c:spPr>
              <a:solidFill>
                <a:srgbClr val="313849"/>
              </a:solidFill>
              <a:effectLst/>
            </c:spPr>
          </c:dPt>
          <c:dLbls>
            <c:dLbl>
              <c:idx val="0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numFmt formatCode="General" sourceLinked="0"/>
              <c:spPr/>
              <c:txPr>
                <a:bodyPr/>
                <a:lstStyle/>
                <a:p>
                  <a:pPr>
                    <a:defRPr sz="1200" b="0" i="0" u="none" strike="noStrike">
                      <a:solidFill>
                        <a:srgbClr val="000000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0"/>
              <c:showBubbleSize val="0"/>
            </c:dLbl>
            <c:numFmt formatCode="General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Sheet1!$A$2:$A$3</c:f>
              <c:strCache>
                <c:ptCount val="2"/>
                <c:pt idx="0">
                  <c:v>现状</c:v>
                </c:pt>
                <c:pt idx="1">
                  <c:v>其他</c:v>
                </c:pt>
              </c:strCache>
            </c:strRef>
          </c:cat>
          <c:val>
            <c:numRef>
              <c:f>Sheet1!$B$2:$B$3</c:f>
              <c:numCache>
                <c:ptCount val="2"/>
                <c:pt idx="0">
                  <c:v>39</c:v>
                </c:pt>
                <c:pt idx="1">
                  <c:v>61</c:v>
                </c:pt>
              </c:numCache>
            </c:numRef>
          </c:val>
        </c:ser>
        <c:firstSliceAng val="0"/>
        <c:holeSize val="64"/>
      </c:doughnutChart>
      <c:spPr>
        <a:noFill/>
        <a:ln w="12700" cap="flat">
          <a:solidFill>
            <a:srgbClr val="151C2C"/>
          </a:solidFill>
        </a:ln>
        <a:effectLst/>
      </c:spPr>
    </c:plotArea>
    <c:plotVisOnly val="1"/>
    <c:dispBlanksAs val="span"/>
  </c:chart>
  <c:spPr>
    <a:solidFill>
      <a:srgbClr val="151C2C"/>
    </a:solidFill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rgbClr val="2CA4D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CA4D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84C6E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C96B4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09684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现状</c:v>
                  </c:pt>
                  <c:pt idx="1">
                    <c:v>Q1</c:v>
                  </c:pt>
                  <c:pt idx="2">
                    <c:v>Q3</c:v>
                  </c:pt>
                  <c:pt idx="3">
                    <c:v>目标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210</c:v>
                </c:pt>
                <c:pt idx="1">
                  <c:v>160</c:v>
                </c:pt>
                <c:pt idx="2">
                  <c:v>110</c:v>
                </c:pt>
                <c:pt idx="3">
                  <c:v>60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ACD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51C2C"/>
        </a:solidFill>
        <a:ln w="12700" cap="flat">
          <a:solidFill>
            <a:srgbClr val="151C2C"/>
          </a:solidFill>
        </a:ln>
        <a:effectLst/>
      </c:spPr>
    </c:plotArea>
    <c:plotVisOnly val="1"/>
    <c:dispBlanksAs val="span"/>
  </c:chart>
  <c:spPr>
    <a:solidFill>
      <a:srgbClr val="151C2C"/>
    </a:solidFill>
    <a:ln>
      <a:noFill/>
    </a:ln>
    <a:effectLst/>
  </c:sp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报表数量收敛目标（张） · 结构排名</c:v>
                </c:pt>
              </c:strCache>
            </c:strRef>
          </c:tx>
          <c:spPr>
            <a:solidFill>
              <a:srgbClr val="2CA4DD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2CA4DD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84C6EC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C96B45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D09684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现状</c:v>
                  </c:pt>
                  <c:pt idx="1">
                    <c:v>Q1</c:v>
                  </c:pt>
                  <c:pt idx="2">
                    <c:v>Q3</c:v>
                  </c:pt>
                  <c:pt idx="3">
                    <c:v>目标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210</c:v>
                </c:pt>
                <c:pt idx="1">
                  <c:v>160</c:v>
                </c:pt>
                <c:pt idx="2">
                  <c:v>110</c:v>
                </c:pt>
                <c:pt idx="3">
                  <c:v>60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in val="0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ACD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51C2C"/>
        </a:solidFill>
        <a:ln w="12700" cap="flat">
          <a:solidFill>
            <a:srgbClr val="151C2C"/>
          </a:solidFill>
        </a:ln>
        <a:effectLst/>
      </c:spPr>
    </c:plotArea>
    <c:plotVisOnly val="1"/>
    <c:dispBlanksAs val="span"/>
  </c:chart>
  <c:spPr>
    <a:solidFill>
      <a:srgbClr val="151C2C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5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03D">
              <a:alpha val="74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5" name="Shape 2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数字化 · 建设方案</a:t>
            </a:r>
            <a:endParaRPr lang="en-US" sz="1125" dirty="0"/>
          </a:p>
        </p:txBody>
      </p:sp>
      <p:sp>
        <p:nvSpPr>
          <p:cNvPr id="7" name="Text 4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数据中台建设方案</a:t>
            </a:r>
            <a:endParaRPr lang="en-US" sz="6900" dirty="0"/>
          </a:p>
        </p:txBody>
      </p:sp>
      <p:sp>
        <p:nvSpPr>
          <p:cNvPr id="8" name="Text 5"/>
          <p:cNvSpPr txBox="1"/>
          <p:nvPr/>
        </p:nvSpPr>
        <p:spPr>
          <a:xfrm>
            <a:off x="914400" y="2408682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先解决口径，再谈平台</a:t>
            </a:r>
            <a:endParaRPr lang="en-US" sz="1800" dirty="0"/>
          </a:p>
        </p:txBody>
      </p:sp>
      <p:sp>
        <p:nvSpPr>
          <p:cNvPr id="9" name="Shape 6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2026年10月18日 · 974工具箱</a:t>
            </a:r>
            <a:endParaRPr lang="en-US" sz="1275" dirty="0"/>
          </a:p>
        </p:txBody>
      </p:sp>
      <p:sp>
        <p:nvSpPr>
          <p:cNvPr id="11" name="Shape 8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51C2C">
              <a:alpha val="3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7" name="Text 4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中台不是技术项目</a:t>
            </a:r>
            <a:endParaRPr lang="en-US" sz="2025" dirty="0"/>
          </a:p>
        </p:txBody>
      </p:sp>
      <p:sp>
        <p:nvSpPr>
          <p:cNvPr id="9" name="Shape 6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11" name="Text 8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报表数量收敛目标（张） · 累计走势</a:t>
            </a:r>
            <a:endParaRPr lang="en-US" sz="2025" dirty="0"/>
          </a:p>
        </p:txBody>
      </p:sp>
      <p:sp>
        <p:nvSpPr>
          <p:cNvPr id="12" name="Shape 9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4" name="Text 11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现在的乱</a:t>
            </a:r>
            <a:endParaRPr lang="en-US" sz="2025" dirty="0"/>
          </a:p>
        </p:txBody>
      </p:sp>
      <p:sp>
        <p:nvSpPr>
          <p:cNvPr id="15" name="Shape 12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7" name="Text 14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三个量化目标</a:t>
            </a:r>
            <a:endParaRPr lang="en-US" sz="2025" dirty="0"/>
          </a:p>
        </p:txBody>
      </p:sp>
      <p:sp>
        <p:nvSpPr>
          <p:cNvPr id="18" name="Shape 15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9" name="Text 16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20" name="Text 17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累计走势</a:t>
            </a:r>
            <a:endParaRPr lang="en-US" sz="2025" dirty="0"/>
          </a:p>
        </p:txBody>
      </p:sp>
      <p:sp>
        <p:nvSpPr>
          <p:cNvPr id="21" name="Shape 18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3" name="Text 20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第一步不是买平台</a:t>
            </a:r>
            <a:endParaRPr lang="en-US" sz="2025" dirty="0"/>
          </a:p>
        </p:txBody>
      </p:sp>
      <p:sp>
        <p:nvSpPr>
          <p:cNvPr id="24" name="Shape 2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5" name="Text 2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数据中台建设方案</a:t>
            </a:r>
            <a:endParaRPr lang="en-US" sz="1050" dirty="0"/>
          </a:p>
        </p:txBody>
      </p:sp>
      <p:sp>
        <p:nvSpPr>
          <p:cNvPr id="27" name="Text 2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0" name="Shape 5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1" name="Shape 5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2" name="Shape 5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3" name="Shape 6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64" name="Shape 6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65" name="Text 6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6" name="Text 6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数据中台建设方案</a:t>
            </a:r>
            <a:endParaRPr lang="en-US" sz="1050" dirty="0"/>
          </a:p>
        </p:txBody>
      </p:sp>
      <p:sp>
        <p:nvSpPr>
          <p:cNvPr id="67" name="Text 6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19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E111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Shape 0"/>
          <p:cNvSpPr/>
          <p:nvPr/>
        </p:nvSpPr>
        <p:spPr>
          <a:xfrm>
            <a:off x="914400" y="4046982"/>
            <a:ext cx="914400" cy="57150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5" name="Text 1"/>
          <p:cNvSpPr txBox="1"/>
          <p:nvPr/>
        </p:nvSpPr>
        <p:spPr>
          <a:xfrm>
            <a:off x="914400" y="4351782"/>
            <a:ext cx="7429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50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PART 01</a:t>
            </a:r>
            <a:endParaRPr lang="en-US" sz="1125" dirty="0"/>
          </a:p>
        </p:txBody>
      </p:sp>
      <p:sp>
        <p:nvSpPr>
          <p:cNvPr id="6" name="Text 2"/>
          <p:cNvSpPr txBox="1"/>
          <p:nvPr/>
        </p:nvSpPr>
        <p:spPr>
          <a:xfrm>
            <a:off x="914400" y="4675632"/>
            <a:ext cx="7429500" cy="89077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6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中台不是技术项目</a:t>
            </a:r>
            <a:endParaRPr lang="en-US" sz="5400" dirty="0"/>
          </a:p>
        </p:txBody>
      </p:sp>
      <p:sp>
        <p:nvSpPr>
          <p:cNvPr id="7" name="Text 3"/>
          <p:cNvSpPr txBox="1"/>
          <p:nvPr/>
        </p:nvSpPr>
        <p:spPr>
          <a:xfrm>
            <a:off x="914400" y="5661660"/>
            <a:ext cx="7429500" cy="4152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5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是一场关于口径的共识工程</a:t>
            </a:r>
            <a:endParaRPr lang="en-US" sz="1575" dirty="0"/>
          </a:p>
        </p:txBody>
      </p:sp>
      <p:sp>
        <p:nvSpPr>
          <p:cNvPr id="8" name="Shape 4"/>
          <p:cNvSpPr/>
          <p:nvPr/>
        </p:nvSpPr>
        <p:spPr>
          <a:xfrm>
            <a:off x="6705600" y="4133850"/>
            <a:ext cx="47625" cy="723900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9" name="Text 5"/>
          <p:cNvSpPr txBox="1"/>
          <p:nvPr/>
        </p:nvSpPr>
        <p:spPr>
          <a:xfrm>
            <a:off x="6915150" y="41910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6"/>
          <p:cNvSpPr txBox="1"/>
          <p:nvPr/>
        </p:nvSpPr>
        <p:spPr>
          <a:xfrm>
            <a:off x="6915150" y="440055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乱在哪：用具体例子说明。</a:t>
            </a:r>
            <a:endParaRPr lang="en-US" sz="1050" dirty="0"/>
          </a:p>
        </p:txBody>
      </p:sp>
      <p:sp>
        <p:nvSpPr>
          <p:cNvPr id="11" name="Text 7"/>
          <p:cNvSpPr txBox="1"/>
          <p:nvPr/>
        </p:nvSpPr>
        <p:spPr>
          <a:xfrm>
            <a:off x="6915150" y="4610100"/>
            <a:ext cx="4191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先做什么：口径先于平台。</a:t>
            </a:r>
            <a:endParaRPr lang="en-US" sz="1050" dirty="0"/>
          </a:p>
        </p:txBody>
      </p:sp>
      <p:sp>
        <p:nvSpPr>
          <p:cNvPr id="12" name="Text 8"/>
          <p:cNvSpPr txBox="1"/>
          <p:nvPr/>
        </p:nvSpPr>
        <p:spPr>
          <a:xfrm>
            <a:off x="6705600" y="5086350"/>
            <a:ext cx="46101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图注：配图为版式示意，数据与说明以正文为准</a:t>
            </a:r>
            <a:endParaRPr lang="en-US" sz="975" dirty="0"/>
          </a:p>
        </p:txBody>
      </p:sp>
      <p:sp>
        <p:nvSpPr>
          <p:cNvPr id="13" name="Shape 9"/>
          <p:cNvSpPr/>
          <p:nvPr/>
        </p:nvSpPr>
        <p:spPr>
          <a:xfrm>
            <a:off x="10020300" y="61341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4" name="Text 10"/>
          <p:cNvSpPr txBox="1"/>
          <p:nvPr/>
        </p:nvSpPr>
        <p:spPr>
          <a:xfrm>
            <a:off x="10020300" y="61341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1"/>
          <p:cNvSpPr txBox="1"/>
          <p:nvPr/>
        </p:nvSpPr>
        <p:spPr>
          <a:xfrm rot="-1800000">
            <a:off x="571500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2"/>
          <p:cNvSpPr txBox="1"/>
          <p:nvPr/>
        </p:nvSpPr>
        <p:spPr>
          <a:xfrm rot="-1800000">
            <a:off x="8858250" y="285750"/>
            <a:ext cx="3143250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Shape 1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8" name="Shape 1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1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2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3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1" name="Shape 4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报表数量收敛目标（张）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Shape 4"/>
          <p:cNvSpPr/>
          <p:nvPr/>
        </p:nvSpPr>
        <p:spPr>
          <a:xfrm>
            <a:off x="9848850" y="1792605"/>
            <a:ext cx="9525" cy="359854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9086850" y="1583055"/>
            <a:ext cx="762000" cy="152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8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最大值</a:t>
            </a:r>
            <a:endParaRPr lang="en-US" sz="825" dirty="0"/>
          </a:p>
        </p:txBody>
      </p:sp>
      <p:sp>
        <p:nvSpPr>
          <p:cNvPr id="8" name="Shape 6"/>
          <p:cNvSpPr/>
          <p:nvPr/>
        </p:nvSpPr>
        <p:spPr>
          <a:xfrm>
            <a:off x="3181350" y="2240042"/>
            <a:ext cx="6667500" cy="304800"/>
          </a:xfrm>
          <a:prstGeom prst="roundRect">
            <a:avLst>
              <a:gd name="adj" fmla="val 9375"/>
            </a:avLst>
          </a:prstGeom>
          <a:solidFill>
            <a:srgbClr val="2CA4D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201942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</a:t>
            </a:r>
            <a:endParaRPr lang="en-US" sz="1275" dirty="0"/>
          </a:p>
        </p:txBody>
      </p:sp>
      <p:sp>
        <p:nvSpPr>
          <p:cNvPr id="10" name="Text 8"/>
          <p:cNvSpPr txBox="1"/>
          <p:nvPr/>
        </p:nvSpPr>
        <p:spPr>
          <a:xfrm>
            <a:off x="10001250" y="2182892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210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10363200" y="2201942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39%</a:t>
            </a:r>
            <a:endParaRPr lang="en-US" sz="975" dirty="0"/>
          </a:p>
        </p:txBody>
      </p:sp>
      <p:sp>
        <p:nvSpPr>
          <p:cNvPr id="12" name="Shape 10"/>
          <p:cNvSpPr/>
          <p:nvPr/>
        </p:nvSpPr>
        <p:spPr>
          <a:xfrm>
            <a:off x="3181350" y="3058716"/>
            <a:ext cx="5080000" cy="304800"/>
          </a:xfrm>
          <a:prstGeom prst="roundRect">
            <a:avLst>
              <a:gd name="adj" fmla="val 9375"/>
            </a:avLst>
          </a:prstGeom>
          <a:solidFill>
            <a:srgbClr val="C96B45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914400" y="3020616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Q1</a:t>
            </a:r>
            <a:endParaRPr lang="en-US" sz="1275" dirty="0"/>
          </a:p>
        </p:txBody>
      </p:sp>
      <p:sp>
        <p:nvSpPr>
          <p:cNvPr id="14" name="Text 12"/>
          <p:cNvSpPr txBox="1"/>
          <p:nvPr/>
        </p:nvSpPr>
        <p:spPr>
          <a:xfrm>
            <a:off x="8413750" y="3001566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160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10363200" y="3020616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30%</a:t>
            </a:r>
            <a:endParaRPr lang="en-US" sz="975" dirty="0"/>
          </a:p>
        </p:txBody>
      </p:sp>
      <p:sp>
        <p:nvSpPr>
          <p:cNvPr id="16" name="Shape 14"/>
          <p:cNvSpPr/>
          <p:nvPr/>
        </p:nvSpPr>
        <p:spPr>
          <a:xfrm>
            <a:off x="3181350" y="3877389"/>
            <a:ext cx="3492500" cy="304800"/>
          </a:xfrm>
          <a:prstGeom prst="roundRect">
            <a:avLst>
              <a:gd name="adj" fmla="val 9375"/>
            </a:avLst>
          </a:prstGeom>
          <a:solidFill>
            <a:srgbClr val="D09684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839289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Q3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6826250" y="3820239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110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10363200" y="3839289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20%</a:t>
            </a:r>
            <a:endParaRPr lang="en-US" sz="975" dirty="0"/>
          </a:p>
        </p:txBody>
      </p:sp>
      <p:sp>
        <p:nvSpPr>
          <p:cNvPr id="20" name="Shape 18"/>
          <p:cNvSpPr/>
          <p:nvPr/>
        </p:nvSpPr>
        <p:spPr>
          <a:xfrm>
            <a:off x="3181350" y="4696063"/>
            <a:ext cx="1905000" cy="304800"/>
          </a:xfrm>
          <a:prstGeom prst="roundRect">
            <a:avLst>
              <a:gd name="adj" fmla="val 9375"/>
            </a:avLst>
          </a:prstGeom>
          <a:solidFill>
            <a:srgbClr val="9C573F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914400" y="4657963"/>
            <a:ext cx="19812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</a:t>
            </a:r>
            <a:endParaRPr lang="en-US" sz="1275" dirty="0"/>
          </a:p>
        </p:txBody>
      </p:sp>
      <p:sp>
        <p:nvSpPr>
          <p:cNvPr id="22" name="Text 20"/>
          <p:cNvSpPr txBox="1"/>
          <p:nvPr/>
        </p:nvSpPr>
        <p:spPr>
          <a:xfrm>
            <a:off x="5238750" y="4638913"/>
            <a:ext cx="1047750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60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10363200" y="4657963"/>
            <a:ext cx="914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11%</a:t>
            </a:r>
            <a:endParaRPr lang="en-US" sz="975" dirty="0"/>
          </a:p>
        </p:txBody>
      </p:sp>
      <p:sp>
        <p:nvSpPr>
          <p:cNvPr id="24" name="Shape 22"/>
          <p:cNvSpPr/>
          <p:nvPr/>
        </p:nvSpPr>
        <p:spPr>
          <a:xfrm>
            <a:off x="914400" y="5410200"/>
            <a:ext cx="10363200" cy="723900"/>
          </a:xfrm>
          <a:prstGeom prst="roundRect">
            <a:avLst>
              <a:gd name="adj" fmla="val 15789"/>
            </a:avLst>
          </a:prstGeom>
          <a:solidFill>
            <a:srgbClr val="232A3A"/>
          </a:solidFill>
          <a:ln/>
        </p:spPr>
      </p:sp>
      <p:sp>
        <p:nvSpPr>
          <p:cNvPr id="25" name="Shape 23"/>
          <p:cNvSpPr/>
          <p:nvPr/>
        </p:nvSpPr>
        <p:spPr>
          <a:xfrm>
            <a:off x="914400" y="5410200"/>
            <a:ext cx="47625" cy="7239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123950" y="5486400"/>
            <a:ext cx="1143000" cy="171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读图</a:t>
            </a:r>
            <a:endParaRPr lang="en-US" sz="900" dirty="0"/>
          </a:p>
        </p:txBody>
      </p:sp>
      <p:sp>
        <p:nvSpPr>
          <p:cNvPr id="27" name="Text 25"/>
          <p:cNvSpPr txBox="1"/>
          <p:nvPr/>
        </p:nvSpPr>
        <p:spPr>
          <a:xfrm>
            <a:off x="1123950" y="5695950"/>
            <a:ext cx="99060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以「现状」为 100 基准，条形长度按比例换算；占比为该项在合计中的份额</a:t>
            </a:r>
            <a:endParaRPr lang="en-US" sz="1050" dirty="0"/>
          </a:p>
        </p:txBody>
      </p:sp>
      <p:sp>
        <p:nvSpPr>
          <p:cNvPr id="28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9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0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数据中台建设方案</a:t>
            </a:r>
            <a:endParaRPr lang="en-US" sz="1050" dirty="0"/>
          </a:p>
        </p:txBody>
      </p:sp>
      <p:sp>
        <p:nvSpPr>
          <p:cNvPr id="31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 rot="-1800000">
            <a:off x="190500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3" name="Text 31"/>
          <p:cNvSpPr txBox="1"/>
          <p:nvPr/>
        </p:nvSpPr>
        <p:spPr>
          <a:xfrm rot="-1800000">
            <a:off x="6191250" y="1983105"/>
            <a:ext cx="4286250" cy="327469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2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7" name="Shape 55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8" name="Shape 56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9" name="Shape 57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0" name="Shape 58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1" name="Shape 59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2" name="Shape 60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3" name="Shape 61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4" name="Shape 62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5" name="Shape 63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6" name="Shape 64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7" name="Shape 65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8" name="Shape 66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9" name="Shape 6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70" name="Shape 6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71" name="Text 6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7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数据中台建设方案</a:t>
            </a:r>
            <a:endParaRPr lang="en-US" sz="1050" dirty="0"/>
          </a:p>
        </p:txBody>
      </p:sp>
      <p:sp>
        <p:nvSpPr>
          <p:cNvPr id="73" name="Text 7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19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现在的乱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同一个"活跃用户"，六个部门六个口径，开会先对半小时数。报表两百多张，一半没人打开过。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03D">
              <a:alpha val="70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0" y="0"/>
            <a:ext cx="4476750" cy="6858000"/>
          </a:xfrm>
          <a:prstGeom prst="rect">
            <a:avLst/>
          </a:prstGeom>
          <a:solidFill>
            <a:srgbClr val="14303D">
              <a:alpha val="86000"/>
            </a:srgbClr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723900" y="1143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KEY NUMBER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723900" y="1485900"/>
            <a:ext cx="3619500" cy="1238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81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210</a:t>
            </a:r>
            <a:pPr algn="l" indent="0" marL="0">
              <a:lnSpc>
                <a:spcPct val="120000"/>
              </a:lnSpc>
              <a:buNone/>
            </a:pPr>
            <a:r>
              <a:rPr lang="en-US" sz="25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张</a:t>
            </a:r>
            <a:endParaRPr lang="en-US" sz="8100" dirty="0"/>
          </a:p>
        </p:txBody>
      </p:sp>
      <p:sp>
        <p:nvSpPr>
          <p:cNvPr id="7" name="Shape 4"/>
          <p:cNvSpPr/>
          <p:nvPr/>
        </p:nvSpPr>
        <p:spPr>
          <a:xfrm>
            <a:off x="723900" y="2914650"/>
            <a:ext cx="914400" cy="57150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723900" y="3200400"/>
            <a:ext cx="3276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25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三个量化目标</a:t>
            </a:r>
            <a:endParaRPr lang="en-US" sz="2550" dirty="0"/>
          </a:p>
        </p:txBody>
      </p:sp>
      <p:sp>
        <p:nvSpPr>
          <p:cNvPr id="9" name="Text 6"/>
          <p:cNvSpPr txBox="1"/>
          <p:nvPr/>
        </p:nvSpPr>
        <p:spPr>
          <a:xfrm>
            <a:off x="723900" y="447675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6个 口径版本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23900" y="5067300"/>
            <a:ext cx="3276600" cy="533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60张 一年目标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4762500" y="6438900"/>
            <a:ext cx="5334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19</a:t>
            </a:r>
            <a:endParaRPr lang="en-US" sz="975" dirty="0"/>
          </a:p>
        </p:txBody>
      </p:sp>
      <p:sp>
        <p:nvSpPr>
          <p:cNvPr id="12" name="Shape 9"/>
          <p:cNvSpPr/>
          <p:nvPr/>
        </p:nvSpPr>
        <p:spPr>
          <a:xfrm>
            <a:off x="10801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10801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4" name="Text 11"/>
          <p:cNvSpPr txBox="1"/>
          <p:nvPr/>
        </p:nvSpPr>
        <p:spPr>
          <a:xfrm rot="-1800000">
            <a:off x="495300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5" name="Text 12"/>
          <p:cNvSpPr txBox="1"/>
          <p:nvPr/>
        </p:nvSpPr>
        <p:spPr>
          <a:xfrm rot="-1800000">
            <a:off x="8286750" y="5715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495300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8286750" y="3429000"/>
            <a:ext cx="333375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DATA STORY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累计走势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143000" y="2078355"/>
          <a:ext cx="2857500" cy="28575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4"/>
          <p:cNvSpPr txBox="1"/>
          <p:nvPr/>
        </p:nvSpPr>
        <p:spPr>
          <a:xfrm>
            <a:off x="1143000" y="3011805"/>
            <a:ext cx="2857500" cy="590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39%</a:t>
            </a:r>
            <a:endParaRPr lang="en-US" sz="3450" dirty="0"/>
          </a:p>
        </p:txBody>
      </p:sp>
      <p:sp>
        <p:nvSpPr>
          <p:cNvPr id="8" name="Text 5"/>
          <p:cNvSpPr txBox="1"/>
          <p:nvPr/>
        </p:nvSpPr>
        <p:spPr>
          <a:xfrm>
            <a:off x="1333500" y="3640455"/>
            <a:ext cx="24765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 占比</a:t>
            </a:r>
            <a:endParaRPr lang="en-US" sz="975" dirty="0"/>
          </a:p>
        </p:txBody>
      </p:sp>
      <p:sp>
        <p:nvSpPr>
          <p:cNvPr id="9" name="Text 6"/>
          <p:cNvSpPr txBox="1"/>
          <p:nvPr/>
        </p:nvSpPr>
        <p:spPr>
          <a:xfrm>
            <a:off x="4876800" y="21736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现状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1" name="Shape 8"/>
          <p:cNvSpPr/>
          <p:nvPr/>
        </p:nvSpPr>
        <p:spPr>
          <a:xfrm>
            <a:off x="4876800" y="2497455"/>
            <a:ext cx="4495800" cy="9525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525000" y="21545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210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>
            <a:off x="4876800" y="26498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39% of total</a:t>
            </a:r>
            <a:endParaRPr lang="en-US" sz="900" dirty="0"/>
          </a:p>
        </p:txBody>
      </p:sp>
      <p:sp>
        <p:nvSpPr>
          <p:cNvPr id="14" name="Text 11"/>
          <p:cNvSpPr txBox="1"/>
          <p:nvPr/>
        </p:nvSpPr>
        <p:spPr>
          <a:xfrm>
            <a:off x="4876800" y="29737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Q1</a:t>
            </a:r>
            <a:endParaRPr lang="en-US" sz="1200" dirty="0"/>
          </a:p>
        </p:txBody>
      </p:sp>
      <p:sp>
        <p:nvSpPr>
          <p:cNvPr id="15" name="Shape 12"/>
          <p:cNvSpPr/>
          <p:nvPr/>
        </p:nvSpPr>
        <p:spPr>
          <a:xfrm>
            <a:off x="4876800" y="3297555"/>
            <a:ext cx="4495800" cy="9525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6" name="Shape 13"/>
          <p:cNvSpPr/>
          <p:nvPr/>
        </p:nvSpPr>
        <p:spPr>
          <a:xfrm>
            <a:off x="4876800" y="3297555"/>
            <a:ext cx="3425371" cy="95250"/>
          </a:xfrm>
          <a:prstGeom prst="rect">
            <a:avLst/>
          </a:prstGeom>
          <a:solidFill>
            <a:srgbClr val="C96B45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525000" y="29546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160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>
            <a:off x="4876800" y="34499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30% of total</a:t>
            </a:r>
            <a:endParaRPr lang="en-US" sz="900" dirty="0"/>
          </a:p>
        </p:txBody>
      </p:sp>
      <p:sp>
        <p:nvSpPr>
          <p:cNvPr id="19" name="Text 16"/>
          <p:cNvSpPr txBox="1"/>
          <p:nvPr/>
        </p:nvSpPr>
        <p:spPr>
          <a:xfrm>
            <a:off x="4876800" y="37738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Q3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4876800" y="4097655"/>
            <a:ext cx="4495800" cy="9525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1" name="Shape 18"/>
          <p:cNvSpPr/>
          <p:nvPr/>
        </p:nvSpPr>
        <p:spPr>
          <a:xfrm>
            <a:off x="4876800" y="4097655"/>
            <a:ext cx="2354943" cy="95250"/>
          </a:xfrm>
          <a:prstGeom prst="rect">
            <a:avLst/>
          </a:prstGeom>
          <a:solidFill>
            <a:srgbClr val="D09684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9525000" y="37547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110</a:t>
            </a:r>
            <a:endParaRPr lang="en-US" sz="1275" dirty="0"/>
          </a:p>
        </p:txBody>
      </p:sp>
      <p:sp>
        <p:nvSpPr>
          <p:cNvPr id="23" name="Text 20"/>
          <p:cNvSpPr txBox="1"/>
          <p:nvPr/>
        </p:nvSpPr>
        <p:spPr>
          <a:xfrm>
            <a:off x="4876800" y="42500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20% of total</a:t>
            </a:r>
            <a:endParaRPr lang="en-US" sz="900" dirty="0"/>
          </a:p>
        </p:txBody>
      </p:sp>
      <p:sp>
        <p:nvSpPr>
          <p:cNvPr id="24" name="Text 21"/>
          <p:cNvSpPr txBox="1"/>
          <p:nvPr/>
        </p:nvSpPr>
        <p:spPr>
          <a:xfrm>
            <a:off x="4876800" y="4573905"/>
            <a:ext cx="2286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目标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4876800" y="4897755"/>
            <a:ext cx="4495800" cy="9525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6" name="Shape 23"/>
          <p:cNvSpPr/>
          <p:nvPr/>
        </p:nvSpPr>
        <p:spPr>
          <a:xfrm>
            <a:off x="4876800" y="4897755"/>
            <a:ext cx="1284514" cy="95250"/>
          </a:xfrm>
          <a:prstGeom prst="rect">
            <a:avLst/>
          </a:prstGeom>
          <a:solidFill>
            <a:srgbClr val="9C573F"/>
          </a:solidFill>
          <a:ln/>
        </p:spPr>
      </p:sp>
      <p:sp>
        <p:nvSpPr>
          <p:cNvPr id="27" name="Text 24"/>
          <p:cNvSpPr txBox="1"/>
          <p:nvPr/>
        </p:nvSpPr>
        <p:spPr>
          <a:xfrm>
            <a:off x="9525000" y="4554855"/>
            <a:ext cx="1752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60</a:t>
            </a:r>
            <a:endParaRPr lang="en-US" sz="1275" dirty="0"/>
          </a:p>
        </p:txBody>
      </p:sp>
      <p:sp>
        <p:nvSpPr>
          <p:cNvPr id="28" name="Text 25"/>
          <p:cNvSpPr txBox="1"/>
          <p:nvPr/>
        </p:nvSpPr>
        <p:spPr>
          <a:xfrm>
            <a:off x="4876800" y="5050155"/>
            <a:ext cx="6400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0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11% of total</a:t>
            </a:r>
            <a:endParaRPr lang="en-US" sz="900" dirty="0"/>
          </a:p>
        </p:txBody>
      </p:sp>
      <p:sp>
        <p:nvSpPr>
          <p:cNvPr id="29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30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数据中台建设方案</a:t>
            </a:r>
            <a:endParaRPr lang="en-US" sz="1050" dirty="0"/>
          </a:p>
        </p:txBody>
      </p:sp>
      <p:sp>
        <p:nvSpPr>
          <p:cNvPr id="32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  <p:sp>
        <p:nvSpPr>
          <p:cNvPr id="33" name="Text 30"/>
          <p:cNvSpPr txBox="1"/>
          <p:nvPr/>
        </p:nvSpPr>
        <p:spPr>
          <a:xfrm rot="-1800000">
            <a:off x="1333500" y="2268855"/>
            <a:ext cx="2476500" cy="24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34" name="Shape 31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8" name="Shape 55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9" name="Shape 56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0" name="Shape 57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1" name="Shape 58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2" name="Shape 59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3" name="Shape 60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4" name="Shape 61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5" name="Shape 62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6" name="Shape 63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7" name="Shape 64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8" name="Shape 65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9" name="Shape 6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70" name="Shape 6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71" name="Text 6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72" name="Text 6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数据中台建设方案</a:t>
            </a:r>
            <a:endParaRPr lang="en-US" sz="1050" dirty="0"/>
          </a:p>
        </p:txBody>
      </p:sp>
      <p:sp>
        <p:nvSpPr>
          <p:cNvPr id="73" name="Text 7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19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第一步不是买平台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先把指标口径统一，建指标字典，一个指标一个负责人。这件事三个月，几乎不花钱，但最难。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平台怎么建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统一采集、分层建模、指标服务化。先接交易、用户、商品三个核心域，其余排队，不一次铺开。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8963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6586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三件事的先后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32485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32485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A4DD">
              <a:alpha val="5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2377440"/>
            <a:ext cx="47625" cy="381000"/>
          </a:xfrm>
          <a:prstGeom prst="rect">
            <a:avLst/>
          </a:prstGeom>
          <a:solidFill>
            <a:srgbClr val="2CA4DD">
              <a:alpha val="90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162050" y="2396490"/>
            <a:ext cx="438150" cy="438150"/>
          </a:xfrm>
          <a:prstGeom prst="ellipse">
            <a:avLst/>
          </a:prstGeom>
          <a:solidFill>
            <a:srgbClr val="2CA4DD">
              <a:alpha val="15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71588" y="2506028"/>
            <a:ext cx="219075" cy="219075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32766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A4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1620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先定口径</a:t>
            </a:r>
            <a:endParaRPr lang="en-US" sz="1725" dirty="0"/>
          </a:p>
        </p:txBody>
      </p:sp>
      <p:sp>
        <p:nvSpPr>
          <p:cNvPr id="12" name="Text 9"/>
          <p:cNvSpPr txBox="1"/>
          <p:nvPr/>
        </p:nvSpPr>
        <p:spPr>
          <a:xfrm>
            <a:off x="11620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指标字典与责任人，三个月内完成，这是地基。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44577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A4DD">
              <a:alpha val="5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457700" y="2377440"/>
            <a:ext cx="47625" cy="381000"/>
          </a:xfrm>
          <a:prstGeom prst="rect">
            <a:avLst/>
          </a:prstGeom>
          <a:solidFill>
            <a:srgbClr val="2CA4DD">
              <a:alpha val="90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05350" y="2396490"/>
            <a:ext cx="438150" cy="438150"/>
          </a:xfrm>
          <a:prstGeom prst="ellipse">
            <a:avLst/>
          </a:prstGeom>
          <a:solidFill>
            <a:srgbClr val="2CA4DD">
              <a:alpha val="15000"/>
            </a:srgbClr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14888" y="2506028"/>
            <a:ext cx="219075" cy="219075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68199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A4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800" dirty="0"/>
          </a:p>
        </p:txBody>
      </p:sp>
      <p:sp>
        <p:nvSpPr>
          <p:cNvPr id="18" name="Text 14"/>
          <p:cNvSpPr txBox="1"/>
          <p:nvPr/>
        </p:nvSpPr>
        <p:spPr>
          <a:xfrm>
            <a:off x="47053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再建分层</a:t>
            </a:r>
            <a:endParaRPr lang="en-US" sz="1725" dirty="0"/>
          </a:p>
        </p:txBody>
      </p:sp>
      <p:sp>
        <p:nvSpPr>
          <p:cNvPr id="19" name="Text 15"/>
          <p:cNvSpPr txBox="1"/>
          <p:nvPr/>
        </p:nvSpPr>
        <p:spPr>
          <a:xfrm>
            <a:off x="47053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贴源、明细、汇总三层，每层职责清楚，不越层引用。</a:t>
            </a:r>
            <a:endParaRPr lang="en-US" sz="1275" dirty="0"/>
          </a:p>
        </p:txBody>
      </p:sp>
      <p:sp>
        <p:nvSpPr>
          <p:cNvPr id="20" name="Shape 16"/>
          <p:cNvSpPr/>
          <p:nvPr/>
        </p:nvSpPr>
        <p:spPr>
          <a:xfrm>
            <a:off x="8001000" y="2167890"/>
            <a:ext cx="3276600" cy="2857500"/>
          </a:xfrm>
          <a:prstGeom prst="roundRect">
            <a:avLst>
              <a:gd name="adj" fmla="val 4667"/>
            </a:avLst>
          </a:prstGeom>
          <a:solidFill>
            <a:srgbClr val="2CA4DD">
              <a:alpha val="5000"/>
            </a:srgbClr>
          </a:solidFill>
          <a:ln/>
        </p:spPr>
      </p:sp>
      <p:sp>
        <p:nvSpPr>
          <p:cNvPr id="21" name="Shape 17"/>
          <p:cNvSpPr/>
          <p:nvPr/>
        </p:nvSpPr>
        <p:spPr>
          <a:xfrm>
            <a:off x="8001000" y="2377440"/>
            <a:ext cx="47625" cy="381000"/>
          </a:xfrm>
          <a:prstGeom prst="rect">
            <a:avLst/>
          </a:prstGeom>
          <a:solidFill>
            <a:srgbClr val="2CA4DD">
              <a:alpha val="90000"/>
            </a:srgbClr>
          </a:solidFill>
          <a:ln/>
        </p:spPr>
      </p:sp>
      <p:sp>
        <p:nvSpPr>
          <p:cNvPr id="22" name="Shape 18"/>
          <p:cNvSpPr/>
          <p:nvPr/>
        </p:nvSpPr>
        <p:spPr>
          <a:xfrm>
            <a:off x="8248650" y="2396490"/>
            <a:ext cx="438150" cy="438150"/>
          </a:xfrm>
          <a:prstGeom prst="ellipse">
            <a:avLst/>
          </a:prstGeom>
          <a:solidFill>
            <a:srgbClr val="2CA4DD">
              <a:alpha val="15000"/>
            </a:srgbClr>
          </a:solidFill>
          <a:ln/>
        </p:spPr>
      </p:sp>
      <p:pic>
        <p:nvPicPr>
          <p:cNvPr id="2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8188" y="2506028"/>
            <a:ext cx="219075" cy="219075"/>
          </a:xfrm>
          <a:prstGeom prst="rect">
            <a:avLst/>
          </a:prstGeom>
        </p:spPr>
      </p:pic>
      <p:sp>
        <p:nvSpPr>
          <p:cNvPr id="24" name="Text 19"/>
          <p:cNvSpPr txBox="1"/>
          <p:nvPr/>
        </p:nvSpPr>
        <p:spPr>
          <a:xfrm>
            <a:off x="10363200" y="2358390"/>
            <a:ext cx="66675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2CA4DD">
                    <a:alpha val="2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800" dirty="0"/>
          </a:p>
        </p:txBody>
      </p:sp>
      <p:sp>
        <p:nvSpPr>
          <p:cNvPr id="25" name="Text 20"/>
          <p:cNvSpPr txBox="1"/>
          <p:nvPr/>
        </p:nvSpPr>
        <p:spPr>
          <a:xfrm>
            <a:off x="8248650" y="3044190"/>
            <a:ext cx="27813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最后服务化</a:t>
            </a:r>
            <a:endParaRPr lang="en-US" sz="1725" dirty="0"/>
          </a:p>
        </p:txBody>
      </p:sp>
      <p:sp>
        <p:nvSpPr>
          <p:cNvPr id="26" name="Text 21"/>
          <p:cNvSpPr txBox="1"/>
          <p:nvPr/>
        </p:nvSpPr>
        <p:spPr>
          <a:xfrm>
            <a:off x="8248650" y="3444240"/>
            <a:ext cx="27813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90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指标以接口提供，前端各取所需，不再各自导数。</a:t>
            </a:r>
            <a:endParaRPr lang="en-US" sz="1275" dirty="0"/>
          </a:p>
        </p:txBody>
      </p:sp>
      <p:sp>
        <p:nvSpPr>
          <p:cNvPr id="27" name="Shape 2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8" name="Text 2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9" name="Text 2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数据中台建设方案</a:t>
            </a:r>
            <a:endParaRPr lang="en-US" sz="1050" dirty="0"/>
          </a:p>
        </p:txBody>
      </p:sp>
      <p:sp>
        <p:nvSpPr>
          <p:cNvPr id="30" name="Text 2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  <p:sp>
        <p:nvSpPr>
          <p:cNvPr id="31" name="Shape 26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4" name="Shape 59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5" name="Shape 60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6" name="Shape 6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67" name="Shape 6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68" name="Text 6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69" name="Text 6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数据中台建设方案</a:t>
            </a:r>
            <a:endParaRPr lang="en-US" sz="1050" dirty="0"/>
          </a:p>
        </p:txBody>
      </p:sp>
      <p:sp>
        <p:nvSpPr>
          <p:cNvPr id="70" name="Text 6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19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434114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729389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怎么验收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415189"/>
            <a:ext cx="800100" cy="476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691414"/>
            <a:ext cx="4495800" cy="6753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不看建了多少表，看有多少报表下线、多少口径争议消失。第一年目标：报表从 210 张砍到 60 张以内。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19</a:t>
            </a:r>
            <a:endParaRPr lang="en-US" sz="975" dirty="0"/>
          </a:p>
        </p:txBody>
      </p:sp>
      <p:sp>
        <p:nvSpPr>
          <p:cNvPr id="8" name="Shape 5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方案要讲清三件事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乱在哪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用具体例子说明。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先做什么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口径先于平台。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怎么验收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看报表和争议。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数据中台建设方案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数据中台建设方案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19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32A3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「现状」最高（210），「目标」最低（60），差 150。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540，均值 135.0，可按高低落差定优先级。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数据中台建设方案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数据中台建设方案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19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三点验收标准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指标盘点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先把口径摆上桌。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定责任人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一指标一人。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统一采集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埋点与日志规范。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数据中台建设方案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64" name="Shape 59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65" name="Text 60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6" name="Text 61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数据中台建设方案</a:t>
            </a:r>
            <a:endParaRPr lang="en-US" sz="975" dirty="0"/>
          </a:p>
        </p:txBody>
      </p:sp>
      <p:sp>
        <p:nvSpPr>
          <p:cNvPr id="67" name="Text 62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19</a:t>
            </a:r>
            <a:endParaRPr lang="en-US" sz="9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6858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6202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三点验收标准 · 其二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2865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2865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884045"/>
            <a:ext cx="3263900" cy="23622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32258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32258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先定口径</a:t>
            </a:r>
            <a:endParaRPr lang="en-US" sz="1575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指标字典与责任人，三个月内完成，这是地基。</a:t>
            </a:r>
            <a:endParaRPr lang="en-US" sz="1050" dirty="0"/>
          </a:p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64050" y="1884045"/>
            <a:ext cx="3263900" cy="2362200"/>
          </a:xfrm>
          <a:prstGeom prst="rect">
            <a:avLst/>
          </a:prstGeom>
        </p:spPr>
      </p:pic>
      <p:sp>
        <p:nvSpPr>
          <p:cNvPr id="12" name="Shape 8"/>
          <p:cNvSpPr/>
          <p:nvPr/>
        </p:nvSpPr>
        <p:spPr>
          <a:xfrm>
            <a:off x="677545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3" name="Text 9"/>
          <p:cNvSpPr txBox="1"/>
          <p:nvPr/>
        </p:nvSpPr>
        <p:spPr>
          <a:xfrm>
            <a:off x="677545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4" name="Text 10"/>
          <p:cNvSpPr txBox="1"/>
          <p:nvPr/>
        </p:nvSpPr>
        <p:spPr>
          <a:xfrm>
            <a:off x="446405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再建分层</a:t>
            </a:r>
            <a:endParaRPr lang="en-US" sz="1575" dirty="0"/>
          </a:p>
        </p:txBody>
      </p:sp>
      <p:sp>
        <p:nvSpPr>
          <p:cNvPr id="15" name="Text 11"/>
          <p:cNvSpPr txBox="1"/>
          <p:nvPr/>
        </p:nvSpPr>
        <p:spPr>
          <a:xfrm>
            <a:off x="446405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贴源、明细、汇总三层，每层职责清楚，不越层引用。</a:t>
            </a:r>
            <a:endParaRPr lang="en-US" sz="1050" dirty="0"/>
          </a:p>
        </p:txBody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13700" y="1884045"/>
            <a:ext cx="3263900" cy="2362200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10325100" y="3970020"/>
            <a:ext cx="880110" cy="200025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8" name="Text 13"/>
          <p:cNvSpPr txBox="1"/>
          <p:nvPr/>
        </p:nvSpPr>
        <p:spPr>
          <a:xfrm>
            <a:off x="10325100" y="3970020"/>
            <a:ext cx="880110" cy="20002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82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682" dirty="0"/>
          </a:p>
        </p:txBody>
      </p:sp>
      <p:sp>
        <p:nvSpPr>
          <p:cNvPr id="19" name="Text 14"/>
          <p:cNvSpPr txBox="1"/>
          <p:nvPr/>
        </p:nvSpPr>
        <p:spPr>
          <a:xfrm>
            <a:off x="8013700" y="4360545"/>
            <a:ext cx="32639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最后服务化</a:t>
            </a:r>
            <a:endParaRPr lang="en-US" sz="1575" dirty="0"/>
          </a:p>
        </p:txBody>
      </p:sp>
      <p:sp>
        <p:nvSpPr>
          <p:cNvPr id="20" name="Text 15"/>
          <p:cNvSpPr txBox="1"/>
          <p:nvPr/>
        </p:nvSpPr>
        <p:spPr>
          <a:xfrm>
            <a:off x="8013700" y="4684395"/>
            <a:ext cx="3263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指标以接口提供，前端各取所需，不再各自导数。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22" name="Text 17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23" name="Text 18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数据中台建设方案</a:t>
            </a:r>
            <a:endParaRPr lang="en-US" sz="975" dirty="0"/>
          </a:p>
        </p:txBody>
      </p:sp>
      <p:sp>
        <p:nvSpPr>
          <p:cNvPr id="24" name="Text 19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975" dirty="0"/>
          </a:p>
        </p:txBody>
      </p:sp>
      <p:sp>
        <p:nvSpPr>
          <p:cNvPr id="25" name="Text 20"/>
          <p:cNvSpPr txBox="1"/>
          <p:nvPr/>
        </p:nvSpPr>
        <p:spPr>
          <a:xfrm rot="-1800000">
            <a:off x="9144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6" name="Text 21"/>
          <p:cNvSpPr txBox="1"/>
          <p:nvPr/>
        </p:nvSpPr>
        <p:spPr>
          <a:xfrm rot="-1800000">
            <a:off x="43688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7" name="Text 22"/>
          <p:cNvSpPr txBox="1"/>
          <p:nvPr/>
        </p:nvSpPr>
        <p:spPr>
          <a:xfrm rot="-1800000">
            <a:off x="7823200" y="1884045"/>
            <a:ext cx="3454400" cy="23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8" name="Shape 23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50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6" name="Shape 51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7" name="Shape 52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8" name="Shape 53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9" name="Shape 54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0" name="Shape 55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61" name="Shape 56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2" name="Shape 57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63" name="Shape 58"/>
          <p:cNvSpPr/>
          <p:nvPr/>
        </p:nvSpPr>
        <p:spPr>
          <a:xfrm>
            <a:off x="571500" y="6267450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64" name="Shape 59"/>
          <p:cNvSpPr/>
          <p:nvPr/>
        </p:nvSpPr>
        <p:spPr>
          <a:xfrm>
            <a:off x="914400" y="635317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65" name="Text 60"/>
          <p:cNvSpPr txBox="1"/>
          <p:nvPr/>
        </p:nvSpPr>
        <p:spPr>
          <a:xfrm>
            <a:off x="9144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6" name="Text 61"/>
          <p:cNvSpPr txBox="1"/>
          <p:nvPr/>
        </p:nvSpPr>
        <p:spPr>
          <a:xfrm>
            <a:off x="4343400" y="647700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数据中台建设方案</a:t>
            </a:r>
            <a:endParaRPr lang="en-US" sz="975" dirty="0"/>
          </a:p>
        </p:txBody>
      </p:sp>
      <p:sp>
        <p:nvSpPr>
          <p:cNvPr id="67" name="Text 62"/>
          <p:cNvSpPr txBox="1"/>
          <p:nvPr/>
        </p:nvSpPr>
        <p:spPr>
          <a:xfrm>
            <a:off x="7848600" y="647700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19</a:t>
            </a:r>
            <a:endParaRPr lang="en-US" sz="9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报表数量收敛目标（张） · 结构排名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2CA4D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340804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5467350"/>
            <a:ext cx="10363200" cy="800100"/>
          </a:xfrm>
          <a:prstGeom prst="roundRect">
            <a:avLst>
              <a:gd name="adj" fmla="val 14286"/>
            </a:avLst>
          </a:prstGeom>
          <a:solidFill>
            <a:srgbClr val="232A3A"/>
          </a:solidFill>
          <a:ln/>
        </p:spPr>
      </p:sp>
      <p:sp>
        <p:nvSpPr>
          <p:cNvPr id="8" name="Shape 5"/>
          <p:cNvSpPr/>
          <p:nvPr/>
        </p:nvSpPr>
        <p:spPr>
          <a:xfrm>
            <a:off x="914400" y="5467350"/>
            <a:ext cx="47625" cy="8001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1123950" y="5562600"/>
            <a:ext cx="1143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b="1" spc="195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结论</a:t>
            </a:r>
            <a:endParaRPr lang="en-US" sz="975" dirty="0"/>
          </a:p>
        </p:txBody>
      </p:sp>
      <p:sp>
        <p:nvSpPr>
          <p:cNvPr id="10" name="Text 7"/>
          <p:cNvSpPr txBox="1"/>
          <p:nvPr/>
        </p:nvSpPr>
        <p:spPr>
          <a:xfrm>
            <a:off x="1123950" y="577215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「现状」最高（210），「目标」最低（60），差 150。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1123950" y="5981700"/>
            <a:ext cx="99441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· 合计 540，均值 135.0，可按高低落差定优先级。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3" name="Text 1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数据中台建设方案</a:t>
            </a:r>
            <a:endParaRPr lang="en-US" sz="1050" dirty="0"/>
          </a:p>
        </p:txBody>
      </p:sp>
      <p:sp>
        <p:nvSpPr>
          <p:cNvPr id="15" name="Text 1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  <p:sp>
        <p:nvSpPr>
          <p:cNvPr id="16" name="Text 13"/>
          <p:cNvSpPr txBox="1"/>
          <p:nvPr/>
        </p:nvSpPr>
        <p:spPr>
          <a:xfrm rot="-1800000">
            <a:off x="1771650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6100763" y="3802380"/>
            <a:ext cx="4329113" cy="11620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Shape 1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54" name="Shape 5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55" name="Text 5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56" name="Text 5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数据中台建设方案</a:t>
            </a:r>
            <a:endParaRPr lang="en-US" sz="1050" dirty="0"/>
          </a:p>
        </p:txBody>
      </p:sp>
      <p:sp>
        <p:nvSpPr>
          <p:cNvPr id="57" name="Text 5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19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C2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2CA4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三个量化目标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210张 现有报表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其中约一半半年内无人访问，是首要清理对象。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6个 口径版本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同一个指标最多出现过六个口径，统一后只保留一个。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60张 一年目标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保留高频、可复用、有责任人的报表，其余下线或合并。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2CA4DD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Shape 12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数据中台建设方案</a:t>
            </a:r>
            <a:endParaRPr lang="en-US" sz="975" dirty="0"/>
          </a:p>
        </p:txBody>
      </p:sp>
      <p:sp>
        <p:nvSpPr>
          <p:cNvPr id="18" name="Text 15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Text 17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1" name="Text 18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2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5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6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7" name="Shape 54"/>
          <p:cNvSpPr/>
          <p:nvPr/>
        </p:nvSpPr>
        <p:spPr>
          <a:xfrm>
            <a:off x="571500" y="6286500"/>
            <a:ext cx="11049000" cy="381000"/>
          </a:xfrm>
          <a:prstGeom prst="rect">
            <a:avLst/>
          </a:prstGeom>
          <a:solidFill>
            <a:srgbClr val="151C2C"/>
          </a:solidFill>
          <a:ln/>
        </p:spPr>
      </p:sp>
      <p:sp>
        <p:nvSpPr>
          <p:cNvPr id="58" name="Shape 55"/>
          <p:cNvSpPr/>
          <p:nvPr/>
        </p:nvSpPr>
        <p:spPr>
          <a:xfrm>
            <a:off x="914400" y="6372225"/>
            <a:ext cx="10363200" cy="9525"/>
          </a:xfrm>
          <a:prstGeom prst="rect">
            <a:avLst/>
          </a:prstGeom>
          <a:solidFill>
            <a:srgbClr val="2F3647"/>
          </a:solidFill>
          <a:ln/>
        </p:spPr>
      </p:sp>
      <p:sp>
        <p:nvSpPr>
          <p:cNvPr id="59" name="Text 56"/>
          <p:cNvSpPr txBox="1"/>
          <p:nvPr/>
        </p:nvSpPr>
        <p:spPr>
          <a:xfrm>
            <a:off x="9144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60" name="Text 57"/>
          <p:cNvSpPr txBox="1"/>
          <p:nvPr/>
        </p:nvSpPr>
        <p:spPr>
          <a:xfrm>
            <a:off x="4343400" y="6496050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数据中台建设方案</a:t>
            </a:r>
            <a:endParaRPr lang="en-US" sz="975" dirty="0"/>
          </a:p>
        </p:txBody>
      </p:sp>
      <p:sp>
        <p:nvSpPr>
          <p:cNvPr id="61" name="Text 58"/>
          <p:cNvSpPr txBox="1"/>
          <p:nvPr/>
        </p:nvSpPr>
        <p:spPr>
          <a:xfrm>
            <a:off x="7848600" y="6496050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AC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17 / 19</a:t>
            </a:r>
            <a:endParaRPr lang="en-US" sz="97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2CA4D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2CA4D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现在的乱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第一步不是买平台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平台怎么建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怎么验收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2CA4D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A0D6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数据中台建设方案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4303D">
              <a:alpha val="78000"/>
            </a:srgbClr>
          </a:solidFill>
          <a:ln/>
        </p:spPr>
      </p:sp>
      <p:sp>
        <p:nvSpPr>
          <p:cNvPr id="4" name="Shape 1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5" name="Text 2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6" name="Shape 3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A0D6F0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请各位提出意见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 rot="5400000">
            <a:off x="-3429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9" name="Shape 6"/>
          <p:cNvSpPr/>
          <p:nvPr/>
        </p:nvSpPr>
        <p:spPr>
          <a:xfrm rot="5400000">
            <a:off x="-2819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 rot="5400000">
            <a:off x="-2209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 rot="5400000">
            <a:off x="-1600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 rot="5400000">
            <a:off x="-990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 rot="5400000">
            <a:off x="-381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 rot="5400000">
            <a:off x="228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 rot="5400000">
            <a:off x="838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 rot="5400000">
            <a:off x="1447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 rot="5400000">
            <a:off x="2057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 rot="5400000">
            <a:off x="2667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 rot="5400000">
            <a:off x="3276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 rot="5400000">
            <a:off x="3886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 rot="5400000">
            <a:off x="4495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 rot="5400000">
            <a:off x="5105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 rot="5400000">
            <a:off x="5715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 rot="5400000">
            <a:off x="63246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 rot="5400000">
            <a:off x="69342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 rot="5400000">
            <a:off x="75438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 rot="5400000">
            <a:off x="81534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 rot="5400000">
            <a:off x="8763000" y="3424238"/>
            <a:ext cx="6858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0" y="-4762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0" y="6048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0" y="1214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0" y="18240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0" y="2433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0" y="3043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0" y="3652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0" y="42624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0" y="48720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0" y="5481637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0" y="60912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0" y="6700838"/>
            <a:ext cx="12192000" cy="9525"/>
          </a:xfrm>
          <a:prstGeom prst="rect">
            <a:avLst/>
          </a:prstGeom>
          <a:solidFill>
            <a:srgbClr val="2CA4DD">
              <a:alpha val="19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8953500" y="-1143000"/>
            <a:ext cx="4381500" cy="4381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10287000" y="-95250"/>
            <a:ext cx="2095500" cy="2095500"/>
          </a:xfrm>
          <a:prstGeom prst="ellipse">
            <a:avLst/>
          </a:prstGeom>
          <a:solidFill>
            <a:srgbClr val="2CA4DD">
              <a:alpha val="7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2026-10-18T14:34:14Z</dcterms:created>
  <dcterms:modified xsi:type="dcterms:W3CDTF">2026-10-18T14:34:14Z</dcterms:modified>
</cp:coreProperties>
</file>