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问题解决占比（%）</c:v>
                </c:pt>
              </c:strCache>
            </c:strRef>
          </c:tx>
          <c:spPr>
            <a:solidFill>
              <a:srgbClr val="C4B5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FAQ 层</c:v>
                </c:pt>
                <c:pt idx="1">
                  <c:v>业务层</c:v>
                </c:pt>
                <c:pt idx="2">
                  <c:v>人工层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16</c:v>
                </c:pt>
                <c:pt idx="2">
                  <c:v>38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平均响应时长（秒）</c:v>
                </c:pt>
              </c:strCache>
            </c:strRef>
          </c:tx>
          <c:spPr>
            <a:ln w="28575" cap="rnd">
              <a:solidFill>
                <a:srgbClr val="F0ABFC"/>
              </a:solidFill>
            </a:ln>
          </c:spPr>
          <c:cat>
            <c:strRef>
              <c:f>Sheet1!$A$2:$A$4</c:f>
              <c:strCache>
                <c:ptCount val="3"/>
                <c:pt idx="0">
                  <c:v>FAQ 层</c:v>
                </c:pt>
                <c:pt idx="1">
                  <c:v>业务层</c:v>
                </c:pt>
                <c:pt idx="2">
                  <c:v>人工层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45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DC4E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9A90C4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CDC4E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CDC4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季度成本（万元）</c:v>
                </c:pt>
              </c:strCache>
            </c:strRef>
          </c:tx>
          <c:spPr>
            <a:solidFill>
              <a:srgbClr val="C4B5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SaaS 费</c:v>
                </c:pt>
                <c:pt idx="3">
                  <c:v>稳定期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38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累计节省（万元）</c:v>
                </c:pt>
              </c:strCache>
            </c:strRef>
          </c:tx>
          <c:spPr>
            <a:ln w="28575" cap="rnd">
              <a:solidFill>
                <a:srgbClr val="F0ABFC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SaaS 费</c:v>
                </c:pt>
                <c:pt idx="3">
                  <c:v>稳定期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</c:v>
                </c:pt>
                <c:pt idx="1">
                  <c:v>44</c:v>
                </c:pt>
                <c:pt idx="2">
                  <c:v>71</c:v>
                </c:pt>
                <c:pt idx="3">
                  <c:v>112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DC4EC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9A90C4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CDC4EC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9A90C4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CDC4EC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CDC4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C4B5FD"/>
              </a:solidFill>
            </c:spPr>
          </c:dPt>
          <c:dPt>
            <c:idx val="1"/>
            <c:spPr>
              <a:solidFill>
                <a:srgbClr val="F0ABFC"/>
              </a:solidFill>
            </c:spPr>
          </c:dPt>
          <c:dPt>
            <c:idx val="2"/>
            <c:spPr>
              <a:solidFill>
                <a:srgbClr val="67E8F9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cat>
            <c:strRef>
              <c:f>Sheet1!$A$2:$A$5</c:f>
              <c:strCache>
                <c:ptCount val="4"/>
                <c:pt idx="0">
                  <c:v>AI 独立解决</c:v>
                </c:pt>
                <c:pt idx="1">
                  <c:v>AI 辅助人工</c:v>
                </c:pt>
                <c:pt idx="2">
                  <c:v>纯人工</c:v>
                </c:pt>
                <c:pt idx="3">
                  <c:v>未解决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21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4F0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CDC4E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CDC4EC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XX 智能</c:v>
                </c:pt>
              </c:strCache>
            </c:strRef>
          </c:tx>
          <c:spPr>
            <a:ln w="2286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接管率</c:v>
                </c:pt>
                <c:pt idx="1">
                  <c:v>行业语料</c:v>
                </c:pt>
                <c:pt idx="2">
                  <c:v>集成能力</c:v>
                </c:pt>
                <c:pt idx="3">
                  <c:v>价格</c:v>
                </c:pt>
                <c:pt idx="4">
                  <c:v>交付速度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4.6</c:v>
                </c:pt>
                <c:pt idx="1">
                  <c:v>4.5</c:v>
                </c:pt>
                <c:pt idx="2">
                  <c:v>4.2</c:v>
                </c:pt>
                <c:pt idx="3">
                  <c:v>3.8</c:v>
                </c:pt>
                <c:pt idx="4">
                  <c:v>4.4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大厂云产品</c:v>
                </c:pt>
              </c:strCache>
            </c:strRef>
          </c:tx>
          <c:spPr>
            <a:ln w="22860">
              <a:solidFill>
                <a:srgbClr val="C4B5FD"/>
              </a:solidFill>
            </a:ln>
          </c:spPr>
          <c:cat>
            <c:strRef>
              <c:f>Sheet1!$A$2:$A$6</c:f>
              <c:strCache>
                <c:ptCount val="5"/>
                <c:pt idx="0">
                  <c:v>接管率</c:v>
                </c:pt>
                <c:pt idx="1">
                  <c:v>行业语料</c:v>
                </c:pt>
                <c:pt idx="2">
                  <c:v>集成能力</c:v>
                </c:pt>
                <c:pt idx="3">
                  <c:v>价格</c:v>
                </c:pt>
                <c:pt idx="4">
                  <c:v>交付速度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3.9</c:v>
                </c:pt>
                <c:pt idx="1">
                  <c:v>3.6</c:v>
                </c:pt>
                <c:pt idx="2">
                  <c:v>4.6</c:v>
                </c:pt>
                <c:pt idx="3">
                  <c:v>3.0</c:v>
                </c:pt>
                <c:pt idx="4">
                  <c:v>3.1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9A90C4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CDC4EC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CDC4EC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slide" Target="slide11.xml"/><Relationship Id="rId4" Type="http://schemas.openxmlformats.org/officeDocument/2006/relationships/slide" Target="slide2.xml"/><Relationship Id="rId5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Relationship Id="rId4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slide" Target="slide13.xml"/><Relationship Id="rId5" Type="http://schemas.openxmlformats.org/officeDocument/2006/relationships/slide" Target="slide2.xml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AI SERVICE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4F0FF"/>
                </a:solidFill>
                <a:latin typeface="微软雅黑"/>
              </a:rPr>
              <a:t>让 AI 接走 6 成客服对话，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4F0FF"/>
                </a:solidFill>
                <a:latin typeface="微软雅黑"/>
              </a:rPr>
              <a:t>人只处理剩下 4 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CDC4EC"/>
                </a:solidFill>
                <a:latin typeface="微软雅黑"/>
              </a:rPr>
              <a:t>XX 智能 · AI 客服解决方案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CDC4EC"/>
                </a:solidFill>
                <a:latin typeface="微软雅黑"/>
              </a:rPr>
              <a:t>适用：日咨询量 2,000+ 的在线客服团队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62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9A90C4"/>
                </a:solidFill>
                <a:latin typeface="微软雅黑"/>
              </a:rPr>
              <a:t>%  AI 接管率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91.4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9A90C4"/>
                </a:solidFill>
                <a:latin typeface="微软雅黑"/>
              </a:rPr>
              <a:t>%  意图识别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-41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9A90C4"/>
                </a:solidFill>
                <a:latin typeface="微软雅黑"/>
              </a:rPr>
              <a:t>%  客服成本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9A90C4"/>
                </a:solidFill>
                <a:latin typeface="微软雅黑"/>
              </a:rPr>
              <a:t>周  落地周期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vintage-robot-view-from-low-angle.jpg"/>
          <p:cNvPicPr>
            <a:picLocks noChangeAspect="1"/>
          </p:cNvPicPr>
          <p:nvPr/>
        </p:nvPicPr>
        <p:blipFill>
          <a:blip r:embed="rId2"/>
          <a:srcRect t="43904" b="43904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方案四段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现状、架构、落地、回报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0ABFC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4F0FF"/>
                </a:solidFill>
                <a:latin typeface="微软雅黑"/>
              </a:rPr>
              <a:t>你的客服成本结构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DC4EC"/>
                </a:solidFill>
                <a:latin typeface="微软雅黑"/>
              </a:rPr>
              <a:t>钱花在哪里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0ABFC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4F0FF"/>
                </a:solidFill>
                <a:latin typeface="微软雅黑"/>
              </a:rPr>
              <a:t>方案架构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DC4EC"/>
                </a:solidFill>
                <a:latin typeface="微软雅黑"/>
              </a:rPr>
              <a:t>三层设计，人机分工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0ABFC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4F0FF"/>
                </a:solidFill>
                <a:latin typeface="微软雅黑"/>
              </a:rPr>
              <a:t>八周落地路径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DC4EC"/>
                </a:solidFill>
                <a:latin typeface="微软雅黑"/>
              </a:rPr>
              <a:t>每两周一个里程碑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0ABFC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4F0FF"/>
                </a:solidFill>
                <a:latin typeface="微软雅黑"/>
              </a:rPr>
              <a:t>投入产出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CDC4EC"/>
                </a:solidFill>
                <a:latin typeface="微软雅黑"/>
              </a:rPr>
              <a:t>算给你看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F0ABFC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你的客服成本结构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钱花在哪里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PART 01 · 现状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客服团队的钱花在哪里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典型客户画像：日咨询 5,000 次、坐席 45 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9A90C4"/>
                </a:solidFill>
                <a:latin typeface="微软雅黑"/>
              </a:rPr>
              <a:t>人力成本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4B5FD"/>
                </a:solidFill>
                <a:latin typeface="微软雅黑"/>
              </a:rPr>
              <a:t>76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DC4EC"/>
                </a:solidFill>
                <a:latin typeface="微软雅黑"/>
              </a:rPr>
              <a:t>占总成本比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90C4"/>
                </a:solidFill>
                <a:latin typeface="微软雅黑"/>
              </a:rPr>
              <a:t>45 坐席 × 综合人月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9A90C4"/>
                </a:solidFill>
                <a:latin typeface="微软雅黑"/>
              </a:rPr>
              <a:t>重复问题占比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4B5FD"/>
                </a:solidFill>
                <a:latin typeface="微软雅黑"/>
              </a:rPr>
              <a:t>68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DC4EC"/>
                </a:solidFill>
                <a:latin typeface="微软雅黑"/>
              </a:rPr>
              <a:t>Top50 问题覆盖六成对话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90C4"/>
                </a:solidFill>
                <a:latin typeface="微软雅黑"/>
              </a:rPr>
              <a:t>这些不必是人来答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9A90C4"/>
                </a:solidFill>
                <a:latin typeface="微软雅黑"/>
              </a:rPr>
              <a:t>夜间成本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C4B5FD"/>
                </a:solidFill>
                <a:latin typeface="微软雅黑"/>
              </a:rPr>
              <a:t>1.8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DC4EC"/>
                </a:solidFill>
                <a:latin typeface="微软雅黑"/>
              </a:rPr>
              <a:t>夜班人力单价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90C4"/>
                </a:solidFill>
                <a:latin typeface="微软雅黑"/>
              </a:rPr>
              <a:t>覆盖最薄的时段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0ABFC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4F0FF"/>
                </a:solidFill>
                <a:latin typeface="微软雅黑"/>
              </a:rPr>
              <a:t>客服成本的 76% 花在人力上，而 68% 的对话是重复问题——这个差值就是 AI 的生意。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PART 02 · 架构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三层架构：每层管一件事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柱为各层问题解决占比（%），线为平均响应时长（秒）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0ABFC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4B5FD"/>
                </a:solidFill>
                <a:latin typeface="微软雅黑"/>
              </a:rPr>
              <a:t>FAQ 层接走近半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DC4EC"/>
                </a:solidFill>
                <a:latin typeface="微软雅黑"/>
              </a:rPr>
              <a:t>Top50 高频问题的标准答案库。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4B5FD"/>
                </a:solidFill>
                <a:latin typeface="微软雅黑"/>
              </a:rPr>
              <a:t>业务层查系统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DC4EC"/>
                </a:solidFill>
                <a:latin typeface="微软雅黑"/>
              </a:rPr>
              <a:t>订单、物流、退款实时接口查询。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4B5FD"/>
                </a:solidFill>
                <a:latin typeface="微软雅黑"/>
              </a:rPr>
              <a:t>人工层兜底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CDC4EC"/>
                </a:solidFill>
                <a:latin typeface="微软雅黑"/>
              </a:rPr>
              <a:t>情绪识别自动升级，平均 45 秒接入。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4F0FF"/>
                </a:solidFill>
                <a:latin typeface="微软雅黑"/>
              </a:rPr>
              <a:t>结论：人机分工的边界是「情绪与例外」——制度类问题给 AI，情绪类和例外给人工。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PART 03 · 落地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八周四阶段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8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507"/>
                <a:gridCol w="1701206"/>
                <a:gridCol w="3827713"/>
                <a:gridCol w="3402412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阶段</a:t>
                      </a:r>
                    </a:p>
                  </a:txBody>
                  <a:tcPr anchor="ctr" marL="128016" marR="73152">
                    <a:solidFill>
                      <a:srgbClr val="C4B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周期</a:t>
                      </a:r>
                    </a:p>
                  </a:txBody>
                  <a:tcPr anchor="ctr" marL="128016" marR="73152">
                    <a:solidFill>
                      <a:srgbClr val="C4B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交付物</a:t>
                      </a:r>
                    </a:p>
                  </a:txBody>
                  <a:tcPr anchor="ctr" marL="128016" marR="73152">
                    <a:solidFill>
                      <a:srgbClr val="C4B5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验收标准</a:t>
                      </a:r>
                    </a:p>
                  </a:txBody>
                  <a:tcPr anchor="ctr" marL="128016" marR="73152">
                    <a:solidFill>
                      <a:srgbClr val="C4B5F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4F0FF"/>
                          </a:solidFill>
                          <a:latin typeface="微软雅黑"/>
                        </a:rPr>
                        <a:t>语料梳理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W1-2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Top200 问题答案库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覆盖率 ≥55% 对话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4F0FF"/>
                          </a:solidFill>
                          <a:latin typeface="微软雅黑"/>
                        </a:rPr>
                        <a:t>系统接入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W3-4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业务接口 + 知识库挂接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查询成功率 ≥90%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4F0FF"/>
                          </a:solidFill>
                          <a:latin typeface="微软雅黑"/>
                        </a:rPr>
                        <a:t>灰度运行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W5-6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10%→50% 流量灰度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一次解决率 ≥75%</a:t>
                      </a:r>
                    </a:p>
                  </a:txBody>
                  <a:tcPr anchor="ctr" marL="128016" marR="73152">
                    <a:solidFill>
                      <a:srgbClr val="2A1B5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4F0FF"/>
                          </a:solidFill>
                          <a:latin typeface="微软雅黑"/>
                        </a:rPr>
                        <a:t>全量上线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W7-8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100% 流量 + 坐席协同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4F0FF"/>
                          </a:solidFill>
                          <a:latin typeface="微软雅黑"/>
                        </a:rPr>
                        <a:t>接管率 ≥60%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4F0FF"/>
                </a:solidFill>
                <a:latin typeface="微软雅黑"/>
              </a:rPr>
              <a:t>每个阶段验收不过就停在该阶段，不推进度——八周是目标，不是赌注。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woman-sits-in-front-of-a-computer-and-talks-into-a-microphone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PART 02 · 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4F0FF"/>
                </a:solidFill>
                <a:latin typeface="微软雅黑"/>
              </a:rPr>
              <a:t>坐席不减员，做升级</a:t>
            </a:r>
          </a:p>
        </p:txBody>
      </p:sp>
      <p:sp>
        <p:nvSpPr>
          <p:cNvPr id="8" name="Rectangle 7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4F0FF"/>
                </a:solidFill>
                <a:latin typeface="微软雅黑"/>
              </a:rPr>
              <a:t>AI 接走重复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DC4EC"/>
                </a:solidFill>
                <a:latin typeface="微软雅黑"/>
              </a:rPr>
              <a:t>62% 常规对话由 AI 独立完成，7×24 覆盖。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4F0FF"/>
                </a:solidFill>
                <a:latin typeface="微软雅黑"/>
              </a:rPr>
              <a:t>坐席做复杂 case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DC4EC"/>
                </a:solidFill>
                <a:latin typeface="微软雅黑"/>
              </a:rPr>
              <a:t>人工只接情绪类、投诉类与例外，人效提升 2.4 倍。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4F0FF"/>
                </a:solidFill>
                <a:latin typeface="微软雅黑"/>
              </a:rPr>
              <a:t>坐席转岗路径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CDC4EC"/>
                </a:solidFill>
                <a:latin typeface="微软雅黑"/>
              </a:rPr>
              <a:t>质检、培训、Bad case 运营，同等薪资不留人话术岗。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4F0FF"/>
                </a:solidFill>
                <a:latin typeface="微软雅黑"/>
              </a:rPr>
              <a:t>「减员」是我们主动不碰的卖点：客户 CIO 关心人效，HR 关心稳定，话术对准人效。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07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PART 04 · 回报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算给你看：12 个月回本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柱为季度成本（万元），线为累计节省（万元）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112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DC4EC"/>
                </a:solidFill>
                <a:latin typeface="微软雅黑"/>
              </a:rPr>
              <a:t>万元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12 个月累计节省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0ABFC"/>
                </a:solidFill>
                <a:latin typeface="微软雅黑"/>
              </a:rPr>
              <a:t>8.5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DC4EC"/>
                </a:solidFill>
                <a:latin typeface="微软雅黑"/>
              </a:rPr>
              <a:t>个月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实际回本周期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-41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DC4EC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客服总成本降幅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F4F0FF"/>
                </a:solidFill>
                <a:latin typeface="微软雅黑"/>
              </a:rPr>
              <a:t>测算口径：坐席 45 人规模、日咨询 5,000 次；客户可拿自己的数替换重算。</a:t>
            </a:r>
          </a:p>
        </p:txBody>
      </p:sp>
      <p:sp>
        <p:nvSpPr>
          <p:cNvPr id="27" name="Rounded Rectangle 26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28" name="Rounded Rectangle 27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29" name="Rounded Rectangle 28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案例 · 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标杆客户跑了一个季度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某跨境电商，日咨询 5,200 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0ABFC"/>
                </a:solidFill>
                <a:latin typeface="微软雅黑"/>
              </a:rPr>
              <a:t>关键指标上线前后对比（%）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一次解决率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3B2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07808" y="2066544"/>
            <a:ext cx="698363" cy="18288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7611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F0FF"/>
                </a:solidFill>
                <a:latin typeface="微软雅黑"/>
              </a:rPr>
              <a:t>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+18：61% → 79%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首次响应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3B2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07808" y="2743200"/>
            <a:ext cx="54864" cy="182880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54112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F0FF"/>
                </a:solidFill>
                <a:latin typeface="微软雅黑"/>
              </a:rPr>
              <a:t>-87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-87：28s → 3.6s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夜间覆盖率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3B2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579047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F0FF"/>
                </a:solidFill>
                <a:latin typeface="微软雅黑"/>
              </a:rPr>
              <a:t>100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从 2 人值班到全覆盖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坐席满意度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3B2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07808" y="4096511"/>
            <a:ext cx="853555" cy="182880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52803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4F0FF"/>
                </a:solidFill>
                <a:latin typeface="微软雅黑"/>
              </a:rPr>
              <a:t>22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+22：重复劳动减少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4F0FF"/>
                </a:solidFill>
                <a:latin typeface="微软雅黑"/>
              </a:rPr>
              <a:t>「未解决 3%」如实展示：AI 不是万能的，边界清晰反而更容易签单。</a:t>
            </a:r>
          </a:p>
        </p:txBody>
      </p:sp>
      <p:sp>
        <p:nvSpPr>
          <p:cNvPr id="36" name="Rounded Rectangle 35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选型 · 指南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客户怎么选 AI 客服：四个问题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4F0FF"/>
                </a:solidFill>
                <a:latin typeface="微软雅黑"/>
              </a:rPr>
              <a:t>语料从哪来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问供应商要行业预训练包，别从零标注。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A90C4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4F0FF"/>
                </a:solidFill>
                <a:latin typeface="微软雅黑"/>
              </a:rPr>
              <a:t>接不接业务系统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能查订单物流才叫业务层，只答 FAQ 的减半价。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A90C4"/>
                </a:solidFill>
                <a:latin typeface="微软雅黑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4F0FF"/>
                </a:solidFill>
                <a:latin typeface="微软雅黑"/>
              </a:rPr>
              <a:t>坐席端有什么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AI 建议草稿、一键接管，协同效率是隐藏分。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A90C4"/>
                </a:solidFill>
                <a:latin typeface="微软雅黑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4F0FF"/>
                </a:solidFill>
                <a:latin typeface="微软雅黑"/>
              </a:rPr>
              <a:t>怎么计费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按接管对话计费最公平，包月制请砍价。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4F0FF"/>
                </a:solidFill>
                <a:latin typeface="微软雅黑"/>
              </a:rPr>
              <a:t>这页故意教客户怎么选——透明本身就是差异化。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里程碑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产品三年，三次能力跃迁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0ABFC"/>
                </a:solidFill>
                <a:latin typeface="微软雅黑"/>
              </a:rPr>
              <a:t>2024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C4B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FAQ 机器人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DC4EC"/>
                </a:solidFill>
                <a:latin typeface="微软雅黑"/>
              </a:rPr>
              <a:t>纯规则，接管率 28%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0ABFC"/>
                </a:solidFill>
                <a:latin typeface="微软雅黑"/>
              </a:rPr>
              <a:t>2025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F0A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大模型重构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DC4EC"/>
                </a:solidFill>
                <a:latin typeface="微软雅黑"/>
              </a:rPr>
              <a:t>行业语料训练，接管率 51%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0ABFC"/>
                </a:solidFill>
                <a:latin typeface="微软雅黑"/>
              </a:rPr>
              <a:t>2026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C4B5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业务层打通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DC4EC"/>
                </a:solidFill>
                <a:latin typeface="微软雅黑"/>
              </a:rPr>
              <a:t>实时查询接入，接管率 62%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0ABFC"/>
                </a:solidFill>
                <a:latin typeface="微软雅黑"/>
              </a:rPr>
              <a:t>2027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F0A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多模态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CDC4EC"/>
                </a:solidFill>
                <a:latin typeface="微软雅黑"/>
              </a:rPr>
              <a:t>图片理解（截图报错）内测中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4F0FF"/>
                </a:solidFill>
                <a:latin typeface="微软雅黑"/>
              </a:rPr>
              <a:t>每次跃迁都是接管率驱动的：接不走的对话类型，就是下一版的 roadmap。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对标 · 选型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和两类对手比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5 分制，选型评估记录（N=15）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C4B5FD"/>
                </a:solidFill>
                <a:latin typeface="微软雅黑"/>
              </a:rPr>
              <a:t>赢在垂直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行业语料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CDC4EC"/>
                </a:solidFill>
                <a:latin typeface="微软雅黑"/>
              </a:rPr>
              <a:t>交付速度领先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0ABFC"/>
                </a:solidFill>
                <a:latin typeface="微软雅黑"/>
              </a:rPr>
              <a:t>让在平台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4F0FF"/>
                </a:solidFill>
                <a:latin typeface="微软雅黑"/>
              </a:rPr>
              <a:t>集成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CDC4EC"/>
                </a:solidFill>
                <a:latin typeface="微软雅黑"/>
              </a:rPr>
              <a:t>大厂生态更深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4F0FF"/>
                </a:solidFill>
                <a:latin typeface="微软雅黑"/>
              </a:rPr>
              <a:t>遇到大厂竞标就打行业案例：同行业标杆比「我们也有 AI」有说服力。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下一步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POC 怎么开始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4B5FD"/>
                </a:solidFill>
                <a:latin typeface="微软雅黑"/>
              </a:rPr>
              <a:t>POC 环境搭建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4F0FF"/>
                </a:solidFill>
                <a:latin typeface="微软雅黑"/>
              </a:rPr>
              <a:t>接入 1 周历史对话测试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DC4EC"/>
                </a:solidFill>
                <a:latin typeface="微软雅黑"/>
              </a:rPr>
              <a:t>实施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ABFC"/>
                </a:solidFill>
                <a:latin typeface="微软雅黑"/>
              </a:rPr>
              <a:t>3 个工作日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0ABFC"/>
                </a:solidFill>
                <a:latin typeface="微软雅黑"/>
              </a:rPr>
              <a:t>效果报告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4F0FF"/>
                </a:solidFill>
                <a:latin typeface="微软雅黑"/>
              </a:rPr>
              <a:t>接管率与一次解决率实测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DC4EC"/>
                </a:solidFill>
                <a:latin typeface="微软雅黑"/>
              </a:rPr>
              <a:t>售前 ×××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ABFC"/>
                </a:solidFill>
                <a:latin typeface="微软雅黑"/>
              </a:rPr>
              <a:t>POC 后 1 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7E8F9"/>
                </a:solidFill>
                <a:latin typeface="微软雅黑"/>
              </a:rPr>
              <a:t>商务方案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4F0FF"/>
                </a:solidFill>
                <a:latin typeface="微软雅黑"/>
              </a:rPr>
              <a:t>按实测数据出报价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CDC4EC"/>
                </a:solidFill>
                <a:latin typeface="微软雅黑"/>
              </a:rPr>
              <a:t>商务 ×××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ABFC"/>
                </a:solidFill>
                <a:latin typeface="微软雅黑"/>
              </a:rPr>
              <a:t>报告后 3 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4F0FF"/>
                </a:solidFill>
                <a:latin typeface="微软雅黑"/>
              </a:rPr>
              <a:t>先测后谈钱：POC 用客户自己的对话数据，报告里的数字就是合同里的数字。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XX 智能 · AI 客服解决方案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9A90C4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0AB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ABFC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4F0FF"/>
                </a:solidFill>
                <a:latin typeface="微软雅黑"/>
              </a:rPr>
              <a:t>落地现场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CDC4EC"/>
                </a:solidFill>
                <a:latin typeface="微软雅黑"/>
              </a:rPr>
              <a:t>从模型到上线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oftware-developer-on-php-code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4F0FF"/>
                </a:solidFill>
                <a:latin typeface="微软雅黑"/>
              </a:rPr>
              <a:t>模型迭代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CDC4EC"/>
                </a:solidFill>
                <a:latin typeface="微软雅黑"/>
              </a:rPr>
              <a:t>行业语料 210 万轮对话，意图识别准确率 91.4%。</a:t>
            </a:r>
          </a:p>
        </p:txBody>
      </p:sp>
      <p:pic>
        <p:nvPicPr>
          <p:cNvPr id="16" name="Picture 15" descr="software-developer-on-php-code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4F0FF"/>
                </a:solidFill>
                <a:latin typeface="微软雅黑"/>
              </a:rPr>
              <a:t>标注现场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CDC4EC"/>
                </a:solidFill>
                <a:latin typeface="微软雅黑"/>
              </a:rPr>
              <a:t>坐席标注团队 6 人，Bad case 周清。</a:t>
            </a:r>
          </a:p>
        </p:txBody>
      </p:sp>
      <p:pic>
        <p:nvPicPr>
          <p:cNvPr id="20" name="Picture 19" descr="team-in-modern-office-meeting-room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4F0FF"/>
                </a:solidFill>
                <a:latin typeface="微软雅黑"/>
              </a:rPr>
              <a:t>客户验收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CDC4EC"/>
                </a:solidFill>
                <a:latin typeface="微软雅黑"/>
              </a:rPr>
              <a:t>首期验收以「问题一次解决率」为准，不以机器人为话题。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3B2A6E"/>
          </a:solidFill>
          <a:ln w="9525">
            <a:solidFill>
              <a:srgbClr val="3B2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4F0F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3B2A6E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CDC4EC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9A90C4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B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C4B5FD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0ABFC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C4B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0ABFC"/>
                </a:solidFill>
                <a:latin typeface="微软雅黑"/>
              </a:rPr>
              <a:t>AI SERVICE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4F0FF"/>
                </a:solidFill>
                <a:latin typeface="微软雅黑"/>
              </a:rPr>
              <a:t>AI 接走重复，人处理例外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DC4EC"/>
                </a:solidFill>
                <a:latin typeface="微软雅黑"/>
              </a:rPr>
              <a:t>XX 智能 · 免费poc@xxai.cn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9A90C4"/>
                </a:solidFill>
                <a:latin typeface="微软雅黑"/>
              </a:rPr>
              <a:t>解决方案部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9A90C4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