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场景占比（%）</c:v>
                </c:pt>
              </c:strCache>
            </c:strRef>
          </c:tx>
          <c:spPr>
            <a:solidFill>
              <a:srgbClr val="111111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包装</c:v>
                </c:pt>
                <c:pt idx="1">
                  <c:v>门店</c:v>
                </c:pt>
                <c:pt idx="2">
                  <c:v>线上</c:v>
                </c:pt>
                <c:pt idx="3">
                  <c:v>物料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26</c:v>
                </c:pt>
                <c:pt idx="3">
                  <c:v>12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醒目要求指数</c:v>
                </c:pt>
              </c:strCache>
            </c:strRef>
          </c:tx>
          <c:spPr>
            <a:ln w="28575" cap="rnd">
              <a:solidFill>
                <a:srgbClr val="E63329"/>
              </a:solidFill>
            </a:ln>
          </c:spPr>
          <c:cat>
            <c:strRef>
              <c:f>Sheet1!$A$2:$A$5</c:f>
              <c:strCache>
                <c:ptCount val="4"/>
                <c:pt idx="0">
                  <c:v>包装</c:v>
                </c:pt>
                <c:pt idx="1">
                  <c:v>门店</c:v>
                </c:pt>
                <c:pt idx="2">
                  <c:v>线上</c:v>
                </c:pt>
                <c:pt idx="3">
                  <c:v>物料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85</c:v>
                </c:pt>
                <c:pt idx="2">
                  <c:v>60</c:v>
                </c:pt>
                <c:pt idx="3">
                  <c:v>50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A1A1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v</c:v>
                </c:pt>
              </c:strCache>
            </c:strRef>
          </c:tx>
          <c:dPt>
            <c:idx val="0"/>
            <c:spPr>
              <a:solidFill>
                <a:srgbClr val="111111"/>
              </a:solidFill>
            </c:spPr>
          </c:dPt>
          <c:dPt>
            <c:idx val="1"/>
            <c:spPr>
              <a:solidFill>
                <a:srgbClr val="E63329"/>
              </a:solidFill>
            </c:spPr>
          </c:dPt>
          <c:dPt>
            <c:idx val="2"/>
            <c:spPr>
              <a:solidFill>
                <a:srgbClr val="111111"/>
              </a:solidFill>
            </c:spPr>
          </c:dPt>
          <c:dPt>
            <c:idx val="3"/>
            <c:spPr>
              <a:solidFill>
                <a:srgbClr val="1A1A1A"/>
              </a:solidFill>
            </c:spPr>
          </c:dPt>
          <c:dPt>
            <c:idx val="4"/>
            <c:spPr>
              <a:solidFill>
                <a:srgbClr val="8A8A8A"/>
              </a:solidFill>
            </c:spPr>
          </c:dPt>
          <c:cat>
            <c:strRef>
              <c:f>Sheet1!$A$2:$A$6</c:f>
              <c:strCache>
                <c:ptCount val="5"/>
                <c:pt idx="0">
                  <c:v>门店施工</c:v>
                </c:pt>
                <c:pt idx="1">
                  <c:v>包装改版</c:v>
                </c:pt>
                <c:pt idx="2">
                  <c:v>设计费</c:v>
                </c:pt>
                <c:pt idx="3">
                  <c:v>打样</c:v>
                </c:pt>
                <c:pt idx="4">
                  <c:v>培训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</c:v>
                </c:pt>
                <c:pt idx="1">
                  <c:v>24</c:v>
                </c:pt>
                <c:pt idx="2">
                  <c:v>18</c:v>
                </c:pt>
                <c:pt idx="3">
                  <c:v>8</c:v>
                </c:pt>
                <c:pt idx="4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950" b="1">
                  <a:solidFill>
                    <a:srgbClr val="111111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新视觉测试得分（旧=100）</c:v>
                </c:pt>
              </c:strCache>
            </c:strRef>
          </c:tx>
          <c:spPr>
            <a:solidFill>
              <a:srgbClr val="111111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识别度</c:v>
                </c:pt>
                <c:pt idx="1">
                  <c:v>记忆度</c:v>
                </c:pt>
                <c:pt idx="2">
                  <c:v>好感度</c:v>
                </c:pt>
                <c:pt idx="3">
                  <c:v>溢价接受度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128</c:v>
                </c:pt>
                <c:pt idx="1">
                  <c:v>114</c:v>
                </c:pt>
                <c:pt idx="2">
                  <c:v>109</c:v>
                </c:pt>
                <c:pt idx="3">
                  <c:v>117</c:v>
                </c:pt>
              </c:numCache>
            </c:numRef>
          </c:val>
        </c:ser>
        <c:gapWidth val="70"/>
        <c:axId val="-2068027336"/>
        <c:axId val="-2113994440"/>
      </c:barChart>
      <c:lineChart>
        <c:barDir val="col"/>
        <c:grouping val="clustered"/>
        <c:varyColors val="0"/>
        <c:axId val="200000001"/>
        <c:axId val="200000002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成本回收测算（月）</c:v>
                </c:pt>
              </c:strCache>
            </c:strRef>
          </c:tx>
          <c:spPr>
            <a:ln w="28575" cap="rnd">
              <a:solidFill>
                <a:srgbClr val="E63329"/>
              </a:solidFill>
            </a:ln>
          </c:spPr>
          <c:cat>
            <c:strRef>
              <c:f>Sheet1!$A$2:$A$5</c:f>
              <c:strCache>
                <c:ptCount val="4"/>
                <c:pt idx="0">
                  <c:v>识别度</c:v>
                </c:pt>
                <c:pt idx="1">
                  <c:v>记忆度</c:v>
                </c:pt>
                <c:pt idx="2">
                  <c:v>好感度</c:v>
                </c:pt>
                <c:pt idx="3">
                  <c:v>溢价接受度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</c:v>
                </c:pt>
                <c:pt idx="1">
                  <c:v>16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A1A1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-2068027336"/>
        <c:crosses val="autoZero"/>
      </c:valAx>
      <c:catAx>
        <c:axId val="200000001"/>
        <c:scaling>
          <c:orientation val="minMax"/>
        </c:scaling>
        <c:delete val="1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200000002"/>
        <c:crosses val="autoZero"/>
        <c:auto val="1"/>
        <c:lblAlgn val="ctr"/>
        <c:lblOffset val="100"/>
        <c:noMultiLvlLbl val="0"/>
      </c:catAx>
      <c:valAx>
        <c:axId val="200000002"/>
        <c:scaling/>
        <c:delete val="0"/>
        <c:axPos val="r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200000001"/>
        <c:crosses val="max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1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5.xml"/><Relationship Id="rId4" Type="http://schemas.openxmlformats.org/officeDocument/2006/relationships/slide" Target="slide2.xml"/><Relationship Id="rId5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Relationship Id="rId4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7.xml"/><Relationship Id="rId4" Type="http://schemas.openxmlformats.org/officeDocument/2006/relationships/slide" Target="slide2.xml"/><Relationship Id="rId5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Relationship Id="rId4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slide" Target="slide9.xml"/><Relationship Id="rId4" Type="http://schemas.openxmlformats.org/officeDocument/2006/relationships/slide" Target="slide2.xml"/><Relationship Id="rId5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Relationship Id="rId4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Relationship Id="rId3" Type="http://schemas.openxmlformats.org/officeDocument/2006/relationships/slide" Target="slide2.xml"/><Relationship Id="rId4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slide" Target="slide12.xml"/><Relationship Id="rId4" Type="http://schemas.openxmlformats.org/officeDocument/2006/relationships/slide" Target="slide2.xml"/><Relationship Id="rId5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grunge-painted-texture.jpg"/>
          <p:cNvPicPr>
            <a:picLocks noChangeAspect="1"/>
          </p:cNvPicPr>
          <p:nvPr/>
        </p:nvPicPr>
        <p:blipFill>
          <a:blip r:embed="rId2"/>
          <a:srcRect l="17932" r="17932"/>
          <a:stretch>
            <a:fillRect/>
          </a:stretch>
        </p:blipFill>
        <p:spPr>
          <a:xfrm>
            <a:off x="6053328" y="0"/>
            <a:ext cx="6138367" cy="63825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53328" y="0"/>
            <a:ext cx="54864" cy="6382512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6492240"/>
            <a:ext cx="6583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FFFFFF"/>
                </a:solidFill>
                <a:latin typeface="微软雅黑"/>
              </a:rPr>
              <a:t>XX 品牌 · 设计中心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13087" y="64922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C9D2D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49377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REBRAND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353312"/>
            <a:ext cx="5138928" cy="2139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 i="0">
                <a:solidFill>
                  <a:srgbClr val="111111"/>
                </a:solidFill>
                <a:latin typeface="微软雅黑"/>
              </a:rPr>
              <a:t>换一套视觉，</a:t>
            </a:r>
          </a:p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 i="0">
                <a:solidFill>
                  <a:srgbClr val="111111"/>
                </a:solidFill>
                <a:latin typeface="微软雅黑"/>
              </a:rPr>
              <a:t>不是换个 logo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3621024"/>
            <a:ext cx="566928" cy="45720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3803904"/>
            <a:ext cx="4937760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444444"/>
                </a:solidFill>
                <a:latin typeface="微软雅黑"/>
              </a:rPr>
              <a:t>XX 品牌视觉升级提案</a:t>
            </a:r>
          </a:p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444444"/>
                </a:solidFill>
                <a:latin typeface="微软雅黑"/>
              </a:rPr>
              <a:t>范围：标志 / 色彩 / 字体 / 应用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718304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111111"/>
                </a:solidFill>
                <a:latin typeface="微软雅黑"/>
              </a:rPr>
              <a:t>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4800600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版 主色打样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28416" y="4718304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111111"/>
                </a:solidFill>
                <a:latin typeface="微软雅黑"/>
              </a:rPr>
              <a:t>40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24528" y="4800600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稿 标志推导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431536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111111"/>
                </a:solidFill>
                <a:latin typeface="微软雅黑"/>
              </a:rPr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5513832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类 应用规范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8416" y="5431536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111111"/>
                </a:solidFill>
                <a:latin typeface="微软雅黑"/>
              </a:rPr>
              <a:t>38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24528" y="5513832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万 落地预算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品牌 · 视觉升级提案 v2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CONTENTS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提案四部分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为什么改、改成什么、怎么落地、花多少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E63329"/>
                </a:solidFill>
                <a:latin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旧视觉的三宗罪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为什么必须现在改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进入 →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E63329"/>
                </a:solidFill>
                <a:latin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新系统三条规则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色、字、形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进入 →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E63329"/>
                </a:solidFill>
                <a:latin typeface="微软雅黑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落地清单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六类应用与时间表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进入 →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E63329"/>
                </a:solidFill>
                <a:latin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预算与验收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38 万花在哪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进入 →</a:t>
            </a:r>
          </a:p>
        </p:txBody>
      </p:sp>
      <p:sp>
        <p:nvSpPr>
          <p:cNvPr id="30" name="Rounded Rectangle 29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E63329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旧视觉的三宗罪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为什么必须现在改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品牌 · 视觉升级提案 v2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PART 01 · 为什么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旧视觉的三宗罪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来源：品牌资产审计 + 门店巡检 60 家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识别混淆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111111"/>
                </a:solidFill>
                <a:latin typeface="微软雅黑"/>
              </a:rPr>
              <a:t>31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受访者把品牌当成同业 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标志同质化严重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色值失控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111111"/>
                </a:solidFill>
                <a:latin typeface="微软雅黑"/>
              </a:rPr>
              <a:t>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种红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门店物料实测色差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没有可执行的色值规范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字库混用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111111"/>
                </a:solidFill>
                <a:latin typeface="微软雅黑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同一张海报三种字体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授权与版权双风险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F2F2F2"/>
          </a:solidFill>
          <a:ln w="9525">
            <a:solidFill>
              <a:srgbClr val="F2F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E63329"/>
                </a:solidFill>
                <a:latin typeface="微软雅黑"/>
              </a:rPr>
              <a:t>一句话读这段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111111"/>
                </a:solidFill>
                <a:latin typeface="微软雅黑"/>
              </a:rPr>
              <a:t>这不是审美问题，是资产问题：9 种红和 5 套字意味着品牌资产在逐年贬值，现在改是止损。</a:t>
            </a:r>
          </a:p>
        </p:txBody>
      </p:sp>
      <p:sp>
        <p:nvSpPr>
          <p:cNvPr id="34" name="Rounded Rectangle 3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品牌 · 视觉升级提案 v2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PART 02 · 规则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新系统第一条规则：一个红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柱为应用场景占比（%），线为各场景对「醒目」的要求指数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E63329"/>
                </a:solidFill>
                <a:latin typeface="微软雅黑"/>
              </a:rPr>
              <a:t>三个观察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111111"/>
                </a:solidFill>
                <a:latin typeface="微软雅黑"/>
              </a:rPr>
              <a:t>门店要求最高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招牌在 30 米外要能认出来，红度优先。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111111"/>
                </a:solidFill>
                <a:latin typeface="微软雅黑"/>
              </a:rPr>
              <a:t>包装兼顾质感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红只做点缀块，不大面积铺。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111111"/>
                </a:solidFill>
                <a:latin typeface="微软雅黑"/>
              </a:rPr>
              <a:t>线上跟随门店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同一红值全端统一，不再各端各调。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F2F2F2"/>
          </a:solidFill>
          <a:ln w="9525">
            <a:solidFill>
              <a:srgbClr val="F2F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结论：品牌红定为一支（Pantone 186C / #E63329），用量 10% 以内，红是标点不是底色。</a:t>
            </a:r>
          </a:p>
        </p:txBody>
      </p:sp>
      <p:sp>
        <p:nvSpPr>
          <p:cNvPr id="23" name="Rounded Rectangle 22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two-tubes-of-blue-paint-spill-their-contents.jpg"/>
          <p:cNvPicPr>
            <a:picLocks noChangeAspect="1"/>
          </p:cNvPicPr>
          <p:nvPr/>
        </p:nvPicPr>
        <p:blipFill>
          <a:blip r:embed="rId2"/>
          <a:srcRect t="8009" b="8009"/>
          <a:stretch>
            <a:fillRect/>
          </a:stretch>
        </p:blipFill>
        <p:spPr>
          <a:xfrm>
            <a:off x="6184087" y="0"/>
            <a:ext cx="54406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98887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PART 02 · 规则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111111"/>
                </a:solidFill>
                <a:latin typeface="微软雅黑"/>
              </a:rPr>
              <a:t>另外两条规则：一种字、一个网格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2194560"/>
            <a:ext cx="45720" cy="566928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一种字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444444"/>
                </a:solidFill>
                <a:latin typeface="微软雅黑"/>
              </a:rPr>
              <a:t>标题黑体 + 正文宋体的中文对，西文统一 grotesk，砍掉 5 套杂字。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3236975"/>
            <a:ext cx="45720" cy="566928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一个网格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444444"/>
                </a:solidFill>
                <a:latin typeface="微软雅黑"/>
              </a:rPr>
              <a:t>12 栏网格，所有物料只允许三种版式：满版图、左右分栏、三栏卡片。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F2F2F2"/>
          </a:solidFill>
          <a:ln w="9525">
            <a:solidFill>
              <a:srgbClr val="F2F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111111"/>
                </a:solidFill>
                <a:latin typeface="微软雅黑"/>
              </a:rPr>
              <a:t>三条规则的本质是「限制」：设计团队从「每次重新发明」变成「往格子里填」。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875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492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06</a:t>
            </a:r>
          </a:p>
        </p:txBody>
      </p:sp>
      <p:sp>
        <p:nvSpPr>
          <p:cNvPr id="16" name="Rounded Rectangle 15">
            <a:hlinkClick action="ppaction://hlinksldjump" r:id="rId3"/>
          </p:cNvPr>
          <p:cNvSpPr/>
          <p:nvPr/>
        </p:nvSpPr>
        <p:spPr>
          <a:xfrm>
            <a:off x="41998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17" name="Rounded Rectangle 16">
            <a:hlinkClick action="ppaction://hlinksldjump" r:id="rId4"/>
          </p:cNvPr>
          <p:cNvSpPr/>
          <p:nvPr/>
        </p:nvSpPr>
        <p:spPr>
          <a:xfrm>
            <a:off x="45290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48582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品牌 · 视觉升级提案 v2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PART 03 · 落地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六类应用与时间表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00784"/>
          <a:ext cx="11057837" cy="3273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6701"/>
                <a:gridCol w="4062063"/>
                <a:gridCol w="2482372"/>
                <a:gridCol w="2256701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应用类</a:t>
                      </a:r>
                    </a:p>
                  </a:txBody>
                  <a:tcPr anchor="ctr" marL="128016" marR="73152"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范围</a:t>
                      </a:r>
                    </a:p>
                  </a:txBody>
                  <a:tcPr anchor="ctr" marL="128016" marR="73152"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完成时间</a:t>
                      </a:r>
                    </a:p>
                  </a:txBody>
                  <a:tcPr anchor="ctr" marL="128016" marR="73152"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责任</a:t>
                      </a:r>
                    </a:p>
                  </a:txBody>
                  <a:tcPr anchor="ctr" marL="128016" marR="73152">
                    <a:solidFill>
                      <a:srgbClr val="11111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包装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主力 12 个 SKU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2027.01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包装组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门店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60 家门头分两批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2027.04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工程组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线上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官网/小程序/店铺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2026.12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数字组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办公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名片/合同/PPT 模板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2026.12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行政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内容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社交媒体模板 12 套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2027.01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内容组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规范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VI 手册 v2 印发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2026.12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设计中心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66928" y="5138928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F2F2F2"/>
          </a:solidFill>
          <a:ln w="9525">
            <a:solidFill>
              <a:srgbClr val="F2F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526694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顺序有讲究：先线上后门店——线上改版快、纠错便宜，门店在规范稳定后再动工。</a:t>
            </a:r>
          </a:p>
        </p:txBody>
      </p:sp>
      <p:sp>
        <p:nvSpPr>
          <p:cNvPr id="12" name="Rounded Rectangle 1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13" name="Rounded Rectangle 1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14" name="Rounded Rectangle 1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品牌 · 视觉升级提案 v2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PART 04 · 预算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38 万怎么花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含设计、打样、施工与培训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21207" y="1700784"/>
          <a:ext cx="461772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13248" y="1700784"/>
            <a:ext cx="621151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E63329"/>
                </a:solidFill>
                <a:latin typeface="微软雅黑"/>
              </a:rPr>
              <a:t>各块预算（万元）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13248" y="2048256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门店施工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579047" y="2039112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17.5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286000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验收：60 家门头色差 ΔE≤2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3248" y="2724912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包装改版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07808" y="2743200"/>
            <a:ext cx="2039665" cy="182880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38913" y="2715768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9.2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7808" y="2962656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验收：12 SKU 打样签收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3248" y="3401568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设计费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07808" y="3419856"/>
            <a:ext cx="1507579" cy="18288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06827" y="3392424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6.8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07808" y="3639312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验收：VI 手册 v2 交付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13248" y="4078224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打样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07808" y="4096511"/>
            <a:ext cx="3879799" cy="1828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607808" y="4096511"/>
            <a:ext cx="665108" cy="182880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364356" y="4069080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3.0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07808" y="4315968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验收：三方比价留档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13248" y="4754880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培训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07808" y="4773168"/>
            <a:ext cx="3879799" cy="1828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07808" y="4773168"/>
            <a:ext cx="332554" cy="18288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031802" y="4745736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1.5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07808" y="4992624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验收：全员考核通过率 100%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66928" y="5358384"/>
            <a:ext cx="11057839" cy="804672"/>
          </a:xfrm>
          <a:prstGeom prst="roundRect">
            <a:avLst>
              <a:gd name="adj" fmla="val 3500"/>
            </a:avLst>
          </a:prstGeom>
          <a:solidFill>
            <a:srgbClr val="F2F2F2"/>
          </a:solidFill>
          <a:ln w="9525">
            <a:solidFill>
              <a:srgbClr val="F2F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41247" y="548640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预算里最容易被砍的是培训 1.5 万——恰恰是不能砍的：上次换装失败就败在门店没人照规范执行。</a:t>
            </a:r>
          </a:p>
        </p:txBody>
      </p:sp>
      <p:sp>
        <p:nvSpPr>
          <p:cNvPr id="39" name="Rounded Rectangle 38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40" name="Rounded Rectangle 39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41" name="Rounded Rectangle 40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品牌 · 视觉升级提案 v2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风险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换装风险管理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6384" y="2157984"/>
            <a:ext cx="512064" cy="512064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老新并存期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2 个月过渡，旧物料自然消耗不报废。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51706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A8A8A"/>
                </a:solidFill>
                <a:latin typeface="微软雅黑"/>
              </a:rPr>
              <a:t>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44314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63770" y="2157984"/>
            <a:ext cx="512064" cy="512064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63770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63770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门店分批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63770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一批 30 家验证施工工艺再铺二批。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29092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A8A8A"/>
                </a:solidFill>
                <a:latin typeface="微软雅黑"/>
              </a:rPr>
              <a:t>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21700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341156" y="2157984"/>
            <a:ext cx="512064" cy="512064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版权清零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5 套旧字全部下架，替换字库买断授权。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5230368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F2F2F2"/>
          </a:solidFill>
          <a:ln w="9525">
            <a:solidFill>
              <a:srgbClr val="F2F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1247" y="535838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版权这步别省：旧字库的商用授权本来就不完整，这次一并清掉。</a:t>
            </a:r>
          </a:p>
        </p:txBody>
      </p:sp>
      <p:sp>
        <p:nvSpPr>
          <p:cNvPr id="28" name="Rounded Rectangle 27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9" name="Rounded Rectangle 28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0" name="Rounded Rectangle 29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品牌 · 视觉升级提案 v2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收益 · 量化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视觉升级的预期收益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柱为识别度测试得分（旧=100），线为预计改造成本回收（月）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6675120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516367" y="1700784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35823" y="1847088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111111"/>
                </a:solidFill>
                <a:latin typeface="微软雅黑"/>
              </a:rPr>
              <a:t>128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5823" y="2267712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35823" y="2468880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识别度（旧=100）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16367" y="2816352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35823" y="2962656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E63329"/>
                </a:solidFill>
                <a:latin typeface="微软雅黑"/>
              </a:rPr>
              <a:t>18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35823" y="3383280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个月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35823" y="3584448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最慢回收线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16367" y="3931920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35823" y="4078224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111111"/>
                </a:solidFill>
                <a:latin typeface="微软雅黑"/>
              </a:rPr>
              <a:t>ΔE≤2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35823" y="4498848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/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35823" y="4700016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门店色差验收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248656"/>
            <a:ext cx="6675120" cy="932688"/>
          </a:xfrm>
          <a:prstGeom prst="roundRect">
            <a:avLst>
              <a:gd name="adj" fmla="val 3500"/>
            </a:avLst>
          </a:prstGeom>
          <a:solidFill>
            <a:srgbClr val="F2F2F2"/>
          </a:solidFill>
          <a:ln w="9525">
            <a:solidFill>
              <a:srgbClr val="F2F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376672"/>
            <a:ext cx="6217920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00" b="0" i="0">
                <a:solidFill>
                  <a:srgbClr val="111111"/>
                </a:solidFill>
                <a:latin typeface="微软雅黑"/>
              </a:rPr>
              <a:t>收益测算保守：只算识别带来的转化与溢价，不算品牌资产的长期增值。</a:t>
            </a:r>
          </a:p>
        </p:txBody>
      </p:sp>
      <p:sp>
        <p:nvSpPr>
          <p:cNvPr id="25" name="Rounded Rectangle 24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品牌 · 视觉升级提案 v2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里程碑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六个月落地节奏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E63329"/>
                </a:solidFill>
                <a:latin typeface="微软雅黑"/>
              </a:rPr>
              <a:t>2026.11</a:t>
            </a:r>
          </a:p>
        </p:txBody>
      </p:sp>
      <p:sp>
        <p:nvSpPr>
          <p:cNvPr id="11" name="Oval 10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提案定稿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本方案评审通过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E63329"/>
                </a:solidFill>
                <a:latin typeface="微软雅黑"/>
              </a:rPr>
              <a:t>2026.12</a:t>
            </a:r>
          </a:p>
        </p:txBody>
      </p:sp>
      <p:sp>
        <p:nvSpPr>
          <p:cNvPr id="16" name="Oval 15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E633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规范先行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VI 手册 v2 + 线上全量替换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E63329"/>
                </a:solidFill>
                <a:latin typeface="微软雅黑"/>
              </a:rPr>
              <a:t>2027.01</a:t>
            </a:r>
          </a:p>
        </p:txBody>
      </p:sp>
      <p:sp>
        <p:nvSpPr>
          <p:cNvPr id="21" name="Oval 20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包装上新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12 SKU 新包装出厂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E63329"/>
                </a:solidFill>
                <a:latin typeface="微软雅黑"/>
              </a:rPr>
              <a:t>2027.04</a:t>
            </a:r>
          </a:p>
        </p:txBody>
      </p:sp>
      <p:sp>
        <p:nvSpPr>
          <p:cNvPr id="26" name="Oval 25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E633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门店收官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60 家门头全部换新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38820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E63329"/>
                </a:solidFill>
                <a:latin typeface="微软雅黑"/>
              </a:rPr>
              <a:t>2027.06</a:t>
            </a:r>
          </a:p>
        </p:txBody>
      </p:sp>
      <p:sp>
        <p:nvSpPr>
          <p:cNvPr id="31" name="Oval 30"/>
          <p:cNvSpPr/>
          <p:nvPr/>
        </p:nvSpPr>
        <p:spPr>
          <a:xfrm>
            <a:off x="8791727" y="2148840"/>
            <a:ext cx="137160" cy="13716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8011972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139988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半年复盘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39988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识别度复测，对照 128 分基线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F2F2F2"/>
          </a:solidFill>
          <a:ln w="9525">
            <a:solidFill>
              <a:srgbClr val="F2F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复盘做两次：4 月门店收官一次，6 月识别度复测一次，用同一份测试问卷。</a:t>
            </a:r>
          </a:p>
        </p:txBody>
      </p:sp>
      <p:sp>
        <p:nvSpPr>
          <p:cNvPr id="37" name="Rounded Rectangle 36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8" name="Rounded Rectangle 37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9" name="Rounded Rectangle 38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品牌 · 视觉升级提案 v2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分工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谁负责什么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111111"/>
                </a:solidFill>
                <a:latin typeface="微软雅黑"/>
              </a:rPr>
              <a:t>规范与设计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VI 手册与模板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设计中心 ×××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E63329"/>
                </a:solidFill>
                <a:latin typeface="微软雅黑"/>
              </a:rPr>
              <a:t>12.20 交付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E63329"/>
                </a:solidFill>
                <a:latin typeface="微软雅黑"/>
              </a:rPr>
              <a:t>门店施工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招标与验收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工程 ×××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E63329"/>
                </a:solidFill>
                <a:latin typeface="微软雅黑"/>
              </a:rPr>
              <a:t>色差 ΔE≤2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111111"/>
                </a:solidFill>
                <a:latin typeface="微软雅黑"/>
              </a:rPr>
              <a:t>培训考核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全员宣贯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行政 ×××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E63329"/>
                </a:solidFill>
                <a:latin typeface="微软雅黑"/>
              </a:rPr>
              <a:t>通过率 100%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F2F2F2"/>
          </a:solidFill>
          <a:ln w="9525">
            <a:solidFill>
              <a:srgbClr val="F2F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111111"/>
                </a:solidFill>
                <a:latin typeface="微软雅黑"/>
              </a:rPr>
              <a:t>验收标准写进合同里，别只写在 PPT 里。</a:t>
            </a:r>
          </a:p>
        </p:txBody>
      </p:sp>
      <p:sp>
        <p:nvSpPr>
          <p:cNvPr id="29" name="Rounded Rectangle 28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0" name="Rounded Rectangle 29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1" name="Rounded Rectangle 30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品牌 · 视觉升级提案 v2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E63329"/>
                </a:solidFill>
                <a:latin typeface="微软雅黑"/>
              </a:rPr>
              <a:t>现场与过程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推导与打样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视觉系统是怎么磨出来的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dartboard-on-door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打样过程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主色打样 11 版，最终选了偏暖的 5% 红。</a:t>
            </a:r>
          </a:p>
        </p:txBody>
      </p:sp>
      <p:pic>
        <p:nvPicPr>
          <p:cNvPr id="14" name="Picture 13" descr="dartboard-on-door.jpg"/>
          <p:cNvPicPr>
            <a:picLocks noChangeAspect="1"/>
          </p:cNvPicPr>
          <p:nvPr/>
        </p:nvPicPr>
        <p:blipFill>
          <a:blip r:embed="rId2"/>
          <a:srcRect l="16656" r="16656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草图墙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444444"/>
                </a:solidFill>
                <a:latin typeface="微软雅黑"/>
              </a:rPr>
              <a:t>标志推导 40 余稿，墙上留了三天再收敛。</a:t>
            </a:r>
          </a:p>
        </p:txBody>
      </p:sp>
      <p:pic>
        <p:nvPicPr>
          <p:cNvPr id="18" name="Picture 17" descr="dartboard-on-door.jpg"/>
          <p:cNvPicPr>
            <a:picLocks noChangeAspect="1"/>
          </p:cNvPicPr>
          <p:nvPr/>
        </p:nvPicPr>
        <p:blipFill>
          <a:blip r:embed="rId2"/>
          <a:srcRect l="16656" r="16656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工具规范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444444"/>
                </a:solidFill>
                <a:latin typeface="微软雅黑"/>
              </a:rPr>
              <a:t>笔与字重的对应表进了 VI 手册第 3 章。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F2F2F2"/>
          </a:solidFill>
          <a:ln w="9525">
            <a:solidFill>
              <a:srgbClr val="F2F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111111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4" name="Rounded Rectangle 23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5" name="Rounded Rectangle 24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6" name="Rounded Rectangle 25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2F2F2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E63329"/>
                </a:solidFill>
                <a:latin typeface="微软雅黑"/>
              </a:rPr>
              <a:t>REBRAND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111111"/>
                </a:solidFill>
                <a:latin typeface="微软雅黑"/>
              </a:rPr>
              <a:t>一个红，一种字，一个网格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444444"/>
                </a:solidFill>
                <a:latin typeface="微软雅黑"/>
              </a:rPr>
              <a:t>XX 品牌 · 视觉升级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设计中心 · 提案 v2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