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剩余 SKU 数</c:v>
                </c:pt>
              </c:strCache>
            </c:strRef>
          </c:tx>
          <c:spPr>
            <a:solidFill>
              <a:srgbClr val="CA8A04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候选</c:v>
                </c:pt>
                <c:pt idx="1">
                  <c:v>初筛</c:v>
                </c:pt>
                <c:pt idx="2">
                  <c:v>三源校验</c:v>
                </c:pt>
                <c:pt idx="3">
                  <c:v>终选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142</c:v>
                </c:pt>
                <c:pt idx="2">
                  <c:v>126</c:v>
                </c:pt>
                <c:pt idx="3">
                  <c:v>108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预计售罄率（%）</c:v>
                </c:pt>
              </c:strCache>
            </c:strRef>
          </c:tx>
          <c:spPr>
            <a:ln w="28575" cap="rnd">
              <a:solidFill>
                <a:srgbClr val="111111"/>
              </a:solidFill>
            </a:ln>
          </c:spPr>
          <c:cat>
            <c:strRef>
              <c:f>Sheet1!$A$2:$A$5</c:f>
              <c:strCache>
                <c:ptCount val="4"/>
                <c:pt idx="0">
                  <c:v>候选</c:v>
                </c:pt>
                <c:pt idx="1">
                  <c:v>初筛</c:v>
                </c:pt>
                <c:pt idx="2">
                  <c:v>三源校验</c:v>
                </c:pt>
                <c:pt idx="3">
                  <c:v>终选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52</c:v>
                </c:pt>
                <c:pt idx="1">
                  <c:v>58</c:v>
                </c:pt>
                <c:pt idx="2">
                  <c:v>66</c:v>
                </c:pt>
                <c:pt idx="3">
                  <c:v>74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CA8A04"/>
              </a:solidFill>
            </c:spPr>
          </c:dPt>
          <c:dPt>
            <c:idx val="1"/>
            <c:spPr>
              <a:solidFill>
                <a:srgbClr val="111111"/>
              </a:solidFill>
            </c:spPr>
          </c:dPt>
          <c:dPt>
            <c:idx val="2"/>
            <c:spPr>
              <a:solidFill>
                <a:srgbClr val="CA8A04"/>
              </a:solidFill>
            </c:spPr>
          </c:dPt>
          <c:dPt>
            <c:idx val="3"/>
            <c:spPr>
              <a:solidFill>
                <a:srgbClr val="1A1A1A"/>
              </a:solidFill>
            </c:spPr>
          </c:dPt>
          <c:cat>
            <c:strRef>
              <c:f>Sheet1!$A$2:$A$5</c:f>
              <c:strCache>
                <c:ptCount val="4"/>
                <c:pt idx="0">
                  <c:v>基础款</c:v>
                </c:pt>
                <c:pt idx="1">
                  <c:v>流行款</c:v>
                </c:pt>
                <c:pt idx="2">
                  <c:v>押注款</c:v>
                </c:pt>
                <c:pt idx="3">
                  <c:v>配饰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32</c:v>
                </c:pt>
                <c:pt idx="2">
                  <c:v>13</c:v>
                </c:pt>
                <c:pt idx="3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111111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全价售出</c:v>
                </c:pt>
              </c:strCache>
            </c:strRef>
          </c:tx>
          <c:spPr>
            <a:solidFill>
              <a:srgbClr val="CA8A04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上季实际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折扣售出</c:v>
                </c:pt>
              </c:strCache>
            </c:strRef>
          </c:tx>
          <c:spPr>
            <a:solidFill>
              <a:srgbClr val="111111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上季实际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死库存</c:v>
                </c:pt>
              </c:strCache>
            </c:strRef>
          </c:tx>
          <c:spPr>
            <a:solidFill>
              <a:srgbClr val="CA8A04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上季实际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预测销售额（万元）</c:v>
                </c:pt>
              </c:strCache>
            </c:strRef>
          </c:tx>
          <c:spPr>
            <a:solidFill>
              <a:srgbClr val="CA8A04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2 月</c:v>
                </c:pt>
                <c:pt idx="1">
                  <c:v>3 月</c:v>
                </c:pt>
                <c:pt idx="2">
                  <c:v>4 月</c:v>
                </c:pt>
                <c:pt idx="3">
                  <c:v>5 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186</c:v>
                </c:pt>
                <c:pt idx="1">
                  <c:v>240</c:v>
                </c:pt>
                <c:pt idx="2">
                  <c:v>205</c:v>
                </c:pt>
                <c:pt idx="3">
                  <c:v>168</c:v>
                </c:pt>
              </c:numCache>
            </c:numRef>
          </c:val>
        </c:ser>
        <c:gapWidth val="70"/>
        <c:axId val="-2068027336"/>
        <c:axId val="-2113994440"/>
      </c:barChart>
      <c:lineChart>
        <c:barDir val="col"/>
        <c:grouping val="clustered"/>
        <c:varyColors val="0"/>
        <c:axId val="200000001"/>
        <c:axId val="200000002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预测毛利率（%）</c:v>
                </c:pt>
              </c:strCache>
            </c:strRef>
          </c:tx>
          <c:spPr>
            <a:ln w="28575" cap="rnd">
              <a:solidFill>
                <a:srgbClr val="111111"/>
              </a:solidFill>
            </a:ln>
          </c:spPr>
          <c:cat>
            <c:strRef>
              <c:f>Sheet1!$A$2:$A$5</c:f>
              <c:strCache>
                <c:ptCount val="4"/>
                <c:pt idx="0">
                  <c:v>2 月</c:v>
                </c:pt>
                <c:pt idx="1">
                  <c:v>3 月</c:v>
                </c:pt>
                <c:pt idx="2">
                  <c:v>4 月</c:v>
                </c:pt>
                <c:pt idx="3">
                  <c:v>5 月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54</c:v>
                </c:pt>
                <c:pt idx="1">
                  <c:v>57</c:v>
                </c:pt>
                <c:pt idx="2">
                  <c:v>55</c:v>
                </c:pt>
                <c:pt idx="3">
                  <c:v>52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  <c:catAx>
        <c:axId val="200000001"/>
        <c:scaling>
          <c:orientation val="minMax"/>
        </c:scaling>
        <c:delete val="1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200000002"/>
        <c:crosses val="autoZero"/>
        <c:auto val="1"/>
        <c:lblAlgn val="ctr"/>
        <c:lblOffset val="100"/>
        <c:noMultiLvlLbl val="0"/>
      </c:catAx>
      <c:valAx>
        <c:axId val="200000002"/>
        <c:scaling/>
        <c:delete val="0"/>
        <c:axPos val="r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200000001"/>
        <c:crosses val="max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5.xml"/><Relationship Id="rId4" Type="http://schemas.openxmlformats.org/officeDocument/2006/relationships/slide" Target="slide2.xml"/><Relationship Id="rId5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Relationship Id="rId3" Type="http://schemas.openxmlformats.org/officeDocument/2006/relationships/slide" Target="slide2.xml"/><Relationship Id="rId4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8.xml"/><Relationship Id="rId4" Type="http://schemas.openxmlformats.org/officeDocument/2006/relationships/slide" Target="slide2.xml"/><Relationship Id="rId5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slide" Target="slide10.xml"/><Relationship Id="rId4" Type="http://schemas.openxmlformats.org/officeDocument/2006/relationships/slide" Target="slide2.xml"/><Relationship Id="rId5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12.xml"/><Relationship Id="rId4" Type="http://schemas.openxmlformats.org/officeDocument/2006/relationships/slide" Target="slide2.xml"/><Relationship Id="rId5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ens-fashion-close-up-shirt-tucked-in-leaning.jpg"/>
          <p:cNvPicPr>
            <a:picLocks noChangeAspect="1"/>
          </p:cNvPicPr>
          <p:nvPr/>
        </p:nvPicPr>
        <p:blipFill>
          <a:blip r:embed="rId2"/>
          <a:srcRect l="17932" r="17932"/>
          <a:stretch>
            <a:fillRect/>
          </a:stretch>
        </p:blipFill>
        <p:spPr>
          <a:xfrm>
            <a:off x="6053328" y="0"/>
            <a:ext cx="6138367" cy="6382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53328" y="0"/>
            <a:ext cx="54864" cy="638251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6492240"/>
            <a:ext cx="6583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FFFFFF"/>
                </a:solidFill>
                <a:latin typeface="微软雅黑"/>
              </a:rPr>
              <a:t>XX 零售 · 买手部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13087" y="64922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C9D2D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49377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BUYING SS2027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353312"/>
            <a:ext cx="5138928" cy="2139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春季订货：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砍 40%，押 3 个款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621024"/>
            <a:ext cx="566928" cy="4572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803904"/>
            <a:ext cx="493776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女装买手 · 2027 春季选品报告</a:t>
            </a:r>
          </a:p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订货窗口：2026.11.20 — 12.10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CA8A04"/>
                </a:solidFill>
                <a:latin typeface="微软雅黑"/>
              </a:rPr>
              <a:t>180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个 候选 SKU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8416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CA8A04"/>
                </a:solidFill>
                <a:latin typeface="微软雅黑"/>
              </a:rPr>
              <a:t>108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4528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个 入选（-40%）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CA8A04"/>
                </a:solidFill>
                <a:latin typeface="微软雅黑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个 押注款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8416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CA8A04"/>
                </a:solidFill>
                <a:latin typeface="微软雅黑"/>
              </a:rPr>
              <a:t>45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4528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天 订货到上架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春季 · 女装买手选品报告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选品四步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三源情报 → 结构 → 押注 → 复盘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三源情报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秀场、街拍、销售数据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SKU 结构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砍 40% 的逻辑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三个押注款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高风险高回报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订货纪律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现金与库存红线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111111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三源情报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秀场、街拍、销售数据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春季 · 女装买手选品报告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01 · 情报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三源情报怎么收敛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秀场归因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CA8A04"/>
                </a:solidFill>
                <a:latin typeface="微软雅黑"/>
              </a:rPr>
              <a:t>42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四大时装周按元素编码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廓形/色彩/面料三轴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街拍验证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CA8A04"/>
                </a:solidFill>
                <a:latin typeface="微软雅黑"/>
              </a:rPr>
              <a:t>1600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8 城街拍元素频次统计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秀场到街头约 2 季时差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销售回看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CA8A04"/>
                </a:solidFill>
                <a:latin typeface="微软雅黑"/>
              </a:rPr>
              <a:t>3.1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自家 + 同业销售数据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最终拍板的权重最高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FBF4E4"/>
          </a:solidFill>
          <a:ln w="9525">
            <a:solidFill>
              <a:srgbClr val="FBF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一句话读这段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111111"/>
                </a:solidFill>
                <a:latin typeface="微软雅黑"/>
              </a:rPr>
              <a:t>秀场告诉你明年流行什么，街拍告诉你谁真的会穿，销售数据告诉你我们店谁在买——三源对上才入选。</a:t>
            </a:r>
          </a:p>
        </p:txBody>
      </p:sp>
      <p:sp>
        <p:nvSpPr>
          <p:cNvPr id="33" name="Rounded Rectangle 32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4" name="Rounded Rectangle 33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5" name="Rounded Rectangle 34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春季 · 女装买手选品报告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02 · 结构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砍 40%：候选到入选的漏斗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柱为各环节剩余 SKU 数，线为预计售罄率（%）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A8A04"/>
                </a:solidFill>
                <a:latin typeface="微软雅黑"/>
              </a:rPr>
              <a:t>每砍一轮售罄率升一截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砍的不是款式，是库存风险。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A8A04"/>
                </a:solidFill>
                <a:latin typeface="微软雅黑"/>
              </a:rPr>
              <a:t>终选 108 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比去年同期少 22 个，现金占用 -18%。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A8A04"/>
                </a:solidFill>
                <a:latin typeface="微软雅黑"/>
              </a:rPr>
              <a:t>售罄率目标 74%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行业健康线 70%，我们略激进。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FBF4E4"/>
          </a:solidFill>
          <a:ln w="9525">
            <a:solidFill>
              <a:srgbClr val="FBF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结论：砍 40% 换售罄率 +22pp，死库存才是买手最大的敌人。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春季 · 女装买手选品报告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02 · 结构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108 个 SKU 的角色结构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按订货金额占比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各角色售罄率目标（%）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基础款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FB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579047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85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售罄目标 85% / 毛利 52%，永不出错的现金流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流行款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FB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07808" y="2743200"/>
            <a:ext cx="3195128" cy="1828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894376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70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售罄目标 70% / 毛利 58%，跟趋势量入为出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押注款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FB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07808" y="3419856"/>
            <a:ext cx="2510458" cy="182880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09706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55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售罄目标 55% / 毛利 68%，赌对了吃肉赌错了打折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配饰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FB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07808" y="4096511"/>
            <a:ext cx="3560286" cy="1828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259534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78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售罄目标 78% / 毛利 61%，高毛利小件补结构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FBF4E4"/>
          </a:solidFill>
          <a:ln w="9525">
            <a:solidFill>
              <a:srgbClr val="FBF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押注款只给 13% 的钱：买手的胆量体现在「敢押」，更体现在「只押这么点」。</a:t>
            </a:r>
          </a:p>
        </p:txBody>
      </p:sp>
      <p:sp>
        <p:nvSpPr>
          <p:cNvPr id="34" name="Rounded Rectangle 33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ens-fashion-close-up-shirt-tucked-in-leaning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566928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1728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05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03 · 押注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105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111111"/>
                </a:solidFill>
                <a:latin typeface="微软雅黑"/>
              </a:rPr>
              <a:t>三个押注款，各押一个判断</a:t>
            </a:r>
          </a:p>
        </p:txBody>
      </p:sp>
      <p:sp>
        <p:nvSpPr>
          <p:cNvPr id="6" name="Rectangle 5"/>
          <p:cNvSpPr/>
          <p:nvPr/>
        </p:nvSpPr>
        <p:spPr>
          <a:xfrm>
            <a:off x="6510528" y="21945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934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押色彩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934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芥末绿全套系：秀场出现率 37%，街拍验证已起量，赌它成为新基础色。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10528" y="3236975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934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押廓形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34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直角肩西装：通勤回归的结构性判断，对标基础款回归趋势。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10528" y="4279391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934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押面料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34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再生混纺：成本高 9%，押较真消费愿意为它付 15% 溢价。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105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FBF4E4"/>
          </a:solidFill>
          <a:ln w="9525">
            <a:solidFill>
              <a:srgbClr val="FBF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299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111111"/>
                </a:solidFill>
                <a:latin typeface="微软雅黑"/>
              </a:rPr>
              <a:t>押注款的规矩：每个押注都写清「什么信号出现就砍单」——首周转化 &lt;1.2% 即减产。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311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928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07</a:t>
            </a:r>
          </a:p>
        </p:txBody>
      </p:sp>
      <p:sp>
        <p:nvSpPr>
          <p:cNvPr id="19" name="Rounded Rectangle 1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1" name="Rounded Rectangle 2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春季 · 女装买手选品报告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04 · 纪律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订货红线：三条不许碰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00784"/>
          <a:ext cx="11057837" cy="184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3716"/>
                <a:gridCol w="4607432"/>
                <a:gridCol w="4146689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红线</a:t>
                      </a:r>
                    </a:p>
                  </a:txBody>
                  <a:tcPr anchor="ctr" marL="128016" marR="73152">
                    <a:solidFill>
                      <a:srgbClr val="CA8A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规则</a:t>
                      </a:r>
                    </a:p>
                  </a:txBody>
                  <a:tcPr anchor="ctr" marL="128016" marR="73152">
                    <a:solidFill>
                      <a:srgbClr val="CA8A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为什么</a:t>
                      </a:r>
                    </a:p>
                  </a:txBody>
                  <a:tcPr anchor="ctr" marL="128016" marR="73152">
                    <a:solidFill>
                      <a:srgbClr val="CA8A0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现金占比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单季订货 ≤ 上季回款 70%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留 30% 应对季中补单与折扣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SKU 上限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单店陈列 SKU ≤ 120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超了店员讲不清楚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补单窗口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只留一次，量 ≤ 首单 20%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两次补单必然产生死库存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3712464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FBF4E4"/>
          </a:solidFill>
          <a:ln w="9525">
            <a:solidFill>
              <a:srgbClr val="FBF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384048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红线是上一任买手用 200 万死库存换来的，写在制度里不是写在记忆里。</a:t>
            </a:r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13" name="Rounded Rectangle 1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14" name="Rounded Rectangle 1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春季 · 女装买手选品报告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参考 · 复盘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上季复盘：押对了吗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上季 SKU 售罄结构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82496"/>
          <a:ext cx="6903720" cy="3520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744967" y="1700784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64423" y="1828800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CA8A04"/>
                </a:solidFill>
                <a:latin typeface="微软雅黑"/>
              </a:rPr>
              <a:t>61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64423" y="2231136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64423" y="2450592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全价售罄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44967" y="2871216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64423" y="2999232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111111"/>
                </a:solidFill>
                <a:latin typeface="微软雅黑"/>
              </a:rPr>
              <a:t>15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64423" y="3401568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64423" y="3621024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死库存（-6pp）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44967" y="4041648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64423" y="4169663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CA8A04"/>
                </a:solidFill>
                <a:latin typeface="微软雅黑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64423" y="4572000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64423" y="4791456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押注全中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13248"/>
            <a:ext cx="6903720" cy="749808"/>
          </a:xfrm>
          <a:prstGeom prst="roundRect">
            <a:avLst>
              <a:gd name="adj" fmla="val 3500"/>
            </a:avLst>
          </a:prstGeom>
          <a:solidFill>
            <a:srgbClr val="FBF4E4"/>
          </a:solidFill>
          <a:ln w="9525">
            <a:solidFill>
              <a:srgbClr val="FBF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532120"/>
            <a:ext cx="640080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结论：上季 3 个押注款全中，但基础款占比低了 5pp 导致现金流偏紧——本季把基础款提回 40%。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春季 · 女装买手选品报告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45 天：从订货到上架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11.20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订货窗口开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三源情报已齐，本报告定稿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12.10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订单锁定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红线三查后下单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2027.01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生产跟踪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面料与工艺两个卡点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2027.02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上架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首周转化数据回传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38820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2027.03</a:t>
            </a:r>
          </a:p>
        </p:txBody>
      </p:sp>
      <p:sp>
        <p:nvSpPr>
          <p:cNvPr id="31" name="Oval 30"/>
          <p:cNvSpPr/>
          <p:nvPr/>
        </p:nvSpPr>
        <p:spPr>
          <a:xfrm>
            <a:off x="8791727" y="2148840"/>
            <a:ext cx="137160" cy="13716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011972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39988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补单决策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39988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唯一一次窗口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FBF4E4"/>
          </a:solidFill>
          <a:ln w="9525">
            <a:solidFill>
              <a:srgbClr val="FBF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45 天里买手最闲的是第 20-40 天——别闲着，把上架陈列方案先做掉。</a:t>
            </a:r>
          </a:p>
        </p:txBody>
      </p:sp>
      <p:sp>
        <p:nvSpPr>
          <p:cNvPr id="37" name="Rounded Rectangle 36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8" name="Rounded Rectangle 37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9" name="Rounded Rectangle 38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春季 · 女装买手选品报告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预测 · 保守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春季销售预测（保守口径）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柱为预测销售额（万元），线为毛利率（%）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6675120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516367" y="1700784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35823" y="1847088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A8A04"/>
                </a:solidFill>
                <a:latin typeface="微软雅黑"/>
              </a:rPr>
              <a:t>799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5823" y="2267712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万元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5823" y="2468880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春季合计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16367" y="2816352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35823" y="2962656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54.6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5823" y="3383280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35823" y="3584448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平均毛利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16367" y="3931920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35823" y="4078224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A8A04"/>
                </a:solidFill>
                <a:latin typeface="微软雅黑"/>
              </a:rPr>
              <a:t>74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5823" y="4498848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35823" y="4700016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售罄率目标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248656"/>
            <a:ext cx="6675120" cy="932688"/>
          </a:xfrm>
          <a:prstGeom prst="roundRect">
            <a:avLst>
              <a:gd name="adj" fmla="val 3500"/>
            </a:avLst>
          </a:prstGeom>
          <a:solidFill>
            <a:srgbClr val="FBF4E4"/>
          </a:solidFill>
          <a:ln w="9525">
            <a:solidFill>
              <a:srgbClr val="FBF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376672"/>
            <a:ext cx="621792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预测按保守口径：不含押注款爆款的情形，押中了算超额，不算进目标。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春季 · 女装买手选品报告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订货期分工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A8A04"/>
                </a:solidFill>
                <a:latin typeface="微软雅黑"/>
              </a:rPr>
              <a:t>买手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订单编制与红线自查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买手 ×××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12.10 锁单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数据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销售回看与预测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数据 ×××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每周更新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A8A04"/>
                </a:solidFill>
                <a:latin typeface="微软雅黑"/>
              </a:rPr>
              <a:t>陈列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上架陈列方案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陈列 ×××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1 月中完成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FBF4E4"/>
          </a:solidFill>
          <a:ln w="9525">
            <a:solidFill>
              <a:srgbClr val="FBF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111111"/>
                </a:solidFill>
                <a:latin typeface="微软雅黑"/>
              </a:rPr>
              <a:t>三源情报 → 结构 → 押注 → 红线，四步走完，剩下的交给 45 天。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春季 · 女装买手选品报告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巡店与交付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选品之外的功课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sale-lettering-close-up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门店巡访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8 城门店巡访，试衣间周转是最诚实的指标。</a:t>
            </a:r>
          </a:p>
        </p:txBody>
      </p:sp>
      <p:pic>
        <p:nvPicPr>
          <p:cNvPr id="14" name="Picture 13" descr="sale-lettering-close-up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陈列参考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跨界陈列参考：花店的颜色搭配进选品 mood。</a:t>
            </a:r>
          </a:p>
        </p:txBody>
      </p:sp>
      <p:pic>
        <p:nvPicPr>
          <p:cNvPr id="18" name="Picture 17" descr="sale-lettering-close-up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交付环节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订货到上架 45 天，砍掉的 SKU 就是省下的现金。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FBF4E4"/>
          </a:solidFill>
          <a:ln w="9525">
            <a:solidFill>
              <a:srgbClr val="FBF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F4E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11111"/>
                </a:solidFill>
                <a:latin typeface="微软雅黑"/>
              </a:rPr>
              <a:t>BUYING SS27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111111"/>
                </a:solidFill>
                <a:latin typeface="微软雅黑"/>
              </a:rPr>
              <a:t>敢砍 40%，才敢押 3 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444444"/>
                </a:solidFill>
                <a:latin typeface="微软雅黑"/>
              </a:rPr>
              <a:t>XX 零售 · 买手部 · 2027 春季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买手部 · 2026.11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