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花费（万元）</c:v>
                </c:pt>
              </c:strCache>
            </c:strRef>
          </c:tx>
          <c:spPr>
            <a:solidFill>
              <a:srgbClr val="1D4ED8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信息流</c:v>
                </c:pt>
                <c:pt idx="1">
                  <c:v>搜索</c:v>
                </c:pt>
                <c:pt idx="2">
                  <c:v>达人直播</c:v>
                </c:pt>
                <c:pt idx="3">
                  <c:v>私域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420</c:v>
                </c:pt>
                <c:pt idx="1">
                  <c:v>180</c:v>
                </c:pt>
                <c:pt idx="2">
                  <c:v>560</c:v>
                </c:pt>
                <c:pt idx="3">
                  <c:v>90</c:v>
                </c:pt>
              </c:numCache>
            </c:numRef>
          </c:val>
        </c:ser>
        <c:gapWidth val="46"/>
        <c:axId val="-2068027336"/>
        <c:axId val="-2113994440"/>
      </c:barChart>
      <c:lineChart>
        <c:barDir val="col"/>
        <c:grouping val="clustered"/>
        <c:varyColors val="0"/>
        <c:axId val="-2068027336"/>
        <c:axId val="-2113994440"/>
        <c:ser>
          <c:marker>
            <c:symbol val="circle"/>
            <c:size val="6"/>
          </c:marker>
          <c:idx val="1"/>
          <c:order val="1"/>
          <c:tx>
            <c:strRef>
              <c:f>Sheet1!$C$1</c:f>
              <c:strCache>
                <c:ptCount val="1"/>
                <c:pt idx="0">
                  <c:v>ROI</c:v>
                </c:pt>
              </c:strCache>
            </c:strRef>
          </c:tx>
          <c:spPr>
            <a:ln w="28575" cap="rnd">
              <a:solidFill>
                <a:srgbClr val="111111"/>
              </a:solidFill>
            </a:ln>
          </c:spPr>
          <c:cat>
            <c:strRef>
              <c:f>Sheet1!$A$2:$A$5</c:f>
              <c:strCache>
                <c:ptCount val="4"/>
                <c:pt idx="0">
                  <c:v>信息流</c:v>
                </c:pt>
                <c:pt idx="1">
                  <c:v>搜索</c:v>
                </c:pt>
                <c:pt idx="2">
                  <c:v>达人直播</c:v>
                </c:pt>
                <c:pt idx="3">
                  <c:v>私域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2.1</c:v>
                </c:pt>
                <c:pt idx="1">
                  <c:v>4.8</c:v>
                </c:pt>
                <c:pt idx="2">
                  <c:v>3.2</c:v>
                </c:pt>
                <c:pt idx="3">
                  <c:v>9.4</c:v>
                </c:pt>
              </c:numCache>
            </c:numRef>
          </c:val>
          <c:smooth val="1"/>
        </c:ser>
      </c:line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dispBlanksAs val="gap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/>
        <c:ser>
          <c:idx val="0"/>
          <c:order val="0"/>
          <c:tx>
            <c:strRef>
              <c:f>Sheet1!$B$1</c:f>
              <c:strCache>
                <c:ptCount val="1"/>
                <c:pt idx="0">
                  <c:v>v</c:v>
                </c:pt>
              </c:strCache>
            </c:strRef>
          </c:tx>
          <c:dPt>
            <c:idx val="0"/>
            <c:spPr>
              <a:solidFill>
                <a:srgbClr val="1D4ED8"/>
              </a:solidFill>
            </c:spPr>
          </c:dPt>
          <c:dPt>
            <c:idx val="1"/>
            <c:spPr>
              <a:solidFill>
                <a:srgbClr val="111111"/>
              </a:solidFill>
            </c:spPr>
          </c:dPt>
          <c:dPt>
            <c:idx val="2"/>
            <c:spPr>
              <a:solidFill>
                <a:srgbClr val="1D4ED8"/>
              </a:solidFill>
            </c:spPr>
          </c:dPt>
          <c:dPt>
            <c:idx val="3"/>
            <c:spPr>
              <a:solidFill>
                <a:srgbClr val="1A1A1A"/>
              </a:solidFill>
            </c:spPr>
          </c:dPt>
          <c:dPt>
            <c:idx val="4"/>
            <c:spPr>
              <a:solidFill>
                <a:srgbClr val="8A8A8A"/>
              </a:solidFill>
            </c:spPr>
          </c:dPt>
          <c:cat>
            <c:strRef>
              <c:f>Sheet1!$A$2:$A$6</c:f>
              <c:strCache>
                <c:ptCount val="5"/>
                <c:pt idx="0">
                  <c:v>直降折扣</c:v>
                </c:pt>
                <c:pt idx="1">
                  <c:v>组合装让利</c:v>
                </c:pt>
                <c:pt idx="2">
                  <c:v>运费补贴</c:v>
                </c:pt>
                <c:pt idx="3">
                  <c:v>赠品成本</c:v>
                </c:pt>
                <c:pt idx="4">
                  <c:v>投放超支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16</c:v>
                </c:pt>
                <c:pt idx="3">
                  <c:v>13</c:v>
                </c:pt>
                <c:pt idx="4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950" b="1">
                  <a:solidFill>
                    <a:srgbClr val="111111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t"/>
      <c:layout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GMV</c:v>
                </c:pt>
              </c:strCache>
            </c:strRef>
          </c:tx>
          <c:spPr>
            <a:ln w="25400">
              <a:solidFill>
                <a:srgbClr val="1D4ED8"/>
              </a:solidFill>
            </a:ln>
          </c:spPr>
          <c:cat>
            <c:strRef>
              <c:f>Sheet1!$A$2:$A$5</c:f>
              <c:strCache>
                <c:ptCount val="4"/>
                <c:pt idx="0">
                  <c:v>11.10</c:v>
                </c:pt>
                <c:pt idx="1">
                  <c:v>11.11</c:v>
                </c:pt>
                <c:pt idx="2">
                  <c:v>11.12</c:v>
                </c:pt>
                <c:pt idx="3">
                  <c:v>11.13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1860</c:v>
                </c:pt>
                <c:pt idx="1">
                  <c:v>4230</c:v>
                </c:pt>
                <c:pt idx="2">
                  <c:v>2150</c:v>
                </c:pt>
                <c:pt idx="3">
                  <c:v>1420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客单</c:v>
                </c:pt>
              </c:strCache>
            </c:strRef>
          </c:tx>
          <c:spPr>
            <a:ln w="25400">
              <a:solidFill>
                <a:srgbClr val="1D4ED8"/>
              </a:solidFill>
            </a:ln>
          </c:spPr>
          <c:cat>
            <c:strRef>
              <c:f>Sheet1!$A$2:$A$5</c:f>
              <c:strCache>
                <c:ptCount val="4"/>
                <c:pt idx="0">
                  <c:v>11.10</c:v>
                </c:pt>
                <c:pt idx="1">
                  <c:v>11.11</c:v>
                </c:pt>
                <c:pt idx="2">
                  <c:v>11.12</c:v>
                </c:pt>
                <c:pt idx="3">
                  <c:v>11.13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412</c:v>
                </c:pt>
                <c:pt idx="1">
                  <c:v>338</c:v>
                </c:pt>
                <c:pt idx="2">
                  <c:v>366</c:v>
                </c:pt>
                <c:pt idx="3">
                  <c:v>389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新客</c:v>
                </c:pt>
              </c:strCache>
            </c:strRef>
          </c:tx>
          <c:spPr>
            <a:ln w="25400">
              <a:solidFill>
                <a:srgbClr val="1D4ED8"/>
              </a:solidFill>
            </a:ln>
          </c:spPr>
          <c:cat>
            <c:strRef>
              <c:f>Sheet1!$A$2:$A$5</c:f>
              <c:strCache>
                <c:ptCount val="4"/>
                <c:pt idx="0">
                  <c:v>11.10</c:v>
                </c:pt>
                <c:pt idx="1">
                  <c:v>11.11</c:v>
                </c:pt>
                <c:pt idx="2">
                  <c:v>11.12</c:v>
                </c:pt>
                <c:pt idx="3">
                  <c:v>11.13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</c:v>
                </c:pt>
                <c:pt idx="1">
                  <c:v>44</c:v>
                </c:pt>
                <c:pt idx="2">
                  <c:v>36</c:v>
                </c:pt>
                <c:pt idx="3">
                  <c:v>28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排队</c:v>
                </c:pt>
              </c:strCache>
            </c:strRef>
          </c:tx>
          <c:spPr>
            <a:ln w="25400">
              <a:solidFill>
                <a:srgbClr val="1D4ED8"/>
              </a:solidFill>
            </a:ln>
          </c:spPr>
          <c:cat>
            <c:strRef>
              <c:f>Sheet1!$A$2:$A$5</c:f>
              <c:strCache>
                <c:ptCount val="4"/>
                <c:pt idx="0">
                  <c:v>11.10</c:v>
                </c:pt>
                <c:pt idx="1">
                  <c:v>11.11</c:v>
                </c:pt>
                <c:pt idx="2">
                  <c:v>11.12</c:v>
                </c:pt>
                <c:pt idx="3">
                  <c:v>11.13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14</c:v>
                </c:pt>
                <c:pt idx="2">
                  <c:v>6</c:v>
                </c:pt>
                <c:pt idx="3">
                  <c:v>3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1A1A1A"/>
            </a:solidFill>
          </a:ln>
        </c:spPr>
        <c:txPr>
          <a:bodyPr/>
          <a:lstStyle/>
          <a:p>
            <a:pPr>
              <a:defRPr sz="900">
                <a:solidFill>
                  <a:srgbClr val="444444"/>
                </a:solidFill>
                <a:latin typeface="微软雅黑"/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8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2026 双 11</c:v>
                </c:pt>
              </c:strCache>
            </c:strRef>
          </c:tx>
          <c:spPr>
            <a:ln w="22860">
              <a:solidFill>
                <a:srgbClr val="1A1A1A"/>
              </a:solidFill>
            </a:ln>
          </c:spPr>
          <c:cat>
            <c:strRef>
              <c:f>Sheet1!$A$2:$A$6</c:f>
              <c:strCache>
                <c:ptCount val="5"/>
                <c:pt idx="0">
                  <c:v>GMV</c:v>
                </c:pt>
                <c:pt idx="1">
                  <c:v>利润</c:v>
                </c:pt>
                <c:pt idx="2">
                  <c:v>新客量</c:v>
                </c:pt>
                <c:pt idx="3">
                  <c:v>老客复购</c:v>
                </c:pt>
                <c:pt idx="4">
                  <c:v>ROI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4.2</c:v>
                </c:pt>
                <c:pt idx="1">
                  <c:v>2.8</c:v>
                </c:pt>
                <c:pt idx="2">
                  <c:v>4.5</c:v>
                </c:pt>
                <c:pt idx="3">
                  <c:v>3.0</c:v>
                </c:pt>
                <c:pt idx="4">
                  <c:v>3.2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 双 11</c:v>
                </c:pt>
              </c:strCache>
            </c:strRef>
          </c:tx>
          <c:spPr>
            <a:ln w="22860">
              <a:solidFill>
                <a:srgbClr val="1D4ED8"/>
              </a:solidFill>
            </a:ln>
          </c:spPr>
          <c:cat>
            <c:strRef>
              <c:f>Sheet1!$A$2:$A$6</c:f>
              <c:strCache>
                <c:ptCount val="5"/>
                <c:pt idx="0">
                  <c:v>GMV</c:v>
                </c:pt>
                <c:pt idx="1">
                  <c:v>利润</c:v>
                </c:pt>
                <c:pt idx="2">
                  <c:v>新客量</c:v>
                </c:pt>
                <c:pt idx="3">
                  <c:v>老客复购</c:v>
                </c:pt>
                <c:pt idx="4">
                  <c:v>ROI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3.6</c:v>
                </c:pt>
                <c:pt idx="1">
                  <c:v>3.9</c:v>
                </c:pt>
                <c:pt idx="2">
                  <c:v>3.4</c:v>
                </c:pt>
                <c:pt idx="3">
                  <c:v>3.6</c:v>
                </c:pt>
                <c:pt idx="4">
                  <c:v>3.5</c:v>
                </c:pt>
              </c:numCache>
            </c:numRef>
          </c:val>
          <c:smooth val="0"/>
        </c:ser>
        <c:axId val="2073612648"/>
        <c:axId val="-2112772216"/>
      </c:radarChart>
      <c:catAx>
        <c:axId val="2073612648"/>
        <c:scaling>
          <c:orientation val="minMax"/>
        </c:scaling>
        <c:delete val="0"/>
        <c:axPos val="b"/>
        <c:majorGridlines/>
        <c:numFmt formatCode="m/d/yy" sourceLinked="1"/>
        <c:majorTickMark val="out"/>
        <c:minorTickMark val="none"/>
        <c:tickLblPos val="nextTo"/>
        <c:txPr>
          <a:bodyPr/>
          <a:lstStyle/>
          <a:p>
            <a:pPr>
              <a:defRPr sz="919"/>
            </a:pPr>
          </a:p>
        </c:txPr>
        <c:crossAx val="-2112772216"/>
        <c:crosses val="autoZero"/>
        <c:auto val="1"/>
        <c:lblAlgn val="ctr"/>
        <c:lblOffset val="100"/>
        <c:noMultiLvlLbl val="0"/>
      </c:catAx>
      <c:valAx>
        <c:axId val="-2112772216"/>
        <c:scaling>
          <c:orientation val="minMax"/>
          <c:max val="5.0"/>
          <c:min val="1.0"/>
        </c:scaling>
        <c:delete val="0"/>
        <c:axPos val="l"/>
        <c:majorGridlines>
          <c:spPr>
            <a:ln w="6350">
              <a:solidFill>
                <a:srgbClr val="1A1A1A"/>
              </a:solidFill>
            </a:ln>
          </c:spPr>
        </c:majorGridlines>
        <c:numFmt formatCode="General" sourceLinked="1"/>
        <c:majorTickMark val="cross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900">
                <a:solidFill>
                  <a:srgbClr val="8A8A8A"/>
                </a:solidFill>
                <a:latin typeface="微软雅黑"/>
              </a:defRPr>
            </a:pPr>
          </a:p>
        </c:txPr>
        <c:crossAx val="2073612648"/>
        <c:crosses val="autoZero"/>
        <c:crossBetween val="between"/>
      </c:valAx>
    </c:plotArea>
    <c:legend>
      <c:legendPos val="t"/>
      <c:overlay val="0"/>
      <c:txPr>
        <a:bodyPr/>
        <a:lstStyle/>
        <a:p>
          <a:pPr>
            <a:defRPr sz="900">
              <a:solidFill>
                <a:srgbClr val="444444"/>
              </a:solidFill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950">
          <a:solidFill>
            <a:srgbClr val="444444"/>
          </a:solidFill>
          <a:latin typeface="微软雅黑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5.xml"/><Relationship Id="rId3" Type="http://schemas.openxmlformats.org/officeDocument/2006/relationships/slide" Target="slide7.xml"/><Relationship Id="rId4" Type="http://schemas.openxmlformats.org/officeDocument/2006/relationships/slide" Target="slide9.xml"/><Relationship Id="rId5" Type="http://schemas.openxmlformats.org/officeDocument/2006/relationships/slide" Target="slide11.xml"/><Relationship Id="rId6" Type="http://schemas.openxmlformats.org/officeDocument/2006/relationships/slide" Target="slide1.xml"/><Relationship Id="rId7" Type="http://schemas.openxmlformats.org/officeDocument/2006/relationships/slide" Target="slide2.xml"/><Relationship Id="rId8" Type="http://schemas.openxmlformats.org/officeDocument/2006/relationships/slide" Target="slide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3.xml"/><Relationship Id="rId3" Type="http://schemas.openxmlformats.org/officeDocument/2006/relationships/slide" Target="slide2.xml"/><Relationship Id="rId4" Type="http://schemas.openxmlformats.org/officeDocument/2006/relationships/slide" Target="slide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slide" Target="slide4.xml"/><Relationship Id="rId4" Type="http://schemas.openxmlformats.org/officeDocument/2006/relationships/slide" Target="slide2.xml"/><Relationship Id="rId5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slide" Target="slide5.xml"/><Relationship Id="rId4" Type="http://schemas.openxmlformats.org/officeDocument/2006/relationships/slide" Target="slide2.xml"/><Relationship Id="rId5" Type="http://schemas.openxmlformats.org/officeDocument/2006/relationships/slide" Target="slide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6.xml"/><Relationship Id="rId3" Type="http://schemas.openxmlformats.org/officeDocument/2006/relationships/slide" Target="slide2.xml"/><Relationship Id="rId4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7.xml"/><Relationship Id="rId3" Type="http://schemas.openxmlformats.org/officeDocument/2006/relationships/slide" Target="slide2.xml"/><Relationship Id="rId4" Type="http://schemas.openxmlformats.org/officeDocument/2006/relationships/slide" Target="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8.xml"/><Relationship Id="rId3" Type="http://schemas.openxmlformats.org/officeDocument/2006/relationships/slide" Target="slide2.xml"/><Relationship Id="rId4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5" Type="http://schemas.openxmlformats.org/officeDocument/2006/relationships/chart" Target="../charts/chart6.xml"/><Relationship Id="rId6" Type="http://schemas.openxmlformats.org/officeDocument/2006/relationships/slide" Target="slide9.xml"/><Relationship Id="rId7" Type="http://schemas.openxmlformats.org/officeDocument/2006/relationships/slide" Target="slide2.xml"/><Relationship Id="rId8" Type="http://schemas.openxmlformats.org/officeDocument/2006/relationships/slide" Target="slide1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7.xml"/><Relationship Id="rId3" Type="http://schemas.openxmlformats.org/officeDocument/2006/relationships/slide" Target="slide10.xml"/><Relationship Id="rId4" Type="http://schemas.openxmlformats.org/officeDocument/2006/relationships/slide" Target="slide2.xml"/><Relationship Id="rId5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slide" Target="slide11.xml"/><Relationship Id="rId3" Type="http://schemas.openxmlformats.org/officeDocument/2006/relationships/slide" Target="slide2.xml"/><Relationship Id="rId4" Type="http://schemas.openxmlformats.org/officeDocument/2006/relationships/slide" Target="slide1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slide" Target="slide12.xml"/><Relationship Id="rId5" Type="http://schemas.openxmlformats.org/officeDocument/2006/relationships/slide" Target="slide2.xml"/><Relationship Id="rId6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ale-lettering-close-up.jpg"/>
          <p:cNvPicPr>
            <a:picLocks noChangeAspect="1"/>
          </p:cNvPicPr>
          <p:nvPr/>
        </p:nvPicPr>
        <p:blipFill>
          <a:blip r:embed="rId2"/>
          <a:srcRect l="17932" r="17932"/>
          <a:stretch>
            <a:fillRect/>
          </a:stretch>
        </p:blipFill>
        <p:spPr>
          <a:xfrm>
            <a:off x="6053328" y="0"/>
            <a:ext cx="6138367" cy="63825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53328" y="0"/>
            <a:ext cx="54864" cy="638251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382512"/>
            <a:ext cx="12191695" cy="475488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6492240"/>
            <a:ext cx="6583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0" i="0">
                <a:solidFill>
                  <a:srgbClr val="FFFFFF"/>
                </a:solidFill>
                <a:latin typeface="微软雅黑"/>
              </a:rPr>
              <a:t>XX 品牌 · 市场部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13087" y="64922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C9D2DE"/>
                </a:solidFill>
                <a:latin typeface="微软雅黑"/>
              </a:rPr>
              <a:t>www.974.cn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1005840"/>
            <a:ext cx="49377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REVIEW 11.11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1353312"/>
            <a:ext cx="5138928" cy="21396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GMV 超 12%，</a:t>
            </a:r>
          </a:p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2900" b="1" i="0">
                <a:solidFill>
                  <a:srgbClr val="111111"/>
                </a:solidFill>
                <a:latin typeface="微软雅黑"/>
              </a:rPr>
              <a:t>利润没跟上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3621024"/>
            <a:ext cx="566928" cy="4572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803904"/>
            <a:ext cx="4937760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XX 品牌 · 双 11 战役复盘</a:t>
            </a:r>
          </a:p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444444"/>
                </a:solidFill>
                <a:latin typeface="微软雅黑"/>
              </a:rPr>
              <a:t>周期：10.20 — 11.15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D4ED8"/>
                </a:solidFill>
                <a:latin typeface="微软雅黑"/>
              </a:rPr>
              <a:t>1.42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亿 GMV（+12%）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28416" y="4718304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D4ED8"/>
                </a:solidFill>
                <a:latin typeface="微软雅黑"/>
              </a:rPr>
              <a:t>38.6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24528" y="4800600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万单 订单量（+31%）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D4ED8"/>
                </a:solidFill>
                <a:latin typeface="微软雅黑"/>
              </a:rPr>
              <a:t>368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元 客单价（-14%）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328416" y="5431536"/>
            <a:ext cx="877824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D4ED8"/>
                </a:solidFill>
                <a:latin typeface="微软雅黑"/>
              </a:rPr>
              <a:t>3.9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24528" y="5513832"/>
            <a:ext cx="17830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% 净利率（-1.1pp）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CONTENTS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复盘四段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目标、结果、归因、下次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>
            <a:hlinkClick action="ppaction://hlinksldjump" r:id="rId2"/>
          </p:cNvPr>
          <p:cNvSpPr/>
          <p:nvPr/>
        </p:nvSpPr>
        <p:spPr>
          <a:xfrm>
            <a:off x="566928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72768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目标与结果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72768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四个数字对账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15" name="Rounded Rectangle 14">
            <a:hlinkClick action="ppaction://hlinksldjump" r:id="rId3"/>
          </p:cNvPr>
          <p:cNvSpPr/>
          <p:nvPr/>
        </p:nvSpPr>
        <p:spPr>
          <a:xfrm>
            <a:off x="6233007" y="1737360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07327" y="1993391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238847" y="2048255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钱花哪了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38847" y="2450591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渠道 ROI 拆解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07327" y="3218688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0" name="Rounded Rectangle 19">
            <a:hlinkClick action="ppaction://hlinksldjump" r:id="rId4"/>
          </p:cNvPr>
          <p:cNvSpPr/>
          <p:nvPr/>
        </p:nvSpPr>
        <p:spPr>
          <a:xfrm>
            <a:off x="566928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124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72768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利润为什么掉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72768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折扣结构归因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6233007" y="3858768"/>
            <a:ext cx="5391759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507327" y="411480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600" b="1" i="0">
                <a:solidFill>
                  <a:srgbClr val="111111"/>
                </a:solidFill>
                <a:latin typeface="微软雅黑"/>
              </a:rPr>
              <a:t>04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38847" y="4169663"/>
            <a:ext cx="4111599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600" b="1" i="0">
                <a:solidFill>
                  <a:srgbClr val="111111"/>
                </a:solidFill>
                <a:latin typeface="微软雅黑"/>
              </a:rPr>
              <a:t>下次怎么打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8847" y="4572000"/>
            <a:ext cx="4020159" cy="7863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444444"/>
                </a:solidFill>
                <a:latin typeface="微软雅黑"/>
              </a:rPr>
              <a:t>三条结构性调整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07327" y="5340096"/>
            <a:ext cx="1828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进入 →</a:t>
            </a:r>
          </a:p>
        </p:txBody>
      </p:sp>
      <p:sp>
        <p:nvSpPr>
          <p:cNvPr id="30" name="Rounded Rectangle 29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1" name="Rounded Rectangle 30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2" name="Rounded Rectangle 31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848295" y="868680"/>
            <a:ext cx="3749039" cy="3291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15000" b="1" i="0">
                <a:solidFill>
                  <a:srgbClr val="111111"/>
                </a:solidFill>
                <a:latin typeface="微软雅黑"/>
              </a:rPr>
              <a:t>01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517904"/>
            <a:ext cx="45720" cy="111556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6384" y="1481328"/>
            <a:ext cx="64008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F0D9A8"/>
                </a:solidFill>
                <a:latin typeface="微软雅黑"/>
              </a:rPr>
              <a:t>第 01 部分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" y="1792224"/>
            <a:ext cx="6766560" cy="8412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08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微软雅黑"/>
              </a:rPr>
              <a:t>目标与结果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" y="2871216"/>
            <a:ext cx="5852160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C9D2DE"/>
                </a:solidFill>
                <a:latin typeface="微软雅黑"/>
              </a:rPr>
              <a:t>四个数字对账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6071616"/>
            <a:ext cx="1005840" cy="2743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13087" y="6035040"/>
            <a:ext cx="20116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FA0B6"/>
                </a:solidFill>
                <a:latin typeface="微软雅黑"/>
              </a:rPr>
              <a:t>www.974.cn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01 · 对账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四个数字对账：量涨价跌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GMV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D4ED8"/>
                </a:solidFill>
                <a:latin typeface="微软雅黑"/>
              </a:rPr>
              <a:t>1.42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4672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+12%，达标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4672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目标 1.27 亿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81679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81679" y="1645920"/>
            <a:ext cx="2613583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619423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订单量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9423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D4ED8"/>
                </a:solidFill>
                <a:latin typeface="微软雅黑"/>
              </a:rPr>
              <a:t>38.6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19423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万单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9423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+31%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9423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量涨远超 GMV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96431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196431" y="1645920"/>
            <a:ext cx="2613583" cy="50292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34175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客单价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34175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D4ED8"/>
                </a:solidFill>
                <a:latin typeface="微软雅黑"/>
              </a:rPr>
              <a:t>368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34175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元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434175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-14%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34175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折扣与组合装拉低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11183" y="1645920"/>
            <a:ext cx="2613583" cy="2139696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011183" y="1645920"/>
            <a:ext cx="2613583" cy="50292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248927" y="1847088"/>
            <a:ext cx="215638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净利率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48927" y="2121408"/>
            <a:ext cx="2247823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3000" b="1" i="0">
                <a:solidFill>
                  <a:srgbClr val="1D4ED8"/>
                </a:solidFill>
                <a:latin typeface="微软雅黑"/>
              </a:rPr>
              <a:t>3.9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248927" y="2688336"/>
            <a:ext cx="2247823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248927" y="2944368"/>
            <a:ext cx="2247823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444444"/>
                </a:solidFill>
                <a:latin typeface="微软雅黑"/>
              </a:rPr>
              <a:t>-1.1pp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248927" y="3236976"/>
            <a:ext cx="2156383" cy="43891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8A8A8A"/>
                </a:solidFill>
                <a:latin typeface="微软雅黑"/>
              </a:rPr>
              <a:t>胜利的代价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3968496"/>
            <a:ext cx="11057839" cy="1115568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59536" y="4133087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一句话读这段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59536" y="4407408"/>
            <a:ext cx="1041775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1150" b="0" i="0">
                <a:solidFill>
                  <a:srgbClr val="111111"/>
                </a:solidFill>
                <a:latin typeface="微软雅黑"/>
              </a:rPr>
              <a:t>GMV 达标的代价是利润：这是一场用毛利换规模的战役，值不值，取决于新客的下一次复购。</a:t>
            </a:r>
          </a:p>
        </p:txBody>
      </p:sp>
      <p:sp>
        <p:nvSpPr>
          <p:cNvPr id="40" name="Rounded Rectangle 39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41" name="Rounded Rectangle 40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42" name="Rounded Rectangle 41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02 · 渠道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渠道 ROI：两个超预期，两个拖后腿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柱为投放花费（万元），线为 ROI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66928" y="1645920"/>
          <a:ext cx="7360920" cy="358444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8174736" y="1700784"/>
            <a:ext cx="3450031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三个观察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74736" y="2011680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75904" y="2139696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D4ED8"/>
                </a:solidFill>
                <a:latin typeface="微软雅黑"/>
              </a:rPr>
              <a:t>信息流量最大效最差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75904" y="2395728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2.1 的 ROI 低于 2.5 的盈亏线。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174736" y="3072384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75904" y="3200400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D4ED8"/>
                </a:solidFill>
                <a:latin typeface="微软雅黑"/>
              </a:rPr>
              <a:t>私域又便宜又准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75904" y="3456432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9.4 但量太小，只有 90 万预算。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74736" y="4133087"/>
            <a:ext cx="3450031" cy="91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75904" y="4261103"/>
            <a:ext cx="3084271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D4ED8"/>
                </a:solidFill>
                <a:latin typeface="微软雅黑"/>
              </a:rPr>
              <a:t>搜索是被低估的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75904" y="4517136"/>
            <a:ext cx="3047695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4.8，明年预算翻倍也才 360 万。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431536"/>
            <a:ext cx="7360920" cy="749808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2960" y="5559552"/>
            <a:ext cx="685800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结论：结构性调整——信息流 -30%，搜索 +100%，私域 +150%，总预算不动。</a:t>
            </a:r>
          </a:p>
        </p:txBody>
      </p:sp>
      <p:sp>
        <p:nvSpPr>
          <p:cNvPr id="23" name="Rounded Rectangle 22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03 · 归因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利润去哪了：折扣结构归因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净利率 -1.1pp 的拆解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10" name="Chart 9"/>
          <p:cNvGraphicFramePr>
            <a:graphicFrameLocks noGrp="1"/>
          </p:cNvGraphicFramePr>
          <p:nvPr/>
        </p:nvGraphicFramePr>
        <p:xfrm>
          <a:off x="521207" y="1700784"/>
          <a:ext cx="461772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13248" y="1700784"/>
            <a:ext cx="621151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各项拖累（单位：0.01pp）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13248" y="2048256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直降折扣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607808" y="2066544"/>
            <a:ext cx="3879799" cy="18288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7607808" y="2066544"/>
            <a:ext cx="16295156" cy="1828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3994404" y="2039112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-42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07808" y="2286000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全场满减力度超预算，可修复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13248" y="2724912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组合装让利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607808" y="2743200"/>
            <a:ext cx="3879799" cy="18288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607808" y="2743200"/>
            <a:ext cx="10087477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7786725" y="2715768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-26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07808" y="2962656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组合定价失误，B 组合亏本卖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13248" y="3401568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运费补贴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07808" y="3419856"/>
            <a:ext cx="3879799" cy="18288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607808" y="3419856"/>
            <a:ext cx="6983638" cy="1828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4682886" y="3392424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-18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607808" y="3639312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包邮门槛设太低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13248" y="4078224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赠品成本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607808" y="4096511"/>
            <a:ext cx="3879799" cy="18288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607808" y="4096511"/>
            <a:ext cx="5431718" cy="182880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3130966" y="4069080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-14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07808" y="4315968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赠品单价比去年高 22%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413248" y="4754880"/>
            <a:ext cx="21488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投放超支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EAEF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607808" y="4773168"/>
            <a:ext cx="3879799" cy="18288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11579047" y="4745736"/>
            <a:ext cx="82296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-10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607808" y="4992624"/>
            <a:ext cx="3925519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信息流追量超预算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66928" y="5358384"/>
            <a:ext cx="11057839" cy="804672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41247" y="548640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组合装 B 亏本卖是最大失误：定价时用旧成本表，B 组合实际毛利 -3%。定价表必须在战役前 2 周冻结。</a:t>
            </a:r>
          </a:p>
        </p:txBody>
      </p:sp>
      <p:sp>
        <p:nvSpPr>
          <p:cNvPr id="39" name="Rounded Rectangle 38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40" name="Rounded Rectangle 39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41" name="Rounded Rectangle 40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PART 04 · 下次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三条结构性调整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66928" y="1700784"/>
          <a:ext cx="11057838" cy="1847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4614"/>
                <a:gridCol w="4344151"/>
                <a:gridCol w="2764459"/>
                <a:gridCol w="1974614"/>
              </a:tblGrid>
              <a:tr h="420624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调整</a:t>
                      </a:r>
                    </a:p>
                  </a:txBody>
                  <a:tcPr anchor="ctr" marL="128016" marR="73152"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具体动作</a:t>
                      </a:r>
                    </a:p>
                  </a:txBody>
                  <a:tcPr anchor="ctr" marL="128016" marR="73152"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验收数字</a:t>
                      </a:r>
                    </a:p>
                  </a:txBody>
                  <a:tcPr anchor="ctr" marL="128016" marR="73152">
                    <a:solidFill>
                      <a:srgbClr val="1D4ED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微软雅黑"/>
                        </a:rPr>
                        <a:t>责任</a:t>
                      </a:r>
                    </a:p>
                  </a:txBody>
                  <a:tcPr anchor="ctr" marL="128016" marR="73152">
                    <a:solidFill>
                      <a:srgbClr val="1D4ED8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预算结构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信息流-30% 转投搜索+私域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整体 ROI 1:3.6→1:4.2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投放 ×××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折扣纪律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满减力度封顶，组合装定价复核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净利率回到 5%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商品 ×××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111111"/>
                          </a:solidFill>
                          <a:latin typeface="微软雅黑"/>
                        </a:rPr>
                        <a:t>新客承接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战役新客 7 日内触达，发首购券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新客 90 天复购 11%→18%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111111"/>
                          </a:solidFill>
                          <a:latin typeface="微软雅黑"/>
                        </a:rPr>
                        <a:t>CRM ×××</a:t>
                      </a:r>
                    </a:p>
                  </a:txBody>
                  <a:tcPr anchor="ctr" marL="128016" marR="7315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566928" y="3712464"/>
            <a:ext cx="11057839" cy="749808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7" y="3840480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6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第三条是全年最重要的一条：这场战役值不值，就看 38 万新客 90 天后还有多少人在买。</a:t>
            </a:r>
          </a:p>
        </p:txBody>
      </p:sp>
      <p:sp>
        <p:nvSpPr>
          <p:cNvPr id="12" name="Rounded Rectangle 1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13" name="Rounded Rectangle 1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14" name="Rounded Rectangle 1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方法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复盘会的三条纪律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86384" y="2157984"/>
            <a:ext cx="512064" cy="5120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86384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只对数字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6384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前 90 分钟只过数据，感受留到最后 30 分钟。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51706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44314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563770" y="2157984"/>
            <a:ext cx="512064" cy="5120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63770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3770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归因到动作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63770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每一条归因都要对应「谁当时做了什么决定」。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29092" y="2194560"/>
            <a:ext cx="329184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8A8A8A"/>
                </a:solidFill>
                <a:latin typeface="微软雅黑"/>
              </a:rPr>
              <a:t>›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21700" y="1920240"/>
            <a:ext cx="3503066" cy="30175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341156" y="2157984"/>
            <a:ext cx="512064" cy="5120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2249424"/>
            <a:ext cx="512064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微软雅黑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852928"/>
            <a:ext cx="3064154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产出带责任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3438144"/>
            <a:ext cx="3064154" cy="137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结论必须变成表格里三行带人名的动作。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66928" y="5230368"/>
            <a:ext cx="11057839" cy="786384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1247" y="5358384"/>
            <a:ext cx="10509199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8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去年复盘会有 11 条结论，今年只剩 3 条——少，才能执行。</a:t>
            </a:r>
          </a:p>
        </p:txBody>
      </p:sp>
      <p:sp>
        <p:nvSpPr>
          <p:cNvPr id="28" name="Rounded Rectangle 27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9" name="Rounded Rectangle 28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0" name="Rounded Rectangle 29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节奏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新客承接的 90 天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69848" y="2212848"/>
            <a:ext cx="10051999" cy="20320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11.16</a:t>
            </a:r>
          </a:p>
        </p:txBody>
      </p:sp>
      <p:sp>
        <p:nvSpPr>
          <p:cNvPr id="11" name="Oval 10"/>
          <p:cNvSpPr/>
          <p:nvPr/>
        </p:nvSpPr>
        <p:spPr>
          <a:xfrm>
            <a:off x="1419834" y="2148840"/>
            <a:ext cx="137160" cy="13716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64007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6809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触达开始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38 万新客分层，7 日内首触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9901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11.30</a:t>
            </a:r>
          </a:p>
        </p:txBody>
      </p:sp>
      <p:sp>
        <p:nvSpPr>
          <p:cNvPr id="16" name="Oval 15"/>
          <p:cNvSpPr/>
          <p:nvPr/>
        </p:nvSpPr>
        <p:spPr>
          <a:xfrm>
            <a:off x="3262807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483053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611069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首购券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611069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限时 14 天，核销率目标 32%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52874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12.31</a:t>
            </a:r>
          </a:p>
        </p:txBody>
      </p:sp>
      <p:sp>
        <p:nvSpPr>
          <p:cNvPr id="21" name="Oval 20"/>
          <p:cNvSpPr/>
          <p:nvPr/>
        </p:nvSpPr>
        <p:spPr>
          <a:xfrm>
            <a:off x="5105780" y="2148840"/>
            <a:ext cx="137160" cy="137160"/>
          </a:xfrm>
          <a:prstGeom prst="ellipse">
            <a:avLst/>
          </a:prstGeom>
          <a:solidFill>
            <a:srgbClr val="1D4E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26026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454042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二单复盘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54042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二单率中期检查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5847" y="1591056"/>
            <a:ext cx="1842973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100" b="1" i="0">
                <a:solidFill>
                  <a:srgbClr val="111111"/>
                </a:solidFill>
                <a:latin typeface="微软雅黑"/>
              </a:rPr>
              <a:t>2027.02</a:t>
            </a:r>
          </a:p>
        </p:txBody>
      </p:sp>
      <p:sp>
        <p:nvSpPr>
          <p:cNvPr id="26" name="Oval 25"/>
          <p:cNvSpPr/>
          <p:nvPr/>
        </p:nvSpPr>
        <p:spPr>
          <a:xfrm>
            <a:off x="6948754" y="2148840"/>
            <a:ext cx="137160" cy="13716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68999" y="2487168"/>
            <a:ext cx="1696669" cy="170078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97015" y="2615184"/>
            <a:ext cx="144063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90 天定论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97015" y="3017520"/>
            <a:ext cx="1440637" cy="10515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  <a:spcAft>
                <a:spcPts val="0"/>
              </a:spcAft>
            </a:pPr>
            <a:r>
              <a:rPr sz="880" b="0" i="0">
                <a:solidFill>
                  <a:srgbClr val="444444"/>
                </a:solidFill>
                <a:latin typeface="微软雅黑"/>
              </a:rPr>
              <a:t>复购 18% 目标验收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4846320"/>
            <a:ext cx="11057839" cy="822960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41247" y="4974336"/>
            <a:ext cx="10509199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  <a:spcAft>
                <a:spcPts val="0"/>
              </a:spcAft>
            </a:pPr>
            <a:r>
              <a:rPr sz="1050" b="0" i="0">
                <a:solidFill>
                  <a:srgbClr val="111111"/>
                </a:solidFill>
                <a:latin typeface="微软雅黑"/>
              </a:rPr>
              <a:t>新客承接排期在战役结束前就定好，不是等复盘会——复盘会只对结果。</a:t>
            </a:r>
          </a:p>
        </p:txBody>
      </p:sp>
      <p:sp>
        <p:nvSpPr>
          <p:cNvPr id="32" name="Rounded Rectangle 31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3" name="Rounded Rectangle 32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4" name="Rounded Rectangle 33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数据 · 峰值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大促四天的四个曲线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日 GMV（万元）</a:t>
            </a:r>
          </a:p>
        </p:txBody>
      </p:sp>
      <p:graphicFrame>
        <p:nvGraphicFramePr>
          <p:cNvPr id="11" name="Chart 10"/>
          <p:cNvGraphicFramePr>
            <a:graphicFrameLocks noGrp="1"/>
          </p:cNvGraphicFramePr>
          <p:nvPr/>
        </p:nvGraphicFramePr>
        <p:xfrm>
          <a:off x="658368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2" name="Rounded Rectangle 11"/>
          <p:cNvSpPr/>
          <p:nvPr/>
        </p:nvSpPr>
        <p:spPr>
          <a:xfrm>
            <a:off x="6278727" y="1645920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98183" y="1773936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客单价（元）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6370167" y="2048256"/>
          <a:ext cx="5144871" cy="1572767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5" name="Rounded Rectangle 14"/>
          <p:cNvSpPr/>
          <p:nvPr/>
        </p:nvSpPr>
        <p:spPr>
          <a:xfrm>
            <a:off x="566928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86384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新客占比（%）</a:t>
            </a:r>
          </a:p>
        </p:txBody>
      </p:sp>
      <p:graphicFrame>
        <p:nvGraphicFramePr>
          <p:cNvPr id="17" name="Chart 16"/>
          <p:cNvGraphicFramePr>
            <a:graphicFrameLocks noGrp="1"/>
          </p:cNvGraphicFramePr>
          <p:nvPr/>
        </p:nvGraphicFramePr>
        <p:xfrm>
          <a:off x="658368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18" name="Rounded Rectangle 17"/>
          <p:cNvSpPr/>
          <p:nvPr/>
        </p:nvSpPr>
        <p:spPr>
          <a:xfrm>
            <a:off x="6278727" y="4041648"/>
            <a:ext cx="5346039" cy="2121408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8183" y="4169663"/>
            <a:ext cx="4888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客服排队（分钟）</a:t>
            </a:r>
          </a:p>
        </p:txBody>
      </p:sp>
      <p:graphicFrame>
        <p:nvGraphicFramePr>
          <p:cNvPr id="20" name="Chart 19"/>
          <p:cNvGraphicFramePr>
            <a:graphicFrameLocks noGrp="1"/>
          </p:cNvGraphicFramePr>
          <p:nvPr/>
        </p:nvGraphicFramePr>
        <p:xfrm>
          <a:off x="6370167" y="4443984"/>
          <a:ext cx="5144871" cy="1572767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566928" y="6053328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0" i="0">
                <a:solidFill>
                  <a:srgbClr val="8A8A8A"/>
                </a:solidFill>
                <a:latin typeface="微软雅黑"/>
              </a:rPr>
              <a:t>峰值日客单 338 元是全程最低：折扣最狠的一天买的全是价格敏感型，这类新客的复购要单独盯。</a:t>
            </a:r>
          </a:p>
        </p:txBody>
      </p:sp>
      <p:sp>
        <p:nvSpPr>
          <p:cNvPr id="22" name="Rounded Rectangle 21">
            <a:hlinkClick action="ppaction://hlinksldjump" r:id="rId6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3" name="Rounded Rectangle 22">
            <a:hlinkClick action="ppaction://hlinksldjump" r:id="rId7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4" name="Rounded Rectangle 23">
            <a:hlinkClick action="ppaction://hlinksldjump" r:id="rId8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对照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和去年双 11 比五个维度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9" name="Chart 8"/>
          <p:cNvGraphicFramePr>
            <a:graphicFrameLocks noGrp="1"/>
          </p:cNvGraphicFramePr>
          <p:nvPr/>
        </p:nvGraphicFramePr>
        <p:xfrm>
          <a:off x="566928" y="1591056"/>
          <a:ext cx="5349240" cy="3749039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6144768" y="1645920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82512" y="1792224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D4ED8"/>
                </a:solidFill>
                <a:latin typeface="微软雅黑"/>
              </a:rPr>
              <a:t>赢在量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9288" y="1828800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GMV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82512" y="2249424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新客量显著提升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44768" y="2852928"/>
            <a:ext cx="5479999" cy="1060704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82512" y="2999232"/>
            <a:ext cx="173736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700" b="1" i="0">
                <a:solidFill>
                  <a:srgbClr val="111111"/>
                </a:solidFill>
                <a:latin typeface="微软雅黑"/>
              </a:rPr>
              <a:t>输在利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19288" y="3035808"/>
            <a:ext cx="333115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50" b="1" i="0">
                <a:solidFill>
                  <a:srgbClr val="111111"/>
                </a:solidFill>
                <a:latin typeface="微软雅黑"/>
              </a:rPr>
              <a:t>利润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3456432"/>
            <a:ext cx="5022799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8000"/>
              </a:lnSpc>
              <a:spcAft>
                <a:spcPts val="0"/>
              </a:spcAft>
            </a:pPr>
            <a:r>
              <a:rPr sz="919" b="0" i="0">
                <a:solidFill>
                  <a:srgbClr val="444444"/>
                </a:solidFill>
                <a:latin typeface="微软雅黑"/>
              </a:rPr>
              <a:t>复购率下滑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577840"/>
            <a:ext cx="11057839" cy="585216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2960" y="5705856"/>
            <a:ext cx="10509199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五个维度让老板 10 秒看懂：这是一场「抢人」的战役，账要到 90 天后再算。</a:t>
            </a:r>
          </a:p>
        </p:txBody>
      </p:sp>
      <p:sp>
        <p:nvSpPr>
          <p:cNvPr id="20" name="Rounded Rectangle 19">
            <a:hlinkClick action="ppaction://hlinksldjump" r:id="rId3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1" name="Rounded Rectangle 20">
            <a:hlinkClick action="ppaction://hlinksldjump" r:id="rId4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2" name="Rounded Rectangle 21">
            <a:hlinkClick action="ppaction://hlinksldjump" r:id="rId5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执行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三条调整的责任表</a:t>
            </a:r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66928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1700784"/>
            <a:ext cx="3539642" cy="548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D4ED8"/>
                </a:solidFill>
                <a:latin typeface="微软雅黑"/>
              </a:rPr>
              <a:t>预算重构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12.01 起新预算比例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投放 ×××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ROI 1:4.2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26026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4326026" y="1700784"/>
            <a:ext cx="3539642" cy="54864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82058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11111"/>
                </a:solidFill>
                <a:latin typeface="微软雅黑"/>
              </a:rPr>
              <a:t>折扣纪律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82058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定价表冻结流程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82058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商品 ×××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582058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净利率 5%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85124" y="1700784"/>
            <a:ext cx="3539642" cy="3273552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9525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085124" y="1700784"/>
            <a:ext cx="3539642" cy="54864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41156" y="1883664"/>
            <a:ext cx="91440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000" b="1" i="0">
                <a:solidFill>
                  <a:srgbClr val="1D4ED8"/>
                </a:solidFill>
                <a:latin typeface="微软雅黑"/>
              </a:rPr>
              <a:t>新客承接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41156" y="2322576"/>
            <a:ext cx="3045866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300" b="1" i="0">
                <a:solidFill>
                  <a:srgbClr val="111111"/>
                </a:solidFill>
                <a:latin typeface="微软雅黑"/>
              </a:rPr>
              <a:t>38 万新客分层触达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41156" y="2706624"/>
            <a:ext cx="3045866" cy="17007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980" b="0" i="0">
                <a:solidFill>
                  <a:srgbClr val="444444"/>
                </a:solidFill>
                <a:latin typeface="微软雅黑"/>
              </a:rPr>
              <a:t>CRM ×××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41156" y="4553712"/>
            <a:ext cx="304586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00" b="1" i="0">
                <a:solidFill>
                  <a:srgbClr val="111111"/>
                </a:solidFill>
                <a:latin typeface="微软雅黑"/>
              </a:rPr>
              <a:t>复购 18%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5138928"/>
            <a:ext cx="11057839" cy="1005840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59536" y="5285232"/>
            <a:ext cx="10472623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  <a:spcAft>
                <a:spcPts val="0"/>
              </a:spcAft>
            </a:pPr>
            <a:r>
              <a:rPr sz="1100" b="0" i="0">
                <a:solidFill>
                  <a:srgbClr val="111111"/>
                </a:solidFill>
                <a:latin typeface="微软雅黑"/>
              </a:rPr>
              <a:t>三行表就是本次复盘的全部产出，贴在作战室墙上。</a:t>
            </a:r>
          </a:p>
        </p:txBody>
      </p:sp>
      <p:sp>
        <p:nvSpPr>
          <p:cNvPr id="29" name="Rounded Rectangle 28">
            <a:hlinkClick action="ppaction://hlinksldjump" r:id="rId2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30" name="Rounded Rectangle 29">
            <a:hlinkClick action="ppaction://hlinksldjump" r:id="rId3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31" name="Rounded Rectangle 30">
            <a:hlinkClick action="ppaction://hlinksldjump" r:id="rId4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82512"/>
            <a:ext cx="384048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双 11 战役复盘 · XX 品牌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967167" y="6382512"/>
            <a:ext cx="1993392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示例数据 · 仅用于版式演示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229039" y="6601968"/>
            <a:ext cx="91440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750" b="0" i="0">
                <a:solidFill>
                  <a:srgbClr val="8A8A8A"/>
                </a:solidFill>
                <a:latin typeface="微软雅黑"/>
              </a:rPr>
              <a:t>www.974.cn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365760"/>
            <a:ext cx="45720" cy="566928"/>
          </a:xfrm>
          <a:prstGeom prst="rect">
            <a:avLst/>
          </a:prstGeom>
          <a:solidFill>
            <a:srgbClr val="11111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9808" y="347472"/>
            <a:ext cx="969264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950" b="1" i="0">
                <a:solidFill>
                  <a:srgbClr val="111111"/>
                </a:solidFill>
                <a:latin typeface="微软雅黑"/>
              </a:rPr>
              <a:t>现场与过程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8" y="566928"/>
            <a:ext cx="10424160" cy="47548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2400" b="1" i="0">
                <a:solidFill>
                  <a:srgbClr val="111111"/>
                </a:solidFill>
                <a:latin typeface="微软雅黑"/>
              </a:rPr>
              <a:t>物料与现场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9808" y="1042415"/>
            <a:ext cx="104241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00" b="0" i="0">
                <a:solidFill>
                  <a:srgbClr val="444444"/>
                </a:solidFill>
                <a:latin typeface="微软雅黑"/>
              </a:rPr>
              <a:t>战役的两张快照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1426464"/>
            <a:ext cx="11057839" cy="9525"/>
          </a:xfrm>
          <a:prstGeom prst="rect">
            <a:avLst/>
          </a:prstGeom>
          <a:solidFill>
            <a:srgbClr val="1A1A1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sale-lettering-close-up.jpg"/>
          <p:cNvPicPr>
            <a:picLocks noChangeAspect="1"/>
          </p:cNvPicPr>
          <p:nvPr/>
        </p:nvPicPr>
        <p:blipFill>
          <a:blip r:embed="rId2"/>
          <a:srcRect t="6985" b="6985"/>
          <a:stretch>
            <a:fillRect/>
          </a:stretch>
        </p:blipFill>
        <p:spPr>
          <a:xfrm>
            <a:off x="566928" y="1700784"/>
            <a:ext cx="5705856" cy="32735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946904" y="4700016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5065776"/>
            <a:ext cx="5705856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250" b="1" i="0">
                <a:solidFill>
                  <a:srgbClr val="111111"/>
                </a:solidFill>
                <a:latin typeface="微软雅黑"/>
              </a:rPr>
              <a:t>投放物料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5376672"/>
            <a:ext cx="5705856" cy="6766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50" b="0" i="0">
                <a:solidFill>
                  <a:srgbClr val="444444"/>
                </a:solidFill>
                <a:latin typeface="微软雅黑"/>
              </a:rPr>
              <a:t>主视觉 5 版测试，胜出版 CTR 高 23%。</a:t>
            </a:r>
          </a:p>
        </p:txBody>
      </p:sp>
      <p:pic>
        <p:nvPicPr>
          <p:cNvPr id="14" name="Picture 13" descr="sale-lettering-close-up.jpg"/>
          <p:cNvPicPr>
            <a:picLocks noChangeAspect="1"/>
          </p:cNvPicPr>
          <p:nvPr/>
        </p:nvPicPr>
        <p:blipFill>
          <a:blip r:embed="rId2"/>
          <a:srcRect l="16656" r="16656"/>
          <a:stretch>
            <a:fillRect/>
          </a:stretch>
        </p:blipFill>
        <p:spPr>
          <a:xfrm>
            <a:off x="6565392" y="1700784"/>
            <a:ext cx="1700784" cy="170078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940295" y="3127248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49056" y="1901952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大促现场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49056" y="2231136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峰值 1 小时订单 8,200 单，客服排队峰值 14 分钟。</a:t>
            </a:r>
          </a:p>
        </p:txBody>
      </p:sp>
      <p:pic>
        <p:nvPicPr>
          <p:cNvPr id="18" name="Picture 17" descr="team-in-modern-office-meeting-room.jpg"/>
          <p:cNvPicPr>
            <a:picLocks noChangeAspect="1"/>
          </p:cNvPicPr>
          <p:nvPr/>
        </p:nvPicPr>
        <p:blipFill>
          <a:blip r:embed="rId3"/>
          <a:srcRect l="16656" r="16656"/>
          <a:stretch>
            <a:fillRect/>
          </a:stretch>
        </p:blipFill>
        <p:spPr>
          <a:xfrm>
            <a:off x="6565392" y="3584448"/>
            <a:ext cx="1700784" cy="170078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940295" y="5010912"/>
            <a:ext cx="11887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FFFFFF"/>
                </a:solidFill>
                <a:latin typeface="微软雅黑"/>
              </a:rPr>
              <a:t>www.974.cn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49056" y="3785615"/>
            <a:ext cx="317571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150" b="1" i="0">
                <a:solidFill>
                  <a:srgbClr val="111111"/>
                </a:solidFill>
                <a:latin typeface="微软雅黑"/>
              </a:rPr>
              <a:t>复盘会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49056" y="4114800"/>
            <a:ext cx="3175711" cy="10607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2000"/>
              </a:lnSpc>
              <a:spcAft>
                <a:spcPts val="0"/>
              </a:spcAft>
            </a:pPr>
            <a:r>
              <a:rPr sz="900" b="0" i="0">
                <a:solidFill>
                  <a:srgbClr val="444444"/>
                </a:solidFill>
                <a:latin typeface="微软雅黑"/>
              </a:rPr>
              <a:t>复盘会 2 小时，前 90 分钟只念数字。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797296"/>
            <a:ext cx="11057839" cy="438912"/>
          </a:xfrm>
          <a:prstGeom prst="roundRect">
            <a:avLst>
              <a:gd name="adj" fmla="val 3500"/>
            </a:avLst>
          </a:prstGeom>
          <a:solidFill>
            <a:srgbClr val="EAEFFB"/>
          </a:solidFill>
          <a:ln w="9525">
            <a:solidFill>
              <a:srgbClr val="EAEFF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5870448"/>
            <a:ext cx="10618927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111111"/>
                </a:solidFill>
                <a:latin typeface="微软雅黑"/>
              </a:rPr>
              <a:t>配图右下角的水印为素材版权标记，换成自己的照片后自然消失。</a:t>
            </a:r>
          </a:p>
        </p:txBody>
      </p:sp>
      <p:sp>
        <p:nvSpPr>
          <p:cNvPr id="24" name="Rounded Rectangle 23">
            <a:hlinkClick action="ppaction://hlinksldjump" r:id="rId4"/>
          </p:cNvPr>
          <p:cNvSpPr/>
          <p:nvPr/>
        </p:nvSpPr>
        <p:spPr>
          <a:xfrm>
            <a:off x="10143439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‹</a:t>
            </a:r>
          </a:p>
        </p:txBody>
      </p:sp>
      <p:sp>
        <p:nvSpPr>
          <p:cNvPr id="25" name="Rounded Rectangle 24">
            <a:hlinkClick action="ppaction://hlinksldjump" r:id="rId5"/>
          </p:cNvPr>
          <p:cNvSpPr/>
          <p:nvPr/>
        </p:nvSpPr>
        <p:spPr>
          <a:xfrm>
            <a:off x="10472623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≡</a:t>
            </a:r>
          </a:p>
        </p:txBody>
      </p:sp>
      <p:sp>
        <p:nvSpPr>
          <p:cNvPr id="26" name="Rounded Rectangle 25">
            <a:hlinkClick action="ppaction://hlinksldjump" r:id="rId6"/>
          </p:cNvPr>
          <p:cNvSpPr/>
          <p:nvPr/>
        </p:nvSpPr>
        <p:spPr>
          <a:xfrm>
            <a:off x="10801807" y="6272784"/>
            <a:ext cx="274320" cy="237744"/>
          </a:xfrm>
          <a:prstGeom prst="roundRect">
            <a:avLst>
              <a:gd name="adj" fmla="val 28000"/>
            </a:avLst>
          </a:prstGeom>
          <a:solidFill>
            <a:srgbClr val="EAEFFB"/>
          </a:solidFill>
          <a:ln w="7620">
            <a:solidFill>
              <a:srgbClr val="1A1A1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00">
                <a:solidFill>
                  <a:srgbClr val="444444"/>
                </a:solidFill>
                <a:latin typeface="微软雅黑"/>
              </a:rPr>
              <a:t>›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30168" y="6382512"/>
            <a:ext cx="54864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  <a:spcAft>
                <a:spcPts val="0"/>
              </a:spcAft>
            </a:pPr>
            <a:r>
              <a:rPr sz="800" b="0" i="0">
                <a:solidFill>
                  <a:srgbClr val="8A8A8A"/>
                </a:solidFill>
                <a:latin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975104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1" i="0">
                <a:solidFill>
                  <a:srgbClr val="111111"/>
                </a:solidFill>
                <a:latin typeface="微软雅黑"/>
              </a:rPr>
              <a:t>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304288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3400" b="1" i="0">
                <a:solidFill>
                  <a:srgbClr val="111111"/>
                </a:solidFill>
                <a:latin typeface="微软雅黑"/>
              </a:rPr>
              <a:t>量涨价跌，90 天后见分晓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029968" y="3310128"/>
            <a:ext cx="8131759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55000"/>
              </a:lnSpc>
              <a:spcAft>
                <a:spcPts val="0"/>
              </a:spcAft>
            </a:pPr>
            <a:r>
              <a:rPr sz="1200" b="0" i="0">
                <a:solidFill>
                  <a:srgbClr val="444444"/>
                </a:solidFill>
                <a:latin typeface="微软雅黑"/>
              </a:rPr>
              <a:t>XX 品牌 · 双 11 复盘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75488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1000" b="0" i="0">
                <a:solidFill>
                  <a:srgbClr val="8A8A8A"/>
                </a:solidFill>
                <a:latin typeface="微软雅黑"/>
              </a:rPr>
              <a:t>市场部 · 2026.11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272784"/>
            <a:ext cx="11057839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  <a:spcAft>
                <a:spcPts val="0"/>
              </a:spcAft>
            </a:pPr>
            <a:r>
              <a:rPr sz="850" b="0" i="0">
                <a:solidFill>
                  <a:srgbClr val="8A8A8A"/>
                </a:solidFill>
                <a:latin typeface="微软雅黑"/>
              </a:rPr>
              <a:t>www.974.cn · 模板库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