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主力 SKU 到手价（元）</c:v>
                </c:pt>
              </c:strCache>
            </c:strRef>
          </c:tx>
          <c:spPr>
            <a:solidFill>
              <a:srgbClr val="FF8A3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我方</c:v>
                </c:pt>
                <c:pt idx="1">
                  <c:v>A 品</c:v>
                </c:pt>
                <c:pt idx="2">
                  <c:v>B 品</c:v>
                </c:pt>
                <c:pt idx="3">
                  <c:v>C 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299</c:v>
                </c:pt>
                <c:pt idx="1">
                  <c:v>269</c:v>
                </c:pt>
                <c:pt idx="2">
                  <c:v>239</c:v>
                </c:pt>
                <c:pt idx="3">
                  <c:v>359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月销量指数（我方=100）</c:v>
                </c:pt>
              </c:strCache>
            </c:strRef>
          </c:tx>
          <c:spPr>
            <a:ln w="28575" cap="rnd">
              <a:solidFill>
                <a:srgbClr val="FFC53D"/>
              </a:solidFill>
            </a:ln>
          </c:spPr>
          <c:cat>
            <c:strRef>
              <c:f>Sheet1!$A$2:$A$5</c:f>
              <c:strCache>
                <c:ptCount val="4"/>
                <c:pt idx="0">
                  <c:v>我方</c:v>
                </c:pt>
                <c:pt idx="1">
                  <c:v>A 品</c:v>
                </c:pt>
                <c:pt idx="2">
                  <c:v>B 品</c:v>
                </c:pt>
                <c:pt idx="3">
                  <c:v>C 品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100</c:v>
                </c:pt>
                <c:pt idx="1">
                  <c:v>138</c:v>
                </c:pt>
                <c:pt idx="2">
                  <c:v>96</c:v>
                </c:pt>
                <c:pt idx="3">
                  <c:v>41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33241C"/>
            </a:solidFill>
          </a:ln>
        </c:spPr>
        <c:txPr>
          <a:bodyPr/>
          <a:lstStyle/>
          <a:p>
            <a:pPr>
              <a:defRPr sz="900">
                <a:solidFill>
                  <a:srgbClr val="D2AE9C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33241C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F7362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D2AE9C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D2AE9C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v</c:v>
                </c:pt>
              </c:strCache>
            </c:strRef>
          </c:tx>
          <c:dPt>
            <c:idx val="0"/>
            <c:spPr>
              <a:solidFill>
                <a:srgbClr val="FF8A3D"/>
              </a:solidFill>
            </c:spPr>
          </c:dPt>
          <c:dPt>
            <c:idx val="1"/>
            <c:spPr>
              <a:solidFill>
                <a:srgbClr val="FFC53D"/>
              </a:solidFill>
            </c:spPr>
          </c:dPt>
          <c:dPt>
            <c:idx val="2"/>
            <c:spPr>
              <a:solidFill>
                <a:srgbClr val="4ECDC4"/>
              </a:solidFill>
            </c:spPr>
          </c:dPt>
          <c:dPt>
            <c:idx val="3"/>
            <c:spPr>
              <a:solidFill>
                <a:srgbClr val="33241C"/>
              </a:solidFill>
            </c:spPr>
          </c:dPt>
          <c:dPt>
            <c:idx val="4"/>
            <c:spPr>
              <a:solidFill>
                <a:srgbClr val="8F7362"/>
              </a:solidFill>
            </c:spPr>
          </c:dPt>
          <c:cat>
            <c:strRef>
              <c:f>Sheet1!$A$2:$A$6</c:f>
              <c:strCache>
                <c:ptCount val="5"/>
                <c:pt idx="0">
                  <c:v>发货慢</c:v>
                </c:pt>
                <c:pt idx="1">
                  <c:v>售后推诿</c:v>
                </c:pt>
                <c:pt idx="2">
                  <c:v>质量波动</c:v>
                </c:pt>
                <c:pt idx="3">
                  <c:v>描述不符</c:v>
                </c:pt>
                <c:pt idx="4">
                  <c:v>其他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27</c:v>
                </c:pt>
                <c:pt idx="2">
                  <c:v>22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950" b="1">
                  <a:solidFill>
                    <a:srgbClr val="FFF1E8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t"/>
      <c:layout/>
      <c:overlay val="0"/>
      <c:txPr>
        <a:bodyPr/>
        <a:lstStyle/>
        <a:p>
          <a:pPr>
            <a:defRPr sz="900">
              <a:solidFill>
                <a:srgbClr val="D2AE9C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D2AE9C"/>
          </a:solidFill>
          <a:latin typeface="微软雅黑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我方份额（%）</c:v>
                </c:pt>
              </c:strCache>
            </c:strRef>
          </c:tx>
          <c:spPr>
            <a:solidFill>
              <a:srgbClr val="FF8A3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7 月</c:v>
                </c:pt>
                <c:pt idx="1">
                  <c:v>8 月</c:v>
                </c:pt>
                <c:pt idx="2">
                  <c:v>9 月</c:v>
                </c:pt>
                <c:pt idx="3">
                  <c:v>10 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21.5</c:v>
                </c:pt>
                <c:pt idx="1">
                  <c:v>20.8</c:v>
                </c:pt>
                <c:pt idx="2">
                  <c:v>19.6</c:v>
                </c:pt>
                <c:pt idx="3">
                  <c:v>19.9</c:v>
                </c:pt>
              </c:numCache>
            </c:numRef>
          </c:val>
        </c:ser>
        <c:gapWidth val="70"/>
        <c:axId val="-2068027336"/>
        <c:axId val="-2113994440"/>
      </c:barChart>
      <c:lineChart>
        <c:barDir val="col"/>
        <c:grouping val="clustered"/>
        <c:varyColors val="0"/>
        <c:axId val="200000001"/>
        <c:axId val="200000002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事件指数</c:v>
                </c:pt>
              </c:strCache>
            </c:strRef>
          </c:tx>
          <c:spPr>
            <a:ln w="28575" cap="rnd">
              <a:solidFill>
                <a:srgbClr val="FFC53D"/>
              </a:solidFill>
            </a:ln>
          </c:spPr>
          <c:cat>
            <c:strRef>
              <c:f>Sheet1!$A$2:$A$5</c:f>
              <c:strCache>
                <c:ptCount val="4"/>
                <c:pt idx="0">
                  <c:v>7 月</c:v>
                </c:pt>
                <c:pt idx="1">
                  <c:v>8 月</c:v>
                </c:pt>
                <c:pt idx="2">
                  <c:v>9 月</c:v>
                </c:pt>
                <c:pt idx="3">
                  <c:v>10 月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33241C"/>
            </a:solidFill>
          </a:ln>
        </c:spPr>
        <c:txPr>
          <a:bodyPr/>
          <a:lstStyle/>
          <a:p>
            <a:pPr>
              <a:defRPr sz="900">
                <a:solidFill>
                  <a:srgbClr val="D2AE9C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33241C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F7362"/>
                </a:solidFill>
                <a:latin typeface="微软雅黑"/>
              </a:defRPr>
            </a:pPr>
          </a:p>
        </c:txPr>
        <c:crossAx val="-2068027336"/>
        <c:crosses val="autoZero"/>
      </c:valAx>
      <c:catAx>
        <c:axId val="200000001"/>
        <c:scaling>
          <c:orientation val="minMax"/>
        </c:scaling>
        <c:delete val="1"/>
        <c:axPos val="b"/>
        <c:majorTickMark val="out"/>
        <c:minorTickMark val="none"/>
        <c:tickLblPos val="nextTo"/>
        <c:spPr>
          <a:ln>
            <a:solidFill>
              <a:srgbClr val="33241C"/>
            </a:solidFill>
          </a:ln>
        </c:spPr>
        <c:txPr>
          <a:bodyPr/>
          <a:lstStyle/>
          <a:p>
            <a:pPr>
              <a:defRPr sz="900">
                <a:solidFill>
                  <a:srgbClr val="D2AE9C"/>
                </a:solidFill>
                <a:latin typeface="微软雅黑"/>
              </a:defRPr>
            </a:pPr>
          </a:p>
        </c:txPr>
        <c:crossAx val="200000002"/>
        <c:crosses val="autoZero"/>
        <c:auto val="1"/>
        <c:lblAlgn val="ctr"/>
        <c:lblOffset val="100"/>
        <c:noMultiLvlLbl val="0"/>
      </c:catAx>
      <c:valAx>
        <c:axId val="200000002"/>
        <c:scaling/>
        <c:delete val="0"/>
        <c:axPos val="r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F7362"/>
                </a:solidFill>
                <a:latin typeface="微软雅黑"/>
              </a:defRPr>
            </a:pPr>
          </a:p>
        </c:txPr>
        <c:crossAx val="200000001"/>
        <c:crosses val="max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D2AE9C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D2AE9C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1.xml"/><Relationship Id="rId6" Type="http://schemas.openxmlformats.org/officeDocument/2006/relationships/slide" Target="slide1.xml"/><Relationship Id="rId7" Type="http://schemas.openxmlformats.org/officeDocument/2006/relationships/slide" Target="slide2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2.xml"/><Relationship Id="rId4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6.xml"/><Relationship Id="rId4" Type="http://schemas.openxmlformats.org/officeDocument/2006/relationships/slide" Target="slide2.xml"/><Relationship Id="rId5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slide" Target="slide7.xml"/><Relationship Id="rId4" Type="http://schemas.openxmlformats.org/officeDocument/2006/relationships/slide" Target="slide2.xml"/><Relationship Id="rId5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Relationship Id="rId4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Relationship Id="rId3" Type="http://schemas.openxmlformats.org/officeDocument/2006/relationships/slide" Target="slide2.xml"/><Relationship Id="rId4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slide" Target="slide10.xml"/><Relationship Id="rId4" Type="http://schemas.openxmlformats.org/officeDocument/2006/relationships/slide" Target="slide2.xml"/><Relationship Id="rId5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Relationship Id="rId3" Type="http://schemas.openxmlformats.org/officeDocument/2006/relationships/slide" Target="slide2.xml"/><Relationship Id="rId4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slide" Target="slide12.xml"/><Relationship Id="rId6" Type="http://schemas.openxmlformats.org/officeDocument/2006/relationships/slide" Target="slide2.xml"/><Relationship Id="rId7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0A0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oman-meeting-whiteboard.jpg"/>
          <p:cNvPicPr>
            <a:picLocks noChangeAspect="1"/>
          </p:cNvPicPr>
          <p:nvPr/>
        </p:nvPicPr>
        <p:blipFill>
          <a:blip r:embed="rId2"/>
          <a:srcRect t="15363" b="15363"/>
          <a:stretch>
            <a:fillRect/>
          </a:stretch>
        </p:blipFill>
        <p:spPr>
          <a:xfrm>
            <a:off x="6053328" y="0"/>
            <a:ext cx="6138367" cy="63825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53328" y="0"/>
            <a:ext cx="54864" cy="6382512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FF8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6492240"/>
            <a:ext cx="6583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FFFFFF"/>
                </a:solidFill>
                <a:latin typeface="微软雅黑"/>
              </a:rPr>
              <a:t>XX 市场 · 竞品情报组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13087" y="64922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C9D2DE"/>
                </a:solidFill>
                <a:latin typeface="微软雅黑"/>
              </a:rPr>
              <a:t>www.974.cn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49377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COMPETITIVE Q3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353312"/>
            <a:ext cx="5138928" cy="2139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 i="0">
                <a:solidFill>
                  <a:srgbClr val="FFF1E8"/>
                </a:solidFill>
                <a:latin typeface="微软雅黑"/>
              </a:rPr>
              <a:t>对手降了两次价，</a:t>
            </a:r>
          </a:p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 i="0">
                <a:solidFill>
                  <a:srgbClr val="FFF1E8"/>
                </a:solidFill>
                <a:latin typeface="微软雅黑"/>
              </a:rPr>
              <a:t>我们没有跟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3621024"/>
            <a:ext cx="566928" cy="45720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3803904"/>
            <a:ext cx="4937760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D2AE9C"/>
                </a:solidFill>
                <a:latin typeface="微软雅黑"/>
              </a:rPr>
              <a:t>XX 产品 · Q3 竞品分析</a:t>
            </a:r>
          </a:p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D2AE9C"/>
                </a:solidFill>
                <a:latin typeface="微软雅黑"/>
              </a:rPr>
              <a:t>市场与产品联合出品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718304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FF8A3D"/>
                </a:solidFill>
                <a:latin typeface="微软雅黑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4800600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次 对手调价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28416" y="4718304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FF8A3D"/>
                </a:solidFill>
                <a:latin typeface="微软雅黑"/>
              </a:rPr>
              <a:t>-9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24528" y="4800600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% 我方份额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431536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FF8A3D"/>
                </a:solidFill>
                <a:latin typeface="微软雅黑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5513832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条 应对建议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8416" y="5431536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FF8A3D"/>
                </a:solidFill>
                <a:latin typeface="微软雅黑"/>
              </a:rPr>
              <a:t>11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24528" y="5513832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月 下次复盘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0A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XX 产品 · Q3 竞品分析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7362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CONTENTS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1E8"/>
                </a:solidFill>
                <a:latin typeface="微软雅黑"/>
              </a:rPr>
              <a:t>四个部分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D2AE9C"/>
                </a:solidFill>
                <a:latin typeface="微软雅黑"/>
              </a:rPr>
              <a:t>动态、对比、机会、应对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FFC53D"/>
                </a:solidFill>
                <a:latin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FF1E8"/>
                </a:solidFill>
                <a:latin typeface="微软雅黑"/>
              </a:rPr>
              <a:t>Q3 对手动态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D2AE9C"/>
                </a:solidFill>
                <a:latin typeface="微软雅黑"/>
              </a:rPr>
              <a:t>降价、上新、渠道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进入 →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FFC53D"/>
                </a:solidFill>
                <a:latin typeface="微软雅黑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FF1E8"/>
                </a:solidFill>
                <a:latin typeface="微软雅黑"/>
              </a:rPr>
              <a:t>四维对比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D2AE9C"/>
                </a:solidFill>
                <a:latin typeface="微软雅黑"/>
              </a:rPr>
              <a:t>价格、功能、口碑、渠道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进入 →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FFC53D"/>
                </a:solidFill>
                <a:latin typeface="微软雅黑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FF1E8"/>
                </a:solidFill>
                <a:latin typeface="微软雅黑"/>
              </a:rPr>
              <a:t>我们的机会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D2AE9C"/>
                </a:solidFill>
                <a:latin typeface="微软雅黑"/>
              </a:rPr>
              <a:t>对手没守住的三个口子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进入 →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6233007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0732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FFC53D"/>
                </a:solidFill>
                <a:latin typeface="微软雅黑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38847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FF1E8"/>
                </a:solidFill>
                <a:latin typeface="微软雅黑"/>
              </a:rPr>
              <a:t>应对建议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38847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D2AE9C"/>
                </a:solidFill>
                <a:latin typeface="微软雅黑"/>
              </a:rPr>
              <a:t>三条，各带一个数字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0732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进入 →</a:t>
            </a:r>
          </a:p>
        </p:txBody>
      </p:sp>
      <p:sp>
        <p:nvSpPr>
          <p:cNvPr id="30" name="Rounded Rectangle 29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‹</a:t>
            </a:r>
          </a:p>
        </p:txBody>
      </p:sp>
      <p:sp>
        <p:nvSpPr>
          <p:cNvPr id="31" name="Rounded Rectangle 30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≡</a:t>
            </a:r>
          </a:p>
        </p:txBody>
      </p:sp>
      <p:sp>
        <p:nvSpPr>
          <p:cNvPr id="32" name="Rounded Rectangle 31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7362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8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FFC53D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Q3 对手动态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降价、上新、渠道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0A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XX 产品 · Q3 竞品分析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7362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PART 01 · 动态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1E8"/>
                </a:solidFill>
                <a:latin typeface="微软雅黑"/>
              </a:rPr>
              <a:t>Q3 对手做了三件事，最要命的是第二件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F7362"/>
                </a:solidFill>
                <a:latin typeface="微软雅黑"/>
              </a:rPr>
              <a:t>A 品降价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FF8A3D"/>
                </a:solidFill>
                <a:latin typeface="微软雅黑"/>
              </a:rPr>
              <a:t>-8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D2AE9C"/>
                </a:solidFill>
                <a:latin typeface="微软雅黑"/>
              </a:rPr>
              <a:t>两次调价，主力 SKU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F7362"/>
                </a:solidFill>
                <a:latin typeface="微软雅黑"/>
              </a:rPr>
              <a:t>直接引发比价流量迁移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FF8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F7362"/>
                </a:solidFill>
                <a:latin typeface="微软雅黑"/>
              </a:rPr>
              <a:t>B 品上新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FF8A3D"/>
                </a:solidFill>
                <a:latin typeface="微软雅黑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D2AE9C"/>
                </a:solidFill>
                <a:latin typeface="微软雅黑"/>
              </a:rPr>
              <a:t>切入我们的中价位段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F7362"/>
                </a:solidFill>
                <a:latin typeface="微软雅黑"/>
              </a:rPr>
              <a:t>定位与我方重叠度 61%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F7362"/>
                </a:solidFill>
                <a:latin typeface="微软雅黑"/>
              </a:rPr>
              <a:t>我方份额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FF8A3D"/>
                </a:solidFill>
                <a:latin typeface="微软雅黑"/>
              </a:rPr>
              <a:t>-9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D2AE9C"/>
                </a:solidFill>
                <a:latin typeface="微软雅黑"/>
              </a:rPr>
              <a:t>Q3 环比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F7362"/>
                </a:solidFill>
                <a:latin typeface="微软雅黑"/>
              </a:rPr>
              <a:t>主要流向 A 品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221712"/>
          </a:solidFill>
          <a:ln w="9525">
            <a:solidFill>
              <a:srgbClr val="2217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FC53D"/>
                </a:solidFill>
                <a:latin typeface="微软雅黑"/>
              </a:rPr>
              <a:t>一句话读这段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FFF1E8"/>
                </a:solidFill>
                <a:latin typeface="微软雅黑"/>
              </a:rPr>
              <a:t>份额跌的主因不是降价本身，是我们跟降会亏、不跟会丢量的两头为难——本报告给出第三条路。</a:t>
            </a:r>
          </a:p>
        </p:txBody>
      </p:sp>
      <p:sp>
        <p:nvSpPr>
          <p:cNvPr id="33" name="Rounded Rectangle 32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‹</a:t>
            </a:r>
          </a:p>
        </p:txBody>
      </p:sp>
      <p:sp>
        <p:nvSpPr>
          <p:cNvPr id="34" name="Rounded Rectangle 33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≡</a:t>
            </a:r>
          </a:p>
        </p:txBody>
      </p:sp>
      <p:sp>
        <p:nvSpPr>
          <p:cNvPr id="35" name="Rounded Rectangle 34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7362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0A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XX 产品 · Q3 竞品分析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7362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PART 02 · 价格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1E8"/>
                </a:solidFill>
                <a:latin typeface="微软雅黑"/>
              </a:rPr>
              <a:t>价格带对比：我们卡在中高，对手往下压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D2AE9C"/>
                </a:solidFill>
                <a:latin typeface="微软雅黑"/>
              </a:rPr>
              <a:t>柱为主力 SKU 到手价（元），线为月销量指数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FC53D"/>
                </a:solidFill>
                <a:latin typeface="微软雅黑"/>
              </a:rPr>
              <a:t>三个观察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F8A3D"/>
                </a:solidFill>
                <a:latin typeface="微软雅黑"/>
              </a:rPr>
              <a:t>A 品以价换量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D2AE9C"/>
                </a:solidFill>
                <a:latin typeface="微软雅黑"/>
              </a:rPr>
              <a:t>降 8% 换来 38% 的销量指数领先。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F8A3D"/>
                </a:solidFill>
                <a:latin typeface="微软雅黑"/>
              </a:rPr>
              <a:t>B 品贴身肉搏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D2AE9C"/>
                </a:solidFill>
                <a:latin typeface="微软雅黑"/>
              </a:rPr>
              <a:t>239 元直接卡在我方下方 60 元。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F8A3D"/>
                </a:solidFill>
                <a:latin typeface="微软雅黑"/>
              </a:rPr>
              <a:t>C 品在高端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D2AE9C"/>
                </a:solidFill>
                <a:latin typeface="微软雅黑"/>
              </a:rPr>
              <a:t>与我方无直接冲突，可结盟观察。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221712"/>
          </a:solidFill>
          <a:ln w="9525">
            <a:solidFill>
              <a:srgbClr val="2217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FF1E8"/>
                </a:solidFill>
                <a:latin typeface="微软雅黑"/>
              </a:rPr>
              <a:t>结论：正面跟价没有胜算，机会在「加量不降价」——把服务权益做成价格外的差异。</a:t>
            </a:r>
          </a:p>
        </p:txBody>
      </p:sp>
      <p:sp>
        <p:nvSpPr>
          <p:cNvPr id="23" name="Rounded Rectangle 22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‹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≡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7362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0A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XX 产品 · Q3 竞品分析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7362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PART 02 · 对比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1E8"/>
                </a:solidFill>
                <a:latin typeface="微软雅黑"/>
              </a:rPr>
              <a:t>四维对比：两个领先、两个落后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00784"/>
          <a:ext cx="11057838" cy="2322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808"/>
                <a:gridCol w="1701206"/>
                <a:gridCol w="1701206"/>
                <a:gridCol w="1701206"/>
                <a:gridCol w="3402412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维度</a:t>
                      </a:r>
                    </a:p>
                  </a:txBody>
                  <a:tcPr anchor="ctr" marL="128016" marR="73152">
                    <a:solidFill>
                      <a:srgbClr val="FF8A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我方</a:t>
                      </a:r>
                    </a:p>
                  </a:txBody>
                  <a:tcPr anchor="ctr" marL="128016" marR="73152">
                    <a:solidFill>
                      <a:srgbClr val="FF8A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A 品</a:t>
                      </a:r>
                    </a:p>
                  </a:txBody>
                  <a:tcPr anchor="ctr" marL="128016" marR="73152">
                    <a:solidFill>
                      <a:srgbClr val="FF8A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B 品</a:t>
                      </a:r>
                    </a:p>
                  </a:txBody>
                  <a:tcPr anchor="ctr" marL="128016" marR="73152">
                    <a:solidFill>
                      <a:srgbClr val="FF8A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结论</a:t>
                      </a:r>
                    </a:p>
                  </a:txBody>
                  <a:tcPr anchor="ctr" marL="128016" marR="73152">
                    <a:solidFill>
                      <a:srgbClr val="FF8A3D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1E8"/>
                          </a:solidFill>
                          <a:latin typeface="微软雅黑"/>
                        </a:rPr>
                        <a:t>核心功能</a:t>
                      </a:r>
                    </a:p>
                  </a:txBody>
                  <a:tcPr anchor="ctr" marL="128016" marR="73152">
                    <a:solidFill>
                      <a:srgbClr val="0F0A0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1E8"/>
                          </a:solidFill>
                          <a:latin typeface="微软雅黑"/>
                        </a:rPr>
                        <a:t>9.2</a:t>
                      </a:r>
                    </a:p>
                  </a:txBody>
                  <a:tcPr anchor="ctr" marL="128016" marR="73152">
                    <a:solidFill>
                      <a:srgbClr val="0F0A0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1E8"/>
                          </a:solidFill>
                          <a:latin typeface="微软雅黑"/>
                        </a:rPr>
                        <a:t>8.6</a:t>
                      </a:r>
                    </a:p>
                  </a:txBody>
                  <a:tcPr anchor="ctr" marL="128016" marR="73152">
                    <a:solidFill>
                      <a:srgbClr val="0F0A0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1E8"/>
                          </a:solidFill>
                          <a:latin typeface="微软雅黑"/>
                        </a:rPr>
                        <a:t>7.9</a:t>
                      </a:r>
                    </a:p>
                  </a:txBody>
                  <a:tcPr anchor="ctr" marL="128016" marR="73152">
                    <a:solidFill>
                      <a:srgbClr val="0F0A0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1E8"/>
                          </a:solidFill>
                          <a:latin typeface="微软雅黑"/>
                        </a:rPr>
                        <a:t>领先，继续保持</a:t>
                      </a:r>
                    </a:p>
                  </a:txBody>
                  <a:tcPr anchor="ctr" marL="128016" marR="73152">
                    <a:solidFill>
                      <a:srgbClr val="0F0A08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1E8"/>
                          </a:solidFill>
                          <a:latin typeface="微软雅黑"/>
                        </a:rPr>
                        <a:t>口碑（NPS）</a:t>
                      </a:r>
                    </a:p>
                  </a:txBody>
                  <a:tcPr anchor="ctr" marL="128016" marR="73152">
                    <a:solidFill>
                      <a:srgbClr val="1D14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1E8"/>
                          </a:solidFill>
                          <a:latin typeface="微软雅黑"/>
                        </a:rPr>
                        <a:t>52</a:t>
                      </a:r>
                    </a:p>
                  </a:txBody>
                  <a:tcPr anchor="ctr" marL="128016" marR="73152">
                    <a:solidFill>
                      <a:srgbClr val="1D14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1E8"/>
                          </a:solidFill>
                          <a:latin typeface="微软雅黑"/>
                        </a:rPr>
                        <a:t>47</a:t>
                      </a:r>
                    </a:p>
                  </a:txBody>
                  <a:tcPr anchor="ctr" marL="128016" marR="73152">
                    <a:solidFill>
                      <a:srgbClr val="1D14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1E8"/>
                          </a:solidFill>
                          <a:latin typeface="微软雅黑"/>
                        </a:rPr>
                        <a:t>38</a:t>
                      </a:r>
                    </a:p>
                  </a:txBody>
                  <a:tcPr anchor="ctr" marL="128016" marR="73152">
                    <a:solidFill>
                      <a:srgbClr val="1D14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1E8"/>
                          </a:solidFill>
                          <a:latin typeface="微软雅黑"/>
                        </a:rPr>
                        <a:t>领先，放大传播</a:t>
                      </a:r>
                    </a:p>
                  </a:txBody>
                  <a:tcPr anchor="ctr" marL="128016" marR="73152">
                    <a:solidFill>
                      <a:srgbClr val="1D141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1E8"/>
                          </a:solidFill>
                          <a:latin typeface="微软雅黑"/>
                        </a:rPr>
                        <a:t>价格竞争力</a:t>
                      </a:r>
                    </a:p>
                  </a:txBody>
                  <a:tcPr anchor="ctr" marL="128016" marR="73152">
                    <a:solidFill>
                      <a:srgbClr val="0F0A0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1E8"/>
                          </a:solidFill>
                          <a:latin typeface="微软雅黑"/>
                        </a:rPr>
                        <a:t>6.1</a:t>
                      </a:r>
                    </a:p>
                  </a:txBody>
                  <a:tcPr anchor="ctr" marL="128016" marR="73152">
                    <a:solidFill>
                      <a:srgbClr val="0F0A0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1E8"/>
                          </a:solidFill>
                          <a:latin typeface="微软雅黑"/>
                        </a:rPr>
                        <a:t>7.8</a:t>
                      </a:r>
                    </a:p>
                  </a:txBody>
                  <a:tcPr anchor="ctr" marL="128016" marR="73152">
                    <a:solidFill>
                      <a:srgbClr val="0F0A0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1E8"/>
                          </a:solidFill>
                          <a:latin typeface="微软雅黑"/>
                        </a:rPr>
                        <a:t>8.4</a:t>
                      </a:r>
                    </a:p>
                  </a:txBody>
                  <a:tcPr anchor="ctr" marL="128016" marR="73152">
                    <a:solidFill>
                      <a:srgbClr val="0F0A0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1E8"/>
                          </a:solidFill>
                          <a:latin typeface="微软雅黑"/>
                        </a:rPr>
                        <a:t>落后，用权益补</a:t>
                      </a:r>
                    </a:p>
                  </a:txBody>
                  <a:tcPr anchor="ctr" marL="128016" marR="73152">
                    <a:solidFill>
                      <a:srgbClr val="0F0A08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1E8"/>
                          </a:solidFill>
                          <a:latin typeface="微软雅黑"/>
                        </a:rPr>
                        <a:t>渠道覆盖</a:t>
                      </a:r>
                    </a:p>
                  </a:txBody>
                  <a:tcPr anchor="ctr" marL="128016" marR="73152">
                    <a:solidFill>
                      <a:srgbClr val="1D14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1E8"/>
                          </a:solidFill>
                          <a:latin typeface="微软雅黑"/>
                        </a:rPr>
                        <a:t>6.5</a:t>
                      </a:r>
                    </a:p>
                  </a:txBody>
                  <a:tcPr anchor="ctr" marL="128016" marR="73152">
                    <a:solidFill>
                      <a:srgbClr val="1D14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1E8"/>
                          </a:solidFill>
                          <a:latin typeface="微软雅黑"/>
                        </a:rPr>
                        <a:t>8.1</a:t>
                      </a:r>
                    </a:p>
                  </a:txBody>
                  <a:tcPr anchor="ctr" marL="128016" marR="73152">
                    <a:solidFill>
                      <a:srgbClr val="1D14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1E8"/>
                          </a:solidFill>
                          <a:latin typeface="微软雅黑"/>
                        </a:rPr>
                        <a:t>6.8</a:t>
                      </a:r>
                    </a:p>
                  </a:txBody>
                  <a:tcPr anchor="ctr" marL="128016" marR="73152">
                    <a:solidFill>
                      <a:srgbClr val="1D14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1E8"/>
                          </a:solidFill>
                          <a:latin typeface="微软雅黑"/>
                        </a:rPr>
                        <a:t>落后，Q4 补线下</a:t>
                      </a:r>
                    </a:p>
                  </a:txBody>
                  <a:tcPr anchor="ctr" marL="128016" marR="73152">
                    <a:solidFill>
                      <a:srgbClr val="1D1410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66928" y="4187952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221712"/>
          </a:solidFill>
          <a:ln w="9525">
            <a:solidFill>
              <a:srgbClr val="2217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4315968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FFF1E8"/>
                </a:solidFill>
                <a:latin typeface="微软雅黑"/>
              </a:rPr>
              <a:t>打分口径：功能按 38 项清单加权，渠道按门店/电商/私有三网覆盖打分，附录有方法。</a:t>
            </a:r>
          </a:p>
        </p:txBody>
      </p:sp>
      <p:sp>
        <p:nvSpPr>
          <p:cNvPr id="12" name="Rounded Rectangle 11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‹</a:t>
            </a:r>
          </a:p>
        </p:txBody>
      </p:sp>
      <p:sp>
        <p:nvSpPr>
          <p:cNvPr id="13" name="Rounded Rectangle 12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≡</a:t>
            </a:r>
          </a:p>
        </p:txBody>
      </p:sp>
      <p:sp>
        <p:nvSpPr>
          <p:cNvPr id="14" name="Rounded Rectangle 13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7362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0A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XX 产品 · Q3 竞品分析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7362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PART 03 · 机会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1E8"/>
                </a:solidFill>
                <a:latin typeface="微软雅黑"/>
              </a:rPr>
              <a:t>对手差评里的三个口子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D2AE9C"/>
                </a:solidFill>
                <a:latin typeface="微软雅黑"/>
              </a:rPr>
              <a:t>A/B 品近 90 天差评 4,210 条的行为编码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21207" y="1700784"/>
          <a:ext cx="4617720" cy="3337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13248" y="1700784"/>
            <a:ext cx="621151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FC53D"/>
                </a:solidFill>
                <a:latin typeface="微软雅黑"/>
              </a:rPr>
              <a:t>各机会点与我方现状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13248" y="2048256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D2AE9C"/>
                </a:solidFill>
                <a:latin typeface="微软雅黑"/>
              </a:rPr>
              <a:t>发货时效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2217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FF8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579047" y="2039112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F1E8"/>
                </a:solidFill>
                <a:latin typeface="微软雅黑"/>
              </a:rPr>
              <a:t>31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286000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我方次日达 94%，可作主打卖点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3248" y="2724912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D2AE9C"/>
                </a:solidFill>
                <a:latin typeface="微软雅黑"/>
              </a:rPr>
              <a:t>售后响应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07808" y="2743200"/>
            <a:ext cx="3879799" cy="182880"/>
          </a:xfrm>
          <a:prstGeom prst="rect">
            <a:avLst/>
          </a:prstGeom>
          <a:solidFill>
            <a:srgbClr val="2217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07808" y="2743200"/>
            <a:ext cx="3379179" cy="182880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078427" y="2715768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F1E8"/>
                </a:solidFill>
                <a:latin typeface="微软雅黑"/>
              </a:rPr>
              <a:t>27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7808" y="2962656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我方 2h 响应，做成书面承诺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3248" y="3401568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D2AE9C"/>
                </a:solidFill>
                <a:latin typeface="微软雅黑"/>
              </a:rPr>
              <a:t>质量一致性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2217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07808" y="3419856"/>
            <a:ext cx="2753405" cy="182880"/>
          </a:xfrm>
          <a:prstGeom prst="rect">
            <a:avLst/>
          </a:prstGeom>
          <a:solidFill>
            <a:srgbClr val="FF8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452653" y="3392424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F1E8"/>
                </a:solidFill>
                <a:latin typeface="微软雅黑"/>
              </a:rPr>
              <a:t>22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07808" y="3639312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我方退货率 1.9% vs 对手 4%+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358384"/>
            <a:ext cx="11057839" cy="804672"/>
          </a:xfrm>
          <a:prstGeom prst="roundRect">
            <a:avLst>
              <a:gd name="adj" fmla="val 3500"/>
            </a:avLst>
          </a:prstGeom>
          <a:solidFill>
            <a:srgbClr val="221712"/>
          </a:solidFill>
          <a:ln w="9525">
            <a:solidFill>
              <a:srgbClr val="2217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7" y="548640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FF1E8"/>
                </a:solidFill>
                <a:latin typeface="微软雅黑"/>
              </a:rPr>
              <a:t>对手的差评就是我们的话术库：详情页首屏三句卖点直接从这三个口子里出。</a:t>
            </a:r>
          </a:p>
        </p:txBody>
      </p:sp>
      <p:sp>
        <p:nvSpPr>
          <p:cNvPr id="29" name="Rounded Rectangle 28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‹</a:t>
            </a:r>
          </a:p>
        </p:txBody>
      </p:sp>
      <p:sp>
        <p:nvSpPr>
          <p:cNvPr id="30" name="Rounded Rectangle 29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≡</a:t>
            </a:r>
          </a:p>
        </p:txBody>
      </p:sp>
      <p:sp>
        <p:nvSpPr>
          <p:cNvPr id="31" name="Rounded Rectangle 30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7362"/>
                </a:solidFill>
                <a:latin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0A0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ng-man-in-meeting-going-over-reports.jpg"/>
          <p:cNvPicPr>
            <a:picLocks noChangeAspect="1"/>
          </p:cNvPicPr>
          <p:nvPr/>
        </p:nvPicPr>
        <p:blipFill>
          <a:blip r:embed="rId2"/>
          <a:srcRect l="23547" r="23547"/>
          <a:stretch>
            <a:fillRect/>
          </a:stretch>
        </p:blipFill>
        <p:spPr>
          <a:xfrm>
            <a:off x="6184087" y="0"/>
            <a:ext cx="54406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98887" y="658368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51142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PART 03 · 机会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511423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300" b="1" i="0">
                <a:solidFill>
                  <a:srgbClr val="FFF1E8"/>
                </a:solidFill>
                <a:latin typeface="微软雅黑"/>
              </a:rPr>
              <a:t>B 品切入中价位段，但没守住复购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2194560"/>
            <a:ext cx="45720" cy="566928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139696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FF1E8"/>
                </a:solidFill>
                <a:latin typeface="微软雅黑"/>
              </a:rPr>
              <a:t>上新声量大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432303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D2AE9C"/>
                </a:solidFill>
                <a:latin typeface="微软雅黑"/>
              </a:rPr>
              <a:t>B 品两款新品首月声量是我方同期的 2.3 倍。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3236975"/>
            <a:ext cx="45720" cy="566928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3182111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FF1E8"/>
                </a:solidFill>
                <a:latin typeface="微软雅黑"/>
              </a:rPr>
              <a:t>复购没跟上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474719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D2AE9C"/>
                </a:solidFill>
                <a:latin typeface="微软雅黑"/>
              </a:rPr>
              <a:t>B 品新客 90 天复购 11%，我方同价位 24%。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4279391"/>
            <a:ext cx="45720" cy="566928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4224527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FF1E8"/>
                </a:solidFill>
                <a:latin typeface="微软雅黑"/>
              </a:rPr>
              <a:t>原因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4517136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D2AE9C"/>
                </a:solidFill>
                <a:latin typeface="微软雅黑"/>
              </a:rPr>
              <a:t>新品尝鲜价结束后无留存动作，会员体系空白。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94960"/>
            <a:ext cx="5114239" cy="786384"/>
          </a:xfrm>
          <a:prstGeom prst="roundRect">
            <a:avLst>
              <a:gd name="adj" fmla="val 3500"/>
            </a:avLst>
          </a:prstGeom>
          <a:solidFill>
            <a:srgbClr val="221712"/>
          </a:solidFill>
          <a:ln w="9525">
            <a:solidFill>
              <a:srgbClr val="2217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5522976"/>
            <a:ext cx="467532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80" b="0" i="0">
                <a:solidFill>
                  <a:srgbClr val="FFF1E8"/>
                </a:solidFill>
                <a:latin typeface="微软雅黑"/>
              </a:rPr>
              <a:t>结论：B 品抢走的是一次性销量，不是用户。中价位段的守法是权益与复购，不是降价。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87575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49247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7362"/>
                </a:solidFill>
                <a:latin typeface="微软雅黑"/>
              </a:rPr>
              <a:t>08</a:t>
            </a:r>
          </a:p>
        </p:txBody>
      </p:sp>
      <p:sp>
        <p:nvSpPr>
          <p:cNvPr id="19" name="Rounded Rectangle 18">
            <a:hlinkClick action="ppaction://hlinksldjump" r:id="rId3"/>
          </p:cNvPr>
          <p:cNvSpPr/>
          <p:nvPr/>
        </p:nvSpPr>
        <p:spPr>
          <a:xfrm>
            <a:off x="41998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‹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45290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≡</a:t>
            </a:r>
          </a:p>
        </p:txBody>
      </p:sp>
      <p:sp>
        <p:nvSpPr>
          <p:cNvPr id="21" name="Rounded Rectangle 20">
            <a:hlinkClick action="ppaction://hlinksldjump" r:id="rId5"/>
          </p:cNvPr>
          <p:cNvSpPr/>
          <p:nvPr/>
        </p:nvSpPr>
        <p:spPr>
          <a:xfrm>
            <a:off x="48582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›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0A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XX 产品 · Q3 竞品分析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7362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PART 04 · 应对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1E8"/>
                </a:solidFill>
                <a:latin typeface="微软雅黑"/>
              </a:rPr>
              <a:t>三条应对，各带一个数字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86384" y="2157984"/>
            <a:ext cx="512064" cy="512064"/>
          </a:xfrm>
          <a:prstGeom prst="rect">
            <a:avLst/>
          </a:prstGeom>
          <a:solidFill>
            <a:srgbClr val="FF8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FF1E8"/>
                </a:solidFill>
                <a:latin typeface="微软雅黑"/>
              </a:rPr>
              <a:t>服务承诺化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D2AE9C"/>
                </a:solidFill>
                <a:latin typeface="微软雅黑"/>
              </a:rPr>
              <a:t>次日达 94%、2h 响应写成书面承诺，详情页首屏露出。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51706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F7362"/>
                </a:solidFill>
                <a:latin typeface="微软雅黑"/>
              </a:rPr>
              <a:t>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44314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63770" y="2157984"/>
            <a:ext cx="512064" cy="512064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63770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63770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FF1E8"/>
                </a:solidFill>
                <a:latin typeface="微软雅黑"/>
              </a:rPr>
              <a:t>老客权益包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63770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D2AE9C"/>
                </a:solidFill>
                <a:latin typeface="微软雅黑"/>
              </a:rPr>
              <a:t>针对 A 品比价流量，老客回购券定向发放，目标复购 +5pp。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29092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F7362"/>
                </a:solidFill>
                <a:latin typeface="微软雅黑"/>
              </a:rPr>
              <a:t>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21700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341156" y="2157984"/>
            <a:ext cx="512064" cy="512064"/>
          </a:xfrm>
          <a:prstGeom prst="rect">
            <a:avLst/>
          </a:prstGeom>
          <a:solidFill>
            <a:srgbClr val="FF8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1156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1156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FF1E8"/>
                </a:solidFill>
                <a:latin typeface="微软雅黑"/>
              </a:rPr>
              <a:t>线下补点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D2AE9C"/>
                </a:solidFill>
                <a:latin typeface="微软雅黑"/>
              </a:rPr>
              <a:t>Q4 补 80 个体验点，补渠道短板。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5230368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221712"/>
          </a:solidFill>
          <a:ln w="9525">
            <a:solidFill>
              <a:srgbClr val="2217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1247" y="535838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FF1E8"/>
                </a:solidFill>
                <a:latin typeface="微软雅黑"/>
              </a:rPr>
              <a:t>三条都不含「降价」：跟价是数值战，我们的弹药不在价格上。</a:t>
            </a:r>
          </a:p>
        </p:txBody>
      </p:sp>
      <p:sp>
        <p:nvSpPr>
          <p:cNvPr id="28" name="Rounded Rectangle 27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‹</a:t>
            </a:r>
          </a:p>
        </p:txBody>
      </p:sp>
      <p:sp>
        <p:nvSpPr>
          <p:cNvPr id="29" name="Rounded Rectangle 28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≡</a:t>
            </a:r>
          </a:p>
        </p:txBody>
      </p:sp>
      <p:sp>
        <p:nvSpPr>
          <p:cNvPr id="30" name="Rounded Rectangle 29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7362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0A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XX 产品 · Q3 竞品分析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7362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节奏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1E8"/>
                </a:solidFill>
                <a:latin typeface="微软雅黑"/>
              </a:rPr>
              <a:t>Q4 执行节奏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332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FFC53D"/>
                </a:solidFill>
                <a:latin typeface="微软雅黑"/>
              </a:rPr>
              <a:t>10 月下</a:t>
            </a:r>
          </a:p>
        </p:txBody>
      </p:sp>
      <p:sp>
        <p:nvSpPr>
          <p:cNvPr id="11" name="Oval 10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FF8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FF1E8"/>
                </a:solidFill>
                <a:latin typeface="微软雅黑"/>
              </a:rPr>
              <a:t>承诺上详情页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D2AE9C"/>
                </a:solidFill>
                <a:latin typeface="微软雅黑"/>
              </a:rPr>
              <a:t>文案与法务走完，全量替换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FFC53D"/>
                </a:solidFill>
                <a:latin typeface="微软雅黑"/>
              </a:rPr>
              <a:t>11 月</a:t>
            </a:r>
          </a:p>
        </p:txBody>
      </p:sp>
      <p:sp>
        <p:nvSpPr>
          <p:cNvPr id="16" name="Oval 15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FFC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FF1E8"/>
                </a:solidFill>
                <a:latin typeface="微软雅黑"/>
              </a:rPr>
              <a:t>权益包 A/B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D2AE9C"/>
                </a:solidFill>
                <a:latin typeface="微软雅黑"/>
              </a:rPr>
              <a:t>老客回购券两组对照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FFC53D"/>
                </a:solidFill>
                <a:latin typeface="微软雅黑"/>
              </a:rPr>
              <a:t>12 月中</a:t>
            </a:r>
          </a:p>
        </p:txBody>
      </p:sp>
      <p:sp>
        <p:nvSpPr>
          <p:cNvPr id="21" name="Oval 20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FF8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FF1E8"/>
                </a:solidFill>
                <a:latin typeface="微软雅黑"/>
              </a:rPr>
              <a:t>体验点过半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D2AE9C"/>
                </a:solidFill>
                <a:latin typeface="微软雅黑"/>
              </a:rPr>
              <a:t>80 个新点完成 40+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FFC53D"/>
                </a:solidFill>
                <a:latin typeface="微软雅黑"/>
              </a:rPr>
              <a:t>1 月上</a:t>
            </a:r>
          </a:p>
        </p:txBody>
      </p:sp>
      <p:sp>
        <p:nvSpPr>
          <p:cNvPr id="26" name="Oval 25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FFC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FF1E8"/>
                </a:solidFill>
                <a:latin typeface="微软雅黑"/>
              </a:rPr>
              <a:t>Q4 复盘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D2AE9C"/>
                </a:solidFill>
                <a:latin typeface="微软雅黑"/>
              </a:rPr>
              <a:t>份额与复购两个数字回看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221712"/>
          </a:solidFill>
          <a:ln w="9525">
            <a:solidFill>
              <a:srgbClr val="2217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FFF1E8"/>
                </a:solidFill>
                <a:latin typeface="微软雅黑"/>
              </a:rPr>
              <a:t>1 月复盘只看两个数字：份额环比、老客 90 天复购。</a:t>
            </a:r>
          </a:p>
        </p:txBody>
      </p:sp>
      <p:sp>
        <p:nvSpPr>
          <p:cNvPr id="32" name="Rounded Rectangle 31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‹</a:t>
            </a:r>
          </a:p>
        </p:txBody>
      </p:sp>
      <p:sp>
        <p:nvSpPr>
          <p:cNvPr id="33" name="Rounded Rectangle 32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≡</a:t>
            </a:r>
          </a:p>
        </p:txBody>
      </p:sp>
      <p:sp>
        <p:nvSpPr>
          <p:cNvPr id="34" name="Rounded Rectangle 33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7362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0A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XX 产品 · Q3 竞品分析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7362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监测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1E8"/>
                </a:solidFill>
                <a:latin typeface="微软雅黑"/>
              </a:rPr>
              <a:t>份额与对手动作的时间线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D2AE9C"/>
                </a:solidFill>
                <a:latin typeface="微软雅黑"/>
              </a:rPr>
              <a:t>柱为我方月度份额（%），线为对手调价事件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6675120" cy="3429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516367" y="1700784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35823" y="1847088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F8A3D"/>
                </a:solidFill>
                <a:latin typeface="微软雅黑"/>
              </a:rPr>
              <a:t>-1.6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5823" y="2267712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D2AE9C"/>
                </a:solidFill>
                <a:latin typeface="微软雅黑"/>
              </a:rPr>
              <a:t>pp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35823" y="2468880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Q3 份额降幅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16367" y="2816352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35823" y="2962656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FC53D"/>
                </a:solidFill>
                <a:latin typeface="微软雅黑"/>
              </a:rPr>
              <a:t>10 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35823" y="3383280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D2AE9C"/>
                </a:solidFill>
                <a:latin typeface="微软雅黑"/>
              </a:rPr>
              <a:t>企稳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35823" y="3584448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权益包开始起效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16367" y="3931920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35823" y="4078224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F8A3D"/>
                </a:solidFill>
                <a:latin typeface="微软雅黑"/>
              </a:rPr>
              <a:t>20.5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35823" y="4498848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D2AE9C"/>
                </a:solidFill>
                <a:latin typeface="微软雅黑"/>
              </a:rPr>
              <a:t>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35823" y="4700016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Q4 目标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248656"/>
            <a:ext cx="6675120" cy="932688"/>
          </a:xfrm>
          <a:prstGeom prst="roundRect">
            <a:avLst>
              <a:gd name="adj" fmla="val 3500"/>
            </a:avLst>
          </a:prstGeom>
          <a:solidFill>
            <a:srgbClr val="221712"/>
          </a:solidFill>
          <a:ln w="9525">
            <a:solidFill>
              <a:srgbClr val="2217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376672"/>
            <a:ext cx="6217920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00" b="0" i="0">
                <a:solidFill>
                  <a:srgbClr val="FFF1E8"/>
                </a:solidFill>
                <a:latin typeface="微软雅黑"/>
              </a:rPr>
              <a:t>10 月的回升与权益包上线时间吻合，但样本只有一个月，Q4 复盘再下结论。</a:t>
            </a:r>
          </a:p>
        </p:txBody>
      </p:sp>
      <p:sp>
        <p:nvSpPr>
          <p:cNvPr id="25" name="Rounded Rectangle 24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‹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≡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7362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0A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XX 产品 · Q3 竞品分析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7362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责任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1E8"/>
                </a:solidFill>
                <a:latin typeface="微软雅黑"/>
              </a:rPr>
              <a:t>谁做什么，什么时候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FF8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F8A3D"/>
                </a:solidFill>
                <a:latin typeface="微软雅黑"/>
              </a:rPr>
              <a:t>服务承诺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FF1E8"/>
                </a:solidFill>
                <a:latin typeface="微软雅黑"/>
              </a:rPr>
              <a:t>详情页改版上线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D2AE9C"/>
                </a:solidFill>
                <a:latin typeface="微软雅黑"/>
              </a:rPr>
              <a:t>市场 ×××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FFC53D"/>
                </a:solidFill>
                <a:latin typeface="微软雅黑"/>
              </a:rPr>
              <a:t>10.25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FC53D"/>
                </a:solidFill>
                <a:latin typeface="微软雅黑"/>
              </a:rPr>
              <a:t>权益包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FF1E8"/>
                </a:solidFill>
                <a:latin typeface="微软雅黑"/>
              </a:rPr>
              <a:t>A/B 实验与发放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D2AE9C"/>
                </a:solidFill>
                <a:latin typeface="微软雅黑"/>
              </a:rPr>
              <a:t>运营 ×××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FFC53D"/>
                </a:solidFill>
                <a:latin typeface="微软雅黑"/>
              </a:rPr>
              <a:t>11.01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1D1410"/>
          </a:solidFill>
          <a:ln w="9525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4EC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4ECDC4"/>
                </a:solidFill>
                <a:latin typeface="微软雅黑"/>
              </a:rPr>
              <a:t>体验点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FF1E8"/>
                </a:solidFill>
                <a:latin typeface="微软雅黑"/>
              </a:rPr>
              <a:t>80 个点招商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D2AE9C"/>
                </a:solidFill>
                <a:latin typeface="微软雅黑"/>
              </a:rPr>
              <a:t>销售 ×××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FFC53D"/>
                </a:solidFill>
                <a:latin typeface="微软雅黑"/>
              </a:rPr>
              <a:t>12.15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221712"/>
          </a:solidFill>
          <a:ln w="9525">
            <a:solidFill>
              <a:srgbClr val="2217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FFF1E8"/>
                </a:solidFill>
                <a:latin typeface="微软雅黑"/>
              </a:rPr>
              <a:t>竞品报告最容易死在「看了没动」：每条建议必须有人名和日期，否则不写。</a:t>
            </a:r>
          </a:p>
        </p:txBody>
      </p:sp>
      <p:sp>
        <p:nvSpPr>
          <p:cNvPr id="29" name="Rounded Rectangle 28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‹</a:t>
            </a:r>
          </a:p>
        </p:txBody>
      </p:sp>
      <p:sp>
        <p:nvSpPr>
          <p:cNvPr id="30" name="Rounded Rectangle 29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≡</a:t>
            </a:r>
          </a:p>
        </p:txBody>
      </p:sp>
      <p:sp>
        <p:nvSpPr>
          <p:cNvPr id="31" name="Rounded Rectangle 30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7362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0A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XX 产品 · Q3 竞品分析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7362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C53D"/>
                </a:solidFill>
                <a:latin typeface="微软雅黑"/>
              </a:rPr>
              <a:t>现场与过程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1E8"/>
                </a:solidFill>
                <a:latin typeface="微软雅黑"/>
              </a:rPr>
              <a:t>情报工作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D2AE9C"/>
                </a:solidFill>
                <a:latin typeface="微软雅黑"/>
              </a:rPr>
              <a:t>分析背后的功夫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proud-business-owner-sits-and-smiles.jpg"/>
          <p:cNvPicPr>
            <a:picLocks noChangeAspect="1"/>
          </p:cNvPicPr>
          <p:nvPr/>
        </p:nvPicPr>
        <p:blipFill>
          <a:blip r:embed="rId2"/>
          <a:srcRect t="30888" b="30888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FFF1E8"/>
                </a:solidFill>
                <a:latin typeface="微软雅黑"/>
              </a:rPr>
              <a:t>情报整理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D2AE9C"/>
                </a:solidFill>
                <a:latin typeface="微软雅黑"/>
              </a:rPr>
              <a:t>三个对手的更新日志逐条标注，全年 480 条。</a:t>
            </a:r>
          </a:p>
        </p:txBody>
      </p:sp>
      <p:pic>
        <p:nvPicPr>
          <p:cNvPr id="14" name="Picture 13" descr="cell-phone-screen-displaying-graphs-and-numbers.jpg"/>
          <p:cNvPicPr>
            <a:picLocks noChangeAspect="1"/>
          </p:cNvPicPr>
          <p:nvPr/>
        </p:nvPicPr>
        <p:blipFill>
          <a:blip r:embed="rId3"/>
          <a:srcRect l="16656" r="16656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FF1E8"/>
                </a:solidFill>
                <a:latin typeface="微软雅黑"/>
              </a:rPr>
              <a:t>价格比对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D2AE9C"/>
                </a:solidFill>
                <a:latin typeface="微软雅黑"/>
              </a:rPr>
              <a:t>同规格价格每两周录一次，形成价格带曲线。</a:t>
            </a:r>
          </a:p>
        </p:txBody>
      </p:sp>
      <p:pic>
        <p:nvPicPr>
          <p:cNvPr id="18" name="Picture 17" descr="team-in-modern-office-meeting-room.jpg"/>
          <p:cNvPicPr>
            <a:picLocks noChangeAspect="1"/>
          </p:cNvPicPr>
          <p:nvPr/>
        </p:nvPicPr>
        <p:blipFill>
          <a:blip r:embed="rId4"/>
          <a:srcRect l="16656" r="16656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FF1E8"/>
                </a:solidFill>
                <a:latin typeface="微软雅黑"/>
              </a:rPr>
              <a:t>结论对齐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D2AE9C"/>
                </a:solidFill>
                <a:latin typeface="微软雅黑"/>
              </a:rPr>
              <a:t>每条应对建议都有责任人认领，不带走的结论不写。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221712"/>
          </a:solidFill>
          <a:ln w="9525">
            <a:solidFill>
              <a:srgbClr val="2217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FFF1E8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4" name="Rounded Rectangle 23">
            <a:hlinkClick action="ppaction://hlinksldjump" r:id="rId5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‹</a:t>
            </a:r>
          </a:p>
        </p:txBody>
      </p:sp>
      <p:sp>
        <p:nvSpPr>
          <p:cNvPr id="25" name="Rounded Rectangle 24">
            <a:hlinkClick action="ppaction://hlinksldjump" r:id="rId6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≡</a:t>
            </a:r>
          </a:p>
        </p:txBody>
      </p:sp>
      <p:sp>
        <p:nvSpPr>
          <p:cNvPr id="26" name="Rounded Rectangle 25">
            <a:hlinkClick action="ppaction://hlinksldjump" r:id="rId7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21712"/>
          </a:solidFill>
          <a:ln w="7620">
            <a:solidFill>
              <a:srgbClr val="3324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E9C"/>
                </a:solidFill>
                <a:latin typeface="微软雅黑"/>
              </a:rPr>
              <a:t>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7362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0A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F8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FC53D"/>
                </a:solidFill>
                <a:latin typeface="微软雅黑"/>
              </a:rPr>
              <a:t>INTELLIGENCE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FFF1E8"/>
                </a:solidFill>
                <a:latin typeface="微软雅黑"/>
              </a:rPr>
              <a:t>不跟价，跟价值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D2AE9C"/>
                </a:solidFill>
                <a:latin typeface="微软雅黑"/>
              </a:rPr>
              <a:t>XX 市场 · 竞品情报组 · 每季度更新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F7362"/>
                </a:solidFill>
                <a:latin typeface="微软雅黑"/>
              </a:rPr>
              <a:t>2026 Q3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7362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