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新系统耗时（秒）</c:v>
                </c:pt>
              </c:strCache>
            </c:strRef>
          </c:tx>
          <c:spPr>
            <a:solidFill>
              <a:srgbClr val="FDBA74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打电话后</c:v>
                </c:pt>
                <c:pt idx="1">
                  <c:v>拜访后</c:v>
                </c:pt>
                <c:pt idx="2">
                  <c:v>改商机</c:v>
                </c:pt>
                <c:pt idx="3">
                  <c:v>写周报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60</c:v>
                </c:pt>
                <c:pt idx="2">
                  <c:v>30</c:v>
                </c:pt>
                <c:pt idx="3">
                  <c:v>90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数据完整率（%）</c:v>
                </c:pt>
              </c:strCache>
            </c:strRef>
          </c:tx>
          <c:spPr>
            <a:ln w="28575" cap="rnd">
              <a:solidFill>
                <a:srgbClr val="F9A8D4"/>
              </a:solidFill>
            </a:ln>
          </c:spPr>
          <c:cat>
            <c:strRef>
              <c:f>Sheet1!$A$2:$A$5</c:f>
              <c:strCache>
                <c:ptCount val="4"/>
                <c:pt idx="0">
                  <c:v>打电话后</c:v>
                </c:pt>
                <c:pt idx="1">
                  <c:v>拜访后</c:v>
                </c:pt>
                <c:pt idx="2">
                  <c:v>改商机</c:v>
                </c:pt>
                <c:pt idx="3">
                  <c:v>写周报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93</c:v>
                </c:pt>
                <c:pt idx="1">
                  <c:v>88</c:v>
                </c:pt>
                <c:pt idx="2">
                  <c:v>95</c:v>
                </c:pt>
                <c:pt idx="3">
                  <c:v>91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E0BCB2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A3857C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E0BCB2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E0BCB2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FDBA74"/>
              </a:solidFill>
            </c:spPr>
          </c:dPt>
          <c:dPt>
            <c:idx val="1"/>
            <c:spPr>
              <a:solidFill>
                <a:srgbClr val="F9A8D4"/>
              </a:solidFill>
            </c:spPr>
          </c:dPt>
          <c:dPt>
            <c:idx val="2"/>
            <c:spPr>
              <a:solidFill>
                <a:srgbClr val="67E8F9"/>
              </a:solidFill>
            </c:spPr>
          </c:dPt>
          <c:dPt>
            <c:idx val="3"/>
            <c:spPr>
              <a:solidFill>
                <a:srgbClr val="FFFFFF"/>
              </a:solidFill>
            </c:spPr>
          </c:dPt>
          <c:cat>
            <c:strRef>
              <c:f>Sheet1!$A$2:$A$5</c:f>
              <c:strCache>
                <c:ptCount val="4"/>
                <c:pt idx="0">
                  <c:v>赢单率提升</c:v>
                </c:pt>
                <c:pt idx="1">
                  <c:v>周期缩短</c:v>
                </c:pt>
                <c:pt idx="2">
                  <c:v>客单提升</c:v>
                </c:pt>
                <c:pt idx="3">
                  <c:v>其他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29</c:v>
                </c:pt>
                <c:pt idx="2">
                  <c:v>19</c:v>
                </c:pt>
                <c:pt idx="3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FFF0EE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E0BCB2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E0BCB2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日活</c:v>
                </c:pt>
              </c:strCache>
            </c:strRef>
          </c:tx>
          <c:spPr>
            <a:ln w="25400">
              <a:solidFill>
                <a:srgbClr val="FDBA74"/>
              </a:solidFill>
            </a:ln>
          </c:spPr>
          <c:cat>
            <c:strRef>
              <c:f>Sheet1!$A$2:$A$7</c:f>
              <c:strCache>
                <c:ptCount val="6"/>
                <c:pt idx="0">
                  <c:v>W1</c:v>
                </c:pt>
                <c:pt idx="1">
                  <c:v>W2</c:v>
                </c:pt>
                <c:pt idx="2">
                  <c:v>W3</c:v>
                </c:pt>
                <c:pt idx="3">
                  <c:v>W4</c:v>
                </c:pt>
                <c:pt idx="4">
                  <c:v>W5</c:v>
                </c:pt>
                <c:pt idx="5">
                  <c:v>W6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</c:v>
                </c:pt>
                <c:pt idx="1">
                  <c:v>55</c:v>
                </c:pt>
                <c:pt idx="2">
                  <c:v>68</c:v>
                </c:pt>
                <c:pt idx="3">
                  <c:v>79</c:v>
                </c:pt>
                <c:pt idx="4">
                  <c:v>86</c:v>
                </c:pt>
                <c:pt idx="5">
                  <c:v>92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E0BCB2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A3857C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E0BCB2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完整率</c:v>
                </c:pt>
              </c:strCache>
            </c:strRef>
          </c:tx>
          <c:spPr>
            <a:ln w="25400">
              <a:solidFill>
                <a:srgbClr val="FDBA74"/>
              </a:solidFill>
            </a:ln>
          </c:spPr>
          <c:cat>
            <c:strRef>
              <c:f>Sheet1!$A$2:$A$7</c:f>
              <c:strCache>
                <c:ptCount val="6"/>
                <c:pt idx="0">
                  <c:v>W1</c:v>
                </c:pt>
                <c:pt idx="1">
                  <c:v>W2</c:v>
                </c:pt>
                <c:pt idx="2">
                  <c:v>W3</c:v>
                </c:pt>
                <c:pt idx="3">
                  <c:v>W4</c:v>
                </c:pt>
                <c:pt idx="4">
                  <c:v>W5</c:v>
                </c:pt>
                <c:pt idx="5">
                  <c:v>W6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52</c:v>
                </c:pt>
                <c:pt idx="1">
                  <c:v>61</c:v>
                </c:pt>
                <c:pt idx="2">
                  <c:v>74</c:v>
                </c:pt>
                <c:pt idx="3">
                  <c:v>83</c:v>
                </c:pt>
                <c:pt idx="4">
                  <c:v>88</c:v>
                </c:pt>
                <c:pt idx="5">
                  <c:v>92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E0BCB2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A3857C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E0BCB2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记录</c:v>
                </c:pt>
              </c:strCache>
            </c:strRef>
          </c:tx>
          <c:spPr>
            <a:ln w="25400">
              <a:solidFill>
                <a:srgbClr val="FDBA74"/>
              </a:solidFill>
            </a:ln>
          </c:spPr>
          <c:cat>
            <c:strRef>
              <c:f>Sheet1!$A$2:$A$7</c:f>
              <c:strCache>
                <c:ptCount val="6"/>
                <c:pt idx="0">
                  <c:v>W1</c:v>
                </c:pt>
                <c:pt idx="1">
                  <c:v>W2</c:v>
                </c:pt>
                <c:pt idx="2">
                  <c:v>W3</c:v>
                </c:pt>
                <c:pt idx="3">
                  <c:v>W4</c:v>
                </c:pt>
                <c:pt idx="4">
                  <c:v>W5</c:v>
                </c:pt>
                <c:pt idx="5">
                  <c:v>W6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1.2</c:v>
                </c:pt>
                <c:pt idx="1">
                  <c:v>2.0</c:v>
                </c:pt>
                <c:pt idx="2">
                  <c:v>3.1</c:v>
                </c:pt>
                <c:pt idx="3">
                  <c:v>3.8</c:v>
                </c:pt>
                <c:pt idx="4">
                  <c:v>4.2</c:v>
                </c:pt>
                <c:pt idx="5">
                  <c:v>4.6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E0BCB2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A3857C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E0BCB2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工单</c:v>
                </c:pt>
              </c:strCache>
            </c:strRef>
          </c:tx>
          <c:spPr>
            <a:solidFill>
              <a:srgbClr val="FDBA74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W1</c:v>
                </c:pt>
                <c:pt idx="1">
                  <c:v>W2</c:v>
                </c:pt>
                <c:pt idx="2">
                  <c:v>W3</c:v>
                </c:pt>
                <c:pt idx="3">
                  <c:v>W4</c:v>
                </c:pt>
                <c:pt idx="4">
                  <c:v>W5</c:v>
                </c:pt>
                <c:pt idx="5">
                  <c:v>W6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38</c:v>
                </c:pt>
                <c:pt idx="1">
                  <c:v>29</c:v>
                </c:pt>
                <c:pt idx="2">
                  <c:v>17</c:v>
                </c:pt>
                <c:pt idx="3">
                  <c:v>9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</c:ser>
        <c:gapWidth val="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FFFFFF"/>
            </a:solidFill>
          </a:ln>
        </c:spPr>
        <c:txPr>
          <a:bodyPr/>
          <a:lstStyle/>
          <a:p>
            <a:pPr>
              <a:defRPr sz="900">
                <a:solidFill>
                  <a:srgbClr val="E0BCB2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A3857C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850">
          <a:solidFill>
            <a:srgbClr val="E0BCB2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XX CRM</c:v>
                </c:pt>
              </c:strCache>
            </c:strRef>
          </c:tx>
          <c:spPr>
            <a:ln w="22860">
              <a:solidFill>
                <a:srgbClr val="FFFFFF"/>
              </a:solidFill>
            </a:ln>
          </c:spPr>
          <c:cat>
            <c:strRef>
              <c:f>Sheet1!$A$2:$A$6</c:f>
              <c:strCache>
                <c:ptCount val="5"/>
                <c:pt idx="0">
                  <c:v>易用性</c:v>
                </c:pt>
                <c:pt idx="1">
                  <c:v>录入效率</c:v>
                </c:pt>
                <c:pt idx="2">
                  <c:v>预测能力</c:v>
                </c:pt>
                <c:pt idx="3">
                  <c:v>定制性</c:v>
                </c:pt>
                <c:pt idx="4">
                  <c:v>价格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4.7</c:v>
                </c:pt>
                <c:pt idx="1">
                  <c:v>4.8</c:v>
                </c:pt>
                <c:pt idx="2">
                  <c:v>4.5</c:v>
                </c:pt>
                <c:pt idx="3">
                  <c:v>3.6</c:v>
                </c:pt>
                <c:pt idx="4">
                  <c:v>4.2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国际大厂</c:v>
                </c:pt>
              </c:strCache>
            </c:strRef>
          </c:tx>
          <c:spPr>
            <a:ln w="22860">
              <a:solidFill>
                <a:srgbClr val="FDBA74"/>
              </a:solidFill>
            </a:ln>
          </c:spPr>
          <c:cat>
            <c:strRef>
              <c:f>Sheet1!$A$2:$A$6</c:f>
              <c:strCache>
                <c:ptCount val="5"/>
                <c:pt idx="0">
                  <c:v>易用性</c:v>
                </c:pt>
                <c:pt idx="1">
                  <c:v>录入效率</c:v>
                </c:pt>
                <c:pt idx="2">
                  <c:v>预测能力</c:v>
                </c:pt>
                <c:pt idx="3">
                  <c:v>定制性</c:v>
                </c:pt>
                <c:pt idx="4">
                  <c:v>价格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3.0</c:v>
                </c:pt>
                <c:pt idx="1">
                  <c:v>2.8</c:v>
                </c:pt>
                <c:pt idx="2">
                  <c:v>4.3</c:v>
                </c:pt>
                <c:pt idx="3">
                  <c:v>4.7</c:v>
                </c:pt>
                <c:pt idx="4">
                  <c:v>2.4</c:v>
                </c:pt>
              </c:numCache>
            </c:numRef>
          </c:val>
          <c:smooth val="0"/>
        </c:ser>
        <c:axId val="2073612648"/>
        <c:axId val="-2112772216"/>
      </c:radarChart>
      <c:catAx>
        <c:axId val="2073612648"/>
        <c:scaling>
          <c:orientation val="minMax"/>
        </c:scaling>
        <c:delete val="0"/>
        <c:axPos val="b"/>
        <c:majorGridlines/>
        <c:numFmt formatCode="m/d/yy" sourceLinked="1"/>
        <c:majorTickMark val="out"/>
        <c:minorTickMark val="none"/>
        <c:tickLblPos val="nextTo"/>
        <c:txPr>
          <a:bodyPr/>
          <a:lstStyle/>
          <a:p>
            <a:pPr>
              <a:defRPr sz="919"/>
            </a:pPr>
          </a:p>
        </c:txPr>
        <c:crossAx val="-2112772216"/>
        <c:crosses val="autoZero"/>
        <c:auto val="1"/>
        <c:lblAlgn val="ctr"/>
        <c:lblOffset val="100"/>
        <c:noMultiLvlLbl val="0"/>
      </c:catAx>
      <c:valAx>
        <c:axId val="-2112772216"/>
        <c:scaling>
          <c:orientation val="minMax"/>
          <c:max val="5.0"/>
          <c:min val="1.0"/>
        </c:scaling>
        <c:delete val="0"/>
        <c:axPos val="l"/>
        <c:majorGridlines>
          <c:spPr>
            <a:ln w="6350">
              <a:solidFill>
                <a:srgbClr val="FFFFFF"/>
              </a:solidFill>
            </a:ln>
          </c:spPr>
        </c:majorGridlines>
        <c:numFmt formatCode="General" sourceLinked="1"/>
        <c:majorTickMark val="cross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A3857C"/>
                </a:solidFill>
                <a:latin typeface="微软雅黑"/>
              </a:defRPr>
            </a:pPr>
          </a:p>
        </c:txPr>
        <c:crossAx val="207361264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E0BCB2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E0BCB2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2.xml"/><Relationship Id="rId4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slide" Target="slide6.xml"/><Relationship Id="rId4" Type="http://schemas.openxmlformats.org/officeDocument/2006/relationships/slide" Target="slide2.xml"/><Relationship Id="rId5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7.xml"/><Relationship Id="rId4" Type="http://schemas.openxmlformats.org/officeDocument/2006/relationships/slide" Target="slide2.xml"/><Relationship Id="rId5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9.xml"/><Relationship Id="rId3" Type="http://schemas.openxmlformats.org/officeDocument/2006/relationships/slide" Target="slide2.xml"/><Relationship Id="rId4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5" Type="http://schemas.openxmlformats.org/officeDocument/2006/relationships/chart" Target="../charts/chart6.xml"/><Relationship Id="rId6" Type="http://schemas.openxmlformats.org/officeDocument/2006/relationships/slide" Target="slide10.xml"/><Relationship Id="rId7" Type="http://schemas.openxmlformats.org/officeDocument/2006/relationships/slide" Target="slide2.xml"/><Relationship Id="rId8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Relationship Id="rId3" Type="http://schemas.openxmlformats.org/officeDocument/2006/relationships/slide" Target="slide11.xml"/><Relationship Id="rId4" Type="http://schemas.openxmlformats.org/officeDocument/2006/relationships/slide" Target="slide2.xml"/><Relationship Id="rId5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Relationship Id="rId4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2.jpg"/><Relationship Id="rId4" Type="http://schemas.openxmlformats.org/officeDocument/2006/relationships/slide" Target="slide13.xml"/><Relationship Id="rId5" Type="http://schemas.openxmlformats.org/officeDocument/2006/relationships/slide" Target="slide2.xml"/><Relationship Id="rId6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58368" y="658368"/>
            <a:ext cx="10874959" cy="1645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914400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CRM FOR VP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280160"/>
            <a:ext cx="11057839" cy="13898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200" b="1" i="0">
                <a:solidFill>
                  <a:srgbClr val="FFF0EE"/>
                </a:solidFill>
                <a:latin typeface="微软雅黑"/>
              </a:rPr>
              <a:t>CRM 装了三年没数据，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3200" b="1" i="0">
                <a:solidFill>
                  <a:srgbClr val="FFF0EE"/>
                </a:solidFill>
                <a:latin typeface="微软雅黑"/>
              </a:rPr>
              <a:t>问题不在员工</a:t>
            </a:r>
          </a:p>
        </p:txBody>
      </p:sp>
      <p:sp>
        <p:nvSpPr>
          <p:cNvPr id="7" name="Rectangle 6"/>
          <p:cNvSpPr/>
          <p:nvPr/>
        </p:nvSpPr>
        <p:spPr>
          <a:xfrm>
            <a:off x="5821527" y="2743200"/>
            <a:ext cx="548640" cy="45720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64207" y="2926080"/>
            <a:ext cx="8863279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E0BCB2"/>
                </a:solidFill>
                <a:latin typeface="微软雅黑"/>
              </a:rPr>
              <a:t>XX CRM · 产品介绍</a:t>
            </a:r>
          </a:p>
          <a:p>
            <a:pPr algn="ctr">
              <a:lnSpc>
                <a:spcPct val="145000"/>
              </a:lnSpc>
              <a:spcAft>
                <a:spcPts val="0"/>
              </a:spcAft>
            </a:pPr>
            <a:r>
              <a:rPr sz="1200" b="0" i="0">
                <a:solidFill>
                  <a:srgbClr val="E0BCB2"/>
                </a:solidFill>
                <a:latin typeface="微软雅黑"/>
              </a:rPr>
              <a:t>面向 50-500 人 B2B 销售团队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DBA74"/>
                </a:solidFill>
                <a:latin typeface="微软雅黑"/>
              </a:rPr>
              <a:t>-70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A3857C"/>
                </a:solidFill>
                <a:latin typeface="微软雅黑"/>
              </a:rPr>
              <a:t>%  录入耗时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28416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DBA74"/>
                </a:solidFill>
                <a:latin typeface="微软雅黑"/>
              </a:rPr>
              <a:t>92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28416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A3857C"/>
                </a:solidFill>
                <a:latin typeface="微软雅黑"/>
              </a:rPr>
              <a:t>%  数据完整率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9904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DBA74"/>
                </a:solidFill>
                <a:latin typeface="微软雅黑"/>
              </a:rPr>
              <a:t>+23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89904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A3857C"/>
                </a:solidFill>
                <a:latin typeface="微软雅黑"/>
              </a:rPr>
              <a:t>%  赢单率提升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51392" y="3767328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DBA74"/>
                </a:solidFill>
                <a:latin typeface="微软雅黑"/>
              </a:rPr>
              <a:t>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51392" y="4151376"/>
            <a:ext cx="26517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A3857C"/>
                </a:solidFill>
                <a:latin typeface="微软雅黑"/>
              </a:rPr>
              <a:t>周  上线周期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608576"/>
            <a:ext cx="12191695" cy="1828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team-working-together-with-laptops.jpg"/>
          <p:cNvPicPr>
            <a:picLocks noChangeAspect="1"/>
          </p:cNvPicPr>
          <p:nvPr/>
        </p:nvPicPr>
        <p:blipFill>
          <a:blip r:embed="rId2"/>
          <a:srcRect t="36279" b="36279"/>
          <a:stretch>
            <a:fillRect/>
          </a:stretch>
        </p:blipFill>
        <p:spPr>
          <a:xfrm>
            <a:off x="0" y="4626864"/>
            <a:ext cx="12191695" cy="22311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XX CRM · 产品介绍（销售VP版）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3857C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CONTENTS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0EE"/>
                </a:solidFill>
                <a:latin typeface="微软雅黑"/>
              </a:rPr>
              <a:t>四段介绍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E0BCB2"/>
                </a:solidFill>
                <a:latin typeface="微软雅黑"/>
              </a:rPr>
              <a:t>痛点、方案、闭环、上线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9A8D4"/>
                </a:solidFill>
                <a:latin typeface="微软雅黑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F0EE"/>
                </a:solidFill>
                <a:latin typeface="微软雅黑"/>
              </a:rPr>
              <a:t>CRM 失败的真相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0BCB2"/>
                </a:solidFill>
                <a:latin typeface="微软雅黑"/>
              </a:rPr>
              <a:t>不是员工不填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进入 →</a:t>
            </a:r>
          </a:p>
        </p:txBody>
      </p:sp>
      <p:sp>
        <p:nvSpPr>
          <p:cNvPr id="17" name="Rounded Rectangle 16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9A8D4"/>
                </a:solidFill>
                <a:latin typeface="微软雅黑"/>
              </a:rPr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F0EE"/>
                </a:solidFill>
                <a:latin typeface="微软雅黑"/>
              </a:rPr>
              <a:t>让录入变轻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0BCB2"/>
                </a:solidFill>
                <a:latin typeface="微软雅黑"/>
              </a:rPr>
              <a:t>销售只做销售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进入 →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9A8D4"/>
                </a:solidFill>
                <a:latin typeface="微软雅黑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F0EE"/>
                </a:solidFill>
                <a:latin typeface="微软雅黑"/>
              </a:rPr>
              <a:t>数据闭环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0BCB2"/>
                </a:solidFill>
                <a:latin typeface="微软雅黑"/>
              </a:rPr>
              <a:t>从漏斗到预测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进入 →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F9A8D4"/>
                </a:solidFill>
                <a:latin typeface="微软雅黑"/>
              </a:rPr>
              <a:t>04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FFF0EE"/>
                </a:solidFill>
                <a:latin typeface="微软雅黑"/>
              </a:rPr>
              <a:t>上线六周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E0BCB2"/>
                </a:solidFill>
                <a:latin typeface="微软雅黑"/>
              </a:rPr>
              <a:t>怎么保证用起来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进入 →</a:t>
            </a:r>
          </a:p>
        </p:txBody>
      </p:sp>
      <p:sp>
        <p:nvSpPr>
          <p:cNvPr id="32" name="Rounded Rectangle 31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F9A8D4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CRM 失败的真相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不是员工不填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XX CRM · 产品介绍（销售VP版）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3857C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PART 01 · 痛点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0EE"/>
                </a:solidFill>
                <a:latin typeface="微软雅黑"/>
              </a:rPr>
              <a:t>CRM 失败的真相：录入成本太高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E0BCB2"/>
                </a:solidFill>
                <a:latin typeface="微软雅黑"/>
              </a:rPr>
              <a:t>复盘 60 家 CRM 弃用客户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A3857C"/>
                </a:solidFill>
                <a:latin typeface="微软雅黑"/>
              </a:rPr>
              <a:t>字段过多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DBA74"/>
                </a:solidFill>
                <a:latin typeface="微软雅黑"/>
              </a:rPr>
              <a:t>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E0BCB2"/>
                </a:solidFill>
                <a:latin typeface="微软雅黑"/>
              </a:rPr>
              <a:t>旧 CRM 单次录入字段均值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3857C"/>
                </a:solidFill>
                <a:latin typeface="微软雅黑"/>
              </a:rPr>
              <a:t>销售一次填写 6 分钟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A3857C"/>
                </a:solidFill>
                <a:latin typeface="微软雅黑"/>
              </a:rPr>
              <a:t>录入放弃率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DBA74"/>
                </a:solidFill>
                <a:latin typeface="微软雅黑"/>
              </a:rPr>
              <a:t>44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E0BCB2"/>
                </a:solidFill>
                <a:latin typeface="微软雅黑"/>
              </a:rPr>
              <a:t>跟进记录空白率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3857C"/>
                </a:solidFill>
                <a:latin typeface="微软雅黑"/>
              </a:rPr>
              <a:t>三个月后数据失真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A3857C"/>
                </a:solidFill>
                <a:latin typeface="微软雅黑"/>
              </a:rPr>
              <a:t>老板不信数据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FDBA74"/>
                </a:solidFill>
                <a:latin typeface="微软雅黑"/>
              </a:rPr>
              <a:t>81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E0BCB2"/>
                </a:solidFill>
                <a:latin typeface="微软雅黑"/>
              </a:rPr>
              <a:t>弃用客户的共同表述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A3857C"/>
                </a:solidFill>
                <a:latin typeface="微软雅黑"/>
              </a:rPr>
              <a:t>恶性循环的起点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4E2848"/>
          </a:solidFill>
          <a:ln w="9525">
            <a:solidFill>
              <a:srgbClr val="4E28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9A8D4"/>
                </a:solidFill>
                <a:latin typeface="微软雅黑"/>
              </a:rPr>
              <a:t>一句话读这段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FFF0EE"/>
                </a:solidFill>
                <a:latin typeface="微软雅黑"/>
              </a:rPr>
              <a:t>员工不填 CRM 不是态度问题，是产品问题：把录入从 6 分钟降到 90 秒，数据自然就有了。</a:t>
            </a:r>
          </a:p>
        </p:txBody>
      </p:sp>
      <p:sp>
        <p:nvSpPr>
          <p:cNvPr id="36" name="Rounded Rectangle 35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37" name="Rounded Rectangle 36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38" name="Rounded Rectangle 37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XX CRM · 产品介绍（销售VP版）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3857C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PART 02 · 录入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0EE"/>
                </a:solidFill>
                <a:latin typeface="微软雅黑"/>
              </a:rPr>
              <a:t>录入 90 秒怎么做到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E0BCB2"/>
                </a:solidFill>
                <a:latin typeface="微软雅黑"/>
              </a:rPr>
              <a:t>柱为各环节耗时（秒，旧系统 vs 新），线为数据完整率（%）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9A8D4"/>
                </a:solidFill>
                <a:latin typeface="微软雅黑"/>
              </a:rPr>
              <a:t>三个观察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DBA74"/>
                </a:solidFill>
                <a:latin typeface="微软雅黑"/>
              </a:rPr>
              <a:t>语音转写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E0BCB2"/>
                </a:solidFill>
                <a:latin typeface="微软雅黑"/>
              </a:rPr>
              <a:t>打完电话说 30 秒，系统生成跟进记录。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DBA74"/>
                </a:solidFill>
                <a:latin typeface="微软雅黑"/>
              </a:rPr>
              <a:t>名片扫描建客户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E0BCB2"/>
                </a:solidFill>
                <a:latin typeface="微软雅黑"/>
              </a:rPr>
              <a:t>拜访后拍照即录入，不再手敲。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DBA74"/>
                </a:solidFill>
                <a:latin typeface="微软雅黑"/>
              </a:rPr>
              <a:t>周报自动生成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E0BCB2"/>
                </a:solidFill>
                <a:latin typeface="微软雅黑"/>
              </a:rPr>
              <a:t>系统汇总本周动作，销售只补一句总结。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4E2848"/>
          </a:solidFill>
          <a:ln w="9525">
            <a:solidFill>
              <a:srgbClr val="4E28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FF0EE"/>
                </a:solidFill>
                <a:latin typeface="微软雅黑"/>
              </a:rPr>
              <a:t>结论：录入的每一秒都有替代方案——这是本产品与「又一个 CRM」的根本区别。</a:t>
            </a:r>
          </a:p>
        </p:txBody>
      </p:sp>
      <p:sp>
        <p:nvSpPr>
          <p:cNvPr id="25" name="Rounded Rectangle 24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XX CRM · 产品介绍（销售VP版）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3857C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PART 02 · 流程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0EE"/>
                </a:solidFill>
                <a:latin typeface="微软雅黑"/>
              </a:rPr>
              <a:t>销售流程的系统承载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66928" y="1700784"/>
          <a:ext cx="11057838" cy="2322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254"/>
                <a:gridCol w="3980822"/>
                <a:gridCol w="3317351"/>
                <a:gridCol w="1990411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阶段</a:t>
                      </a:r>
                    </a:p>
                  </a:txBody>
                  <a:tcPr anchor="ctr" marL="128016" marR="73152">
                    <a:solidFill>
                      <a:srgbClr val="FDB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系统动作</a:t>
                      </a:r>
                    </a:p>
                  </a:txBody>
                  <a:tcPr anchor="ctr" marL="128016" marR="73152">
                    <a:solidFill>
                      <a:srgbClr val="FDB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销售动作</a:t>
                      </a:r>
                    </a:p>
                  </a:txBody>
                  <a:tcPr anchor="ctr" marL="128016" marR="73152">
                    <a:solidFill>
                      <a:srgbClr val="FDB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自动化</a:t>
                      </a:r>
                    </a:p>
                  </a:txBody>
                  <a:tcPr anchor="ctr" marL="128016" marR="73152">
                    <a:solidFill>
                      <a:srgbClr val="FDBA7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0EE"/>
                          </a:solidFill>
                          <a:latin typeface="微软雅黑"/>
                        </a:rPr>
                        <a:t>线索</a:t>
                      </a:r>
                    </a:p>
                  </a:txBody>
                  <a:tcPr anchor="ctr" marL="128016" marR="73152">
                    <a:solidFill>
                      <a:srgbClr val="3D1D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多渠道自动归集</a:t>
                      </a:r>
                    </a:p>
                  </a:txBody>
                  <a:tcPr anchor="ctr" marL="128016" marR="73152">
                    <a:solidFill>
                      <a:srgbClr val="3D1D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只看分配结果</a:t>
                      </a:r>
                    </a:p>
                  </a:txBody>
                  <a:tcPr anchor="ctr" marL="128016" marR="73152">
                    <a:solidFill>
                      <a:srgbClr val="3D1D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全自动</a:t>
                      </a:r>
                    </a:p>
                  </a:txBody>
                  <a:tcPr anchor="ctr" marL="128016" marR="73152">
                    <a:solidFill>
                      <a:srgbClr val="3D1D3E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0EE"/>
                          </a:solidFill>
                          <a:latin typeface="微软雅黑"/>
                        </a:rPr>
                        <a:t>商机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阶段推进提醒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拖动卡片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半自动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0EE"/>
                          </a:solidFill>
                          <a:latin typeface="微软雅黑"/>
                        </a:rPr>
                        <a:t>方案</a:t>
                      </a:r>
                    </a:p>
                  </a:txBody>
                  <a:tcPr anchor="ctr" marL="128016" marR="73152">
                    <a:solidFill>
                      <a:srgbClr val="3D1D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模板库 + 报价器</a:t>
                      </a:r>
                    </a:p>
                  </a:txBody>
                  <a:tcPr anchor="ctr" marL="128016" marR="73152">
                    <a:solidFill>
                      <a:srgbClr val="3D1D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选模板改参数</a:t>
                      </a:r>
                    </a:p>
                  </a:txBody>
                  <a:tcPr anchor="ctr" marL="128016" marR="73152">
                    <a:solidFill>
                      <a:srgbClr val="3D1D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半自动</a:t>
                      </a:r>
                    </a:p>
                  </a:txBody>
                  <a:tcPr anchor="ctr" marL="128016" marR="73152">
                    <a:solidFill>
                      <a:srgbClr val="3D1D3E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0EE"/>
                          </a:solidFill>
                          <a:latin typeface="微软雅黑"/>
                        </a:rPr>
                        <a:t>赢单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合同自动生成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签字盖章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FFF0EE"/>
                          </a:solidFill>
                          <a:latin typeface="微软雅黑"/>
                        </a:rPr>
                        <a:t>全自动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566928" y="4187952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4E2848"/>
          </a:solidFill>
          <a:ln w="9525">
            <a:solidFill>
              <a:srgbClr val="4E28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315968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FFF0EE"/>
                </a:solidFill>
                <a:latin typeface="微软雅黑"/>
              </a:rPr>
              <a:t>流程表的潜台词：CRM 不增加销售的动作，只替代或缩短它们——每行最后那列是承诺。</a:t>
            </a:r>
          </a:p>
        </p:txBody>
      </p:sp>
      <p:sp>
        <p:nvSpPr>
          <p:cNvPr id="14" name="Rounded Rectangle 1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16" name="Rounded Rectangle 1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proud-business-owner-sits-and-smiles.jpg"/>
          <p:cNvPicPr>
            <a:picLocks noChangeAspect="1"/>
          </p:cNvPicPr>
          <p:nvPr/>
        </p:nvPicPr>
        <p:blipFill>
          <a:blip r:embed="rId2"/>
          <a:srcRect t="8009" b="8009"/>
          <a:stretch>
            <a:fillRect/>
          </a:stretch>
        </p:blipFill>
        <p:spPr>
          <a:xfrm>
            <a:off x="566928" y="0"/>
            <a:ext cx="544068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81728" y="6583680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10528" y="713232"/>
            <a:ext cx="51142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PART 03 · 闭环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10528" y="1005840"/>
            <a:ext cx="5114239" cy="960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Aft>
                <a:spcPts val="0"/>
              </a:spcAft>
            </a:pPr>
            <a:r>
              <a:rPr sz="2300" b="1" i="0">
                <a:solidFill>
                  <a:srgbClr val="FFF0EE"/>
                </a:solidFill>
                <a:latin typeface="微软雅黑"/>
              </a:rPr>
              <a:t>数据闭环：从漏斗到预测</a:t>
            </a:r>
          </a:p>
        </p:txBody>
      </p:sp>
      <p:sp>
        <p:nvSpPr>
          <p:cNvPr id="8" name="Rectangle 7"/>
          <p:cNvSpPr/>
          <p:nvPr/>
        </p:nvSpPr>
        <p:spPr>
          <a:xfrm>
            <a:off x="6510528" y="21945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93408" y="2139696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F0EE"/>
                </a:solidFill>
                <a:latin typeface="微软雅黑"/>
              </a:rPr>
              <a:t>漏斗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93408" y="2432303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E0BCB2"/>
                </a:solidFill>
                <a:latin typeface="微软雅黑"/>
              </a:rPr>
              <a:t>各阶段转化率实时更新，瓶颈一眼可见。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10528" y="3236975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93408" y="3182111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F0EE"/>
                </a:solidFill>
                <a:latin typeface="微软雅黑"/>
              </a:rPr>
              <a:t>预测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93408" y="3474719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E0BCB2"/>
                </a:solidFill>
                <a:latin typeface="微软雅黑"/>
              </a:rPr>
              <a:t>加权管道 + 历史节奏，季度预测误差 ±8%。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10528" y="4279391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93408" y="4224527"/>
            <a:ext cx="4931359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F0EE"/>
                </a:solidFill>
                <a:latin typeface="微软雅黑"/>
              </a:rPr>
              <a:t>人效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93408" y="4517136"/>
            <a:ext cx="49313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000" b="0" i="0">
                <a:solidFill>
                  <a:srgbClr val="E0BCB2"/>
                </a:solidFill>
                <a:latin typeface="微软雅黑"/>
              </a:rPr>
              <a:t>人均单产、跟进频次、丢单归因，一对一有据可谈。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10528" y="5394960"/>
            <a:ext cx="5114239" cy="786384"/>
          </a:xfrm>
          <a:prstGeom prst="roundRect">
            <a:avLst>
              <a:gd name="adj" fmla="val 3500"/>
            </a:avLst>
          </a:prstGeom>
          <a:solidFill>
            <a:srgbClr val="4E2848"/>
          </a:solidFill>
          <a:ln w="9525">
            <a:solidFill>
              <a:srgbClr val="4E28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29984" y="5522976"/>
            <a:ext cx="4675327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980" b="0" i="0">
                <a:solidFill>
                  <a:srgbClr val="FFF0EE"/>
                </a:solidFill>
                <a:latin typeface="微软雅黑"/>
              </a:rPr>
              <a:t>VP 版的话术核心：你买的不是 CRM，是每周一早上三张不用等人做的图。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31175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92847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07</a:t>
            </a:r>
          </a:p>
        </p:txBody>
      </p:sp>
      <p:sp>
        <p:nvSpPr>
          <p:cNvPr id="21" name="Rounded Rectangle 20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22" name="Rounded Rectangle 21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23" name="Rounded Rectangle 22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XX CRM · 产品介绍（销售VP版）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3857C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案例 · 数据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0EE"/>
                </a:solidFill>
                <a:latin typeface="微软雅黑"/>
              </a:rPr>
              <a:t>标杆客户六个月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E0BCB2"/>
                </a:solidFill>
                <a:latin typeface="微软雅黑"/>
              </a:rPr>
              <a:t>某 SaaS 公司 80 人销售团队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2" name="Chart 11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9A8D4"/>
                </a:solidFill>
                <a:latin typeface="微软雅黑"/>
              </a:rPr>
              <a:t>关键指标变化幅度（%）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E0BCB2"/>
                </a:solidFill>
                <a:latin typeface="微软雅黑"/>
              </a:rPr>
              <a:t>赢单率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4E28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607808" y="2066544"/>
            <a:ext cx="969949" cy="182880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669197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F0EE"/>
                </a:solidFill>
                <a:latin typeface="微软雅黑"/>
              </a:rPr>
              <a:t>23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+23：18% → 41%（同比口径）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E0BCB2"/>
                </a:solidFill>
                <a:latin typeface="微软雅黑"/>
              </a:rPr>
              <a:t>平均周期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4E28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607808" y="2743200"/>
            <a:ext cx="54864" cy="182880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754112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F0EE"/>
                </a:solidFill>
                <a:latin typeface="微软雅黑"/>
              </a:rPr>
              <a:t>-19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-19 天：68 → 49 天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E0BCB2"/>
                </a:solidFill>
                <a:latin typeface="微软雅黑"/>
              </a:rPr>
              <a:t>预测误差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4E28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07808" y="3419856"/>
            <a:ext cx="54864" cy="182880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754112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F0EE"/>
                </a:solidFill>
                <a:latin typeface="微软雅黑"/>
              </a:rPr>
              <a:t>-27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±35% 收敛到 ±8%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E0BCB2"/>
                </a:solidFill>
                <a:latin typeface="微软雅黑"/>
              </a:rPr>
              <a:t>数据完整率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4E28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1579047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FF0EE"/>
                </a:solidFill>
                <a:latin typeface="微软雅黑"/>
              </a:rPr>
              <a:t>92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92%：空白跟进记录基本消失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4E2848"/>
          </a:solidFill>
          <a:ln w="9525">
            <a:solidFill>
              <a:srgbClr val="4E28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FF0EE"/>
                </a:solidFill>
                <a:latin typeface="微软雅黑"/>
              </a:rPr>
              <a:t>赢单率 +23pp 是六个月数据：前三个月主要来自数据完整后的一对一辅导，系统只是让问题可见。</a:t>
            </a:r>
          </a:p>
        </p:txBody>
      </p:sp>
      <p:sp>
        <p:nvSpPr>
          <p:cNvPr id="36" name="Rounded Rectangle 35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37" name="Rounded Rectangle 36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38" name="Rounded Rectangle 37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XX CRM · 产品介绍（销售VP版）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3857C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PART 04 · 上线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0EE"/>
                </a:solidFill>
                <a:latin typeface="微软雅黑"/>
              </a:rPr>
              <a:t>六周上线：用起来才是验收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6384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FF0EE"/>
                </a:solidFill>
                <a:latin typeface="微软雅黑"/>
              </a:rPr>
              <a:t>W1-2 流程梳理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E0BCB2"/>
                </a:solidFill>
                <a:latin typeface="微软雅黑"/>
              </a:rPr>
              <a:t>和销售 VP 对齐阶段定义，不迁就旧习惯。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735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A3857C"/>
                </a:solidFill>
                <a:latin typeface="微软雅黑"/>
              </a:rPr>
              <a:t>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9996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619423" y="2157984"/>
            <a:ext cx="512064" cy="512064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1942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FF0EE"/>
                </a:solidFill>
                <a:latin typeface="微软雅黑"/>
              </a:rPr>
              <a:t>W3 数据迁移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E0BCB2"/>
                </a:solidFill>
                <a:latin typeface="微软雅黑"/>
              </a:rPr>
              <a:t>旧 CRM 与 Excel 客户一键导入去重。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039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A3857C"/>
                </a:solidFill>
                <a:latin typeface="微软雅黑"/>
              </a:rPr>
              <a:t>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3300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452463" y="2157984"/>
            <a:ext cx="512064" cy="512064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5246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5246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FF0EE"/>
                </a:solidFill>
                <a:latin typeface="微软雅黑"/>
              </a:rPr>
              <a:t>W4-5 试点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5246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E0BCB2"/>
                </a:solidFill>
                <a:latin typeface="微软雅黑"/>
              </a:rPr>
              <a:t>一个团队先用，跑出对比数据。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73439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A3857C"/>
                </a:solidFill>
                <a:latin typeface="微软雅黑"/>
              </a:rPr>
              <a:t>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066047" y="1920240"/>
            <a:ext cx="2558719" cy="3017520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285503" y="2157984"/>
            <a:ext cx="512064" cy="512064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285503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285503" y="2852928"/>
            <a:ext cx="2119807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FFF0EE"/>
                </a:solidFill>
                <a:latin typeface="微软雅黑"/>
              </a:rPr>
              <a:t>W6 全员推广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85503" y="3438144"/>
            <a:ext cx="2119807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E0BCB2"/>
                </a:solidFill>
                <a:latin typeface="微软雅黑"/>
              </a:rPr>
              <a:t>试点数据做全员宣贯，院长带队。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4E2848"/>
          </a:solidFill>
          <a:ln w="9525">
            <a:solidFill>
              <a:srgbClr val="4E28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FFF0EE"/>
                </a:solidFill>
                <a:latin typeface="微软雅黑"/>
              </a:rPr>
              <a:t>试点团队的选法：选最抵触的那个——他说服了自己，其余人不用说服。</a:t>
            </a:r>
          </a:p>
        </p:txBody>
      </p:sp>
      <p:sp>
        <p:nvSpPr>
          <p:cNvPr id="36" name="Rounded Rectangle 35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37" name="Rounded Rectangle 36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38" name="Rounded Rectangle 37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XX CRM · 产品介绍（销售VP版）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3857C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里程碑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0EE"/>
                </a:solidFill>
                <a:latin typeface="微软雅黑"/>
              </a:rPr>
              <a:t>产品四年：三次关键迭代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9A8D4"/>
                </a:solidFill>
                <a:latin typeface="微软雅黑"/>
              </a:rPr>
              <a:t>2023</a:t>
            </a:r>
          </a:p>
        </p:txBody>
      </p:sp>
      <p:sp>
        <p:nvSpPr>
          <p:cNvPr id="13" name="Oval 12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FDBA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F0EE"/>
                </a:solidFill>
                <a:latin typeface="微软雅黑"/>
              </a:rPr>
              <a:t>标准 CRM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E0BCB2"/>
                </a:solidFill>
                <a:latin typeface="微软雅黑"/>
              </a:rPr>
              <a:t>客户/商机/合同三件套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9A8D4"/>
                </a:solidFill>
                <a:latin typeface="微软雅黑"/>
              </a:rPr>
              <a:t>2024</a:t>
            </a:r>
          </a:p>
        </p:txBody>
      </p:sp>
      <p:sp>
        <p:nvSpPr>
          <p:cNvPr id="18" name="Oval 17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F0EE"/>
                </a:solidFill>
                <a:latin typeface="微软雅黑"/>
              </a:rPr>
              <a:t>录入革命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E0BCB2"/>
                </a:solidFill>
                <a:latin typeface="微软雅黑"/>
              </a:rPr>
              <a:t>语音转写上线，完整率 58%→85%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9A8D4"/>
                </a:solidFill>
                <a:latin typeface="微软雅黑"/>
              </a:rPr>
              <a:t>2025</a:t>
            </a:r>
          </a:p>
        </p:txBody>
      </p:sp>
      <p:sp>
        <p:nvSpPr>
          <p:cNvPr id="23" name="Oval 22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FDBA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F0EE"/>
                </a:solidFill>
                <a:latin typeface="微软雅黑"/>
              </a:rPr>
              <a:t>预测引擎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E0BCB2"/>
                </a:solidFill>
                <a:latin typeface="微软雅黑"/>
              </a:rPr>
              <a:t>加权管道模型，误差收敛到 ±8%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F9A8D4"/>
                </a:solidFill>
                <a:latin typeface="微软雅黑"/>
              </a:rPr>
              <a:t>2026</a:t>
            </a:r>
          </a:p>
        </p:txBody>
      </p:sp>
      <p:sp>
        <p:nvSpPr>
          <p:cNvPr id="28" name="Oval 27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F9A8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FFF0EE"/>
                </a:solidFill>
                <a:latin typeface="微软雅黑"/>
              </a:rPr>
              <a:t>AI 助手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E0BCB2"/>
                </a:solidFill>
                <a:latin typeface="微软雅黑"/>
              </a:rPr>
              <a:t>跟进建议与丢单归因自动生成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4E2848"/>
          </a:solidFill>
          <a:ln w="9525">
            <a:solidFill>
              <a:srgbClr val="4E28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FFF0EE"/>
                </a:solidFill>
                <a:latin typeface="微软雅黑"/>
              </a:rPr>
              <a:t>四次迭代只做了一件事：让销售少打字，让 VP 多看清。</a:t>
            </a:r>
          </a:p>
        </p:txBody>
      </p:sp>
      <p:sp>
        <p:nvSpPr>
          <p:cNvPr id="34" name="Rounded Rectangle 33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35" name="Rounded Rectangle 34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36" name="Rounded Rectangle 35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XX CRM · 产品介绍（销售VP版）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3857C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数据 · 效果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0EE"/>
                </a:solidFill>
                <a:latin typeface="微软雅黑"/>
              </a:rPr>
              <a:t>上线六周的四个曲线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645920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1773936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9A8D4"/>
                </a:solidFill>
                <a:latin typeface="微软雅黑"/>
              </a:rPr>
              <a:t>日活销售（%）</a:t>
            </a:r>
          </a:p>
        </p:txBody>
      </p:sp>
      <p:graphicFrame>
        <p:nvGraphicFramePr>
          <p:cNvPr id="13" name="Chart 12"/>
          <p:cNvGraphicFramePr>
            <a:graphicFrameLocks noGrp="1"/>
          </p:cNvGraphicFramePr>
          <p:nvPr/>
        </p:nvGraphicFramePr>
        <p:xfrm>
          <a:off x="658368" y="2048256"/>
          <a:ext cx="5144871" cy="1572767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6278727" y="1645920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98183" y="1773936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9A8D4"/>
                </a:solidFill>
                <a:latin typeface="微软雅黑"/>
              </a:rPr>
              <a:t>录入完整率（%）</a:t>
            </a:r>
          </a:p>
        </p:txBody>
      </p:sp>
      <p:graphicFrame>
        <p:nvGraphicFramePr>
          <p:cNvPr id="16" name="Chart 15"/>
          <p:cNvGraphicFramePr>
            <a:graphicFrameLocks noGrp="1"/>
          </p:cNvGraphicFramePr>
          <p:nvPr/>
        </p:nvGraphicFramePr>
        <p:xfrm>
          <a:off x="6370167" y="2048256"/>
          <a:ext cx="5144871" cy="157276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7" name="Rounded Rectangle 16"/>
          <p:cNvSpPr/>
          <p:nvPr/>
        </p:nvSpPr>
        <p:spPr>
          <a:xfrm>
            <a:off x="566928" y="4041648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6384" y="4169663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9A8D4"/>
                </a:solidFill>
                <a:latin typeface="微软雅黑"/>
              </a:rPr>
              <a:t>跟进记录数/人/日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658368" y="4443984"/>
          <a:ext cx="5144871" cy="1572767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0" name="Rounded Rectangle 19"/>
          <p:cNvSpPr/>
          <p:nvPr/>
        </p:nvSpPr>
        <p:spPr>
          <a:xfrm>
            <a:off x="6278727" y="4041648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98183" y="4169663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9A8D4"/>
                </a:solidFill>
                <a:latin typeface="微软雅黑"/>
              </a:rPr>
              <a:t>使用求助工单</a:t>
            </a:r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6370167" y="4443984"/>
          <a:ext cx="5144871" cy="1572767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66928" y="6053328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A3857C"/>
                </a:solidFill>
                <a:latin typeface="微软雅黑"/>
              </a:rPr>
              <a:t>四条曲线一起看：日活爬到 92% 且工单归零，才算「上线完成」——我们的验收标准和客户不一致时，以我们的为准。</a:t>
            </a:r>
          </a:p>
        </p:txBody>
      </p:sp>
      <p:sp>
        <p:nvSpPr>
          <p:cNvPr id="24" name="Rounded Rectangle 23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XX CRM · 产品介绍（销售VP版）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3857C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对标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0EE"/>
                </a:solidFill>
                <a:latin typeface="微软雅黑"/>
              </a:rPr>
              <a:t>和主流 CRM 比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566928" y="1591056"/>
          <a:ext cx="534924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6144768" y="1645920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82512" y="1792224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DBA74"/>
                </a:solidFill>
                <a:latin typeface="微软雅黑"/>
              </a:rPr>
              <a:t>赢在轻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19288" y="1828800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FF0EE"/>
                </a:solidFill>
                <a:latin typeface="微软雅黑"/>
              </a:rPr>
              <a:t>录入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82512" y="2249424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E0BCB2"/>
                </a:solidFill>
                <a:latin typeface="微软雅黑"/>
              </a:rPr>
              <a:t>手感与上手速度领先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44768" y="2852928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2512" y="2999232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F9A8D4"/>
                </a:solidFill>
                <a:latin typeface="微软雅黑"/>
              </a:rPr>
              <a:t>让在定制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19288" y="3035808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FFF0EE"/>
                </a:solidFill>
                <a:latin typeface="微软雅黑"/>
              </a:rPr>
              <a:t>定制性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82512" y="3456432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E0BCB2"/>
                </a:solidFill>
                <a:latin typeface="微软雅黑"/>
              </a:rPr>
              <a:t>复杂流程建议大厂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5577840"/>
            <a:ext cx="11057839" cy="585216"/>
          </a:xfrm>
          <a:prstGeom prst="roundRect">
            <a:avLst>
              <a:gd name="adj" fmla="val 3500"/>
            </a:avLst>
          </a:prstGeom>
          <a:solidFill>
            <a:srgbClr val="4E2848"/>
          </a:solidFill>
          <a:ln w="9525">
            <a:solidFill>
              <a:srgbClr val="4E28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5705856"/>
            <a:ext cx="1050919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FF0EE"/>
                </a:solidFill>
                <a:latin typeface="微软雅黑"/>
              </a:rPr>
              <a:t>遇到大厂竞标不硬刚定制性：诚实说「300 人以下的流程复杂度，我们更合适」。</a:t>
            </a:r>
          </a:p>
        </p:txBody>
      </p:sp>
      <p:sp>
        <p:nvSpPr>
          <p:cNvPr id="22" name="Rounded Rectangle 21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23" name="Rounded Rectangle 22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24" name="Rounded Rectangle 23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XX CRM · 产品介绍（销售VP版）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3857C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下一步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0EE"/>
                </a:solidFill>
                <a:latin typeface="微软雅黑"/>
              </a:rPr>
              <a:t>三种开始方式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DBA74"/>
                </a:solidFill>
                <a:latin typeface="微软雅黑"/>
              </a:rPr>
              <a:t>试用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F0EE"/>
                </a:solidFill>
                <a:latin typeface="微软雅黑"/>
              </a:rPr>
              <a:t>14 天全功能 + 数据迁移协助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E0BCB2"/>
                </a:solidFill>
                <a:latin typeface="微软雅黑"/>
              </a:rPr>
              <a:t>售前 ×××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9A8D4"/>
                </a:solidFill>
                <a:latin typeface="微软雅黑"/>
              </a:rPr>
              <a:t>随时开通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F9A8D4"/>
                </a:solidFill>
                <a:latin typeface="微软雅黑"/>
              </a:rPr>
              <a:t>单团队试点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F0EE"/>
                </a:solidFill>
                <a:latin typeface="微软雅黑"/>
              </a:rPr>
              <a:t>一个团队 6 周，出对比数据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E0BCB2"/>
                </a:solidFill>
                <a:latin typeface="微软雅黑"/>
              </a:rPr>
              <a:t>实施 ×××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9A8D4"/>
                </a:solidFill>
                <a:latin typeface="微软雅黑"/>
              </a:rPr>
              <a:t>推荐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>
              <a:alpha val="14000"/>
            </a:srgbClr>
          </a:solidFill>
          <a:ln w="9525">
            <a:solidFill>
              <a:srgbClr val="FFFFFF">
                <a:alpha val="3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67E8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67E8F9"/>
                </a:solidFill>
                <a:latin typeface="微软雅黑"/>
              </a:rPr>
              <a:t>直接采购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FFF0EE"/>
                </a:solidFill>
                <a:latin typeface="微软雅黑"/>
              </a:rPr>
              <a:t>年付 85 折 + 专属 CSM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E0BCB2"/>
                </a:solidFill>
                <a:latin typeface="微软雅黑"/>
              </a:rPr>
              <a:t>商务 ×××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F9A8D4"/>
                </a:solidFill>
                <a:latin typeface="微软雅黑"/>
              </a:rPr>
              <a:t>满足急单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4E2848"/>
          </a:solidFill>
          <a:ln w="9525">
            <a:solidFill>
              <a:srgbClr val="4E28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FFF0EE"/>
                </a:solidFill>
                <a:latin typeface="微软雅黑"/>
              </a:rPr>
              <a:t>推荐试点：CRM 的选型决策人是销售 VP，给他一份自己团队的前后对比，比任何 demo 都有用。</a:t>
            </a:r>
          </a:p>
        </p:txBody>
      </p:sp>
      <p:sp>
        <p:nvSpPr>
          <p:cNvPr id="31" name="Rounded Rectangle 30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32" name="Rounded Rectangle 31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33" name="Rounded Rectangle 32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XX CRM · 产品介绍（销售VP版）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A3857C"/>
                </a:solidFill>
                <a:latin typeface="微软雅黑"/>
              </a:rPr>
              <a:t>www.974.cn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F9A8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9A8D4"/>
                </a:solidFill>
                <a:latin typeface="微软雅黑"/>
              </a:rPr>
              <a:t>现场与过程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FFF0EE"/>
                </a:solidFill>
                <a:latin typeface="微软雅黑"/>
              </a:rPr>
              <a:t>客户现场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E0BCB2"/>
                </a:solidFill>
                <a:latin typeface="微软雅黑"/>
              </a:rPr>
              <a:t>系统怎么被用起来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team-in-modern-office-meeting-room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FFF0EE"/>
                </a:solidFill>
                <a:latin typeface="微软雅黑"/>
              </a:rPr>
              <a:t>销售团队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E0BCB2"/>
                </a:solidFill>
                <a:latin typeface="微软雅黑"/>
              </a:rPr>
              <a:t>标杆客户的销售团队在使用移动端跟进。</a:t>
            </a:r>
          </a:p>
        </p:txBody>
      </p:sp>
      <p:pic>
        <p:nvPicPr>
          <p:cNvPr id="16" name="Picture 15" descr="proud-business-owner-sits-and-smiles.jpg"/>
          <p:cNvPicPr>
            <a:picLocks noChangeAspect="1"/>
          </p:cNvPicPr>
          <p:nvPr/>
        </p:nvPicPr>
        <p:blipFill>
          <a:blip r:embed="rId3"/>
          <a:srcRect t="16688" b="16688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F0EE"/>
                </a:solidFill>
                <a:latin typeface="微软雅黑"/>
              </a:rPr>
              <a:t>老板视角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E0BCB2"/>
                </a:solidFill>
                <a:latin typeface="微软雅黑"/>
              </a:rPr>
              <a:t>销售漏斗每周一自动推送到老板手机。</a:t>
            </a:r>
          </a:p>
        </p:txBody>
      </p:sp>
      <p:pic>
        <p:nvPicPr>
          <p:cNvPr id="20" name="Picture 19" descr="team-in-modern-office-meeting-room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FFF0EE"/>
                </a:solidFill>
                <a:latin typeface="微软雅黑"/>
              </a:rPr>
              <a:t>数据录入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E0BCB2"/>
                </a:solidFill>
                <a:latin typeface="微软雅黑"/>
              </a:rPr>
              <a:t>语音转写录跟进记录，录入耗时 -70%。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4E2848"/>
          </a:solidFill>
          <a:ln w="9525">
            <a:solidFill>
              <a:srgbClr val="4E28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FFF0EE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6" name="Rounded Rectangle 25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‹</a:t>
            </a:r>
          </a:p>
        </p:txBody>
      </p:sp>
      <p:sp>
        <p:nvSpPr>
          <p:cNvPr id="27" name="Rounded Rectangle 26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≡</a:t>
            </a:r>
          </a:p>
        </p:txBody>
      </p:sp>
      <p:sp>
        <p:nvSpPr>
          <p:cNvPr id="28" name="Rounded Rectangle 27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4E2848"/>
          </a:solidFill>
          <a:ln w="762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E0BCB2"/>
                </a:solidFill>
                <a:latin typeface="微软雅黑"/>
              </a:rPr>
              <a:t>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A3857C"/>
                </a:solidFill>
                <a:latin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D1D3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863840" y="-2194560"/>
            <a:ext cx="6583680" cy="5943600"/>
          </a:xfrm>
          <a:prstGeom prst="ellipse">
            <a:avLst/>
          </a:prstGeom>
          <a:solidFill>
            <a:srgbClr val="FDBA7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2011680" y="4206240"/>
            <a:ext cx="6217920" cy="5669280"/>
          </a:xfrm>
          <a:prstGeom prst="ellipse">
            <a:avLst/>
          </a:prstGeom>
          <a:solidFill>
            <a:srgbClr val="F9A8D4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DBA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F9A8D4"/>
                </a:solidFill>
                <a:latin typeface="微软雅黑"/>
              </a:rPr>
              <a:t>CRM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FFF0EE"/>
                </a:solidFill>
                <a:latin typeface="微软雅黑"/>
              </a:rPr>
              <a:t>让销售做销售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E0BCB2"/>
                </a:solidFill>
                <a:latin typeface="微软雅黑"/>
              </a:rPr>
              <a:t>XX CRM · 六周上线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A3857C"/>
                </a:solidFill>
                <a:latin typeface="微软雅黑"/>
              </a:rPr>
              <a:t>产品部 · 2026.11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A3857C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