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耗时中位（分钟）</c:v>
                </c:pt>
              </c:strCache>
            </c:strRef>
          </c:tx>
          <c:spPr>
            <a:solidFill>
              <a:srgbClr val="93C5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接入</c:v>
                </c:pt>
                <c:pt idx="1">
                  <c:v>建模</c:v>
                </c:pt>
                <c:pt idx="2">
                  <c:v>取数</c:v>
                </c:pt>
                <c:pt idx="3">
                  <c:v>出报表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240</c:v>
                </c:pt>
                <c:pt idx="1">
                  <c:v>180</c:v>
                </c:pt>
                <c:pt idx="2">
                  <c:v>90</c:v>
                </c:pt>
                <c:pt idx="3">
                  <c:v>120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自动化率（%）</c:v>
                </c:pt>
              </c:strCache>
            </c:strRef>
          </c:tx>
          <c:spPr>
            <a:ln w="28575" cap="rnd">
              <a:solidFill>
                <a:srgbClr val="67E8F9"/>
              </a:solidFill>
            </a:ln>
          </c:spPr>
          <c:cat>
            <c:strRef>
              <c:f>Sheet1!$A$2:$A$5</c:f>
              <c:strCache>
                <c:ptCount val="4"/>
                <c:pt idx="0">
                  <c:v>接入</c:v>
                </c:pt>
                <c:pt idx="1">
                  <c:v>建模</c:v>
                </c:pt>
                <c:pt idx="2">
                  <c:v>取数</c:v>
                </c:pt>
                <c:pt idx="3">
                  <c:v>出报表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60</c:v>
                </c:pt>
                <c:pt idx="1">
                  <c:v>75</c:v>
                </c:pt>
                <c:pt idx="2">
                  <c:v>85</c:v>
                </c:pt>
                <c:pt idx="3">
                  <c:v>90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BCCCE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296BE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BCCCEC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BCCC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93C5FD"/>
              </a:solidFill>
            </c:spPr>
          </c:dPt>
          <c:dPt>
            <c:idx val="1"/>
            <c:spPr>
              <a:solidFill>
                <a:srgbClr val="67E8F9"/>
              </a:solidFill>
            </c:spPr>
          </c:dPt>
          <c:dPt>
            <c:idx val="2"/>
            <c:spPr>
              <a:solidFill>
                <a:srgbClr val="F9A8D4"/>
              </a:solidFill>
            </c:spPr>
          </c:dPt>
          <c:cat>
            <c:strRef>
              <c:f>Sheet1!$A$2:$A$4</c:f>
              <c:strCache>
                <c:ptCount val="3"/>
                <c:pt idx="0">
                  <c:v>电商</c:v>
                </c:pt>
                <c:pt idx="1">
                  <c:v>制造</c:v>
                </c:pt>
                <c:pt idx="2">
                  <c:v>金融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</c:v>
                </c:pt>
                <c:pt idx="1">
                  <c:v>34</c:v>
                </c:pt>
                <c:pt idx="2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EEF4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BCCCEC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BCCCEC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查询</c:v>
                </c:pt>
              </c:strCache>
            </c:strRef>
          </c:tx>
          <c:spPr>
            <a:ln w="25400">
              <a:solidFill>
                <a:srgbClr val="93C5FD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26</c:v>
                </c:pt>
                <c:pt idx="2">
                  <c:v>34</c:v>
                </c:pt>
                <c:pt idx="3">
                  <c:v>41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BCCCEC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296BE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BCCC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看板</c:v>
                </c:pt>
              </c:strCache>
            </c:strRef>
          </c:tx>
          <c:spPr>
            <a:solidFill>
              <a:srgbClr val="93C5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420</c:v>
                </c:pt>
                <c:pt idx="1">
                  <c:v>610</c:v>
                </c:pt>
                <c:pt idx="2">
                  <c:v>780</c:v>
                </c:pt>
                <c:pt idx="3">
                  <c:v>950</c:v>
                </c:pt>
              </c:numCache>
            </c:numRef>
          </c:val>
        </c:ser>
        <c:gapWidth val="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BCCCE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296BE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850">
          <a:solidFill>
            <a:srgbClr val="BCCC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客户</c:v>
                </c:pt>
              </c:strCache>
            </c:strRef>
          </c:tx>
          <c:spPr>
            <a:ln w="25400">
              <a:solidFill>
                <a:srgbClr val="93C5FD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</c:v>
                </c:pt>
                <c:pt idx="1">
                  <c:v>52</c:v>
                </c:pt>
                <c:pt idx="2">
                  <c:v>71</c:v>
                </c:pt>
                <c:pt idx="3">
                  <c:v>94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BCCCEC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296BE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BCCC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接入</c:v>
                </c:pt>
              </c:strCache>
            </c:strRef>
          </c:tx>
          <c:spPr>
            <a:solidFill>
              <a:srgbClr val="93C5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6.5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gapWidth val="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BCCCE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296BE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850">
          <a:solidFill>
            <a:srgbClr val="BCCC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6" Type="http://schemas.openxmlformats.org/officeDocument/2006/relationships/slide" Target="slide10.xml"/><Relationship Id="rId7" Type="http://schemas.openxmlformats.org/officeDocument/2006/relationships/slide" Target="slide2.xml"/><Relationship Id="rId8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DATA PLATFORM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800" b="1" i="0">
                <a:solidFill>
                  <a:srgbClr val="EEF4FF"/>
                </a:solidFill>
                <a:latin typeface="微软雅黑"/>
              </a:rPr>
              <a:t>把取数的时间，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800" b="1" i="0">
                <a:solidFill>
                  <a:srgbClr val="EEF4FF"/>
                </a:solidFill>
                <a:latin typeface="微软雅黑"/>
              </a:rPr>
              <a:t>还给分析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BCCCEC"/>
                </a:solidFill>
                <a:latin typeface="微软雅黑"/>
              </a:rPr>
              <a:t>XX 数云 · 一站式数据平台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BCCCEC"/>
                </a:solidFill>
                <a:latin typeface="微软雅黑"/>
              </a:rPr>
              <a:t>面向 50-2000 人的数据团队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3C5FD"/>
                </a:solidFill>
                <a:latin typeface="微软雅黑"/>
              </a:rPr>
              <a:t>-70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296BE"/>
                </a:solidFill>
                <a:latin typeface="微软雅黑"/>
              </a:rPr>
              <a:t>%  手写 SQL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3C5FD"/>
                </a:solidFill>
                <a:latin typeface="微软雅黑"/>
              </a:rP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296BE"/>
                </a:solidFill>
                <a:latin typeface="微软雅黑"/>
              </a:rPr>
              <a:t>分钟  取数中位时长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3C5FD"/>
                </a:solidFill>
                <a:latin typeface="微软雅黑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296BE"/>
                </a:solidFill>
                <a:latin typeface="微软雅黑"/>
              </a:rPr>
              <a:t>小时  接入到首张报表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3C5FD"/>
                </a:solidFill>
                <a:latin typeface="微软雅黑"/>
              </a:rPr>
              <a:t>3.9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296BE"/>
                </a:solidFill>
                <a:latin typeface="微软雅黑"/>
              </a:rPr>
              <a:t>%  分析师日耗时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cell-phone-screen-displaying-graphs-and-numbers.jpg"/>
          <p:cNvPicPr>
            <a:picLocks noChangeAspect="1"/>
          </p:cNvPicPr>
          <p:nvPr/>
        </p:nvPicPr>
        <p:blipFill>
          <a:blip r:embed="rId2"/>
          <a:srcRect t="36279" b="36279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平台三件事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CCCEC"/>
                </a:solidFill>
                <a:latin typeface="微软雅黑"/>
              </a:rPr>
              <a:t>接入、建模、看数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7E8F9"/>
                </a:solidFill>
                <a:latin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4FF"/>
                </a:solidFill>
                <a:latin typeface="微软雅黑"/>
              </a:rPr>
              <a:t>数据分析师的日常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CCCEC"/>
                </a:solidFill>
                <a:latin typeface="微软雅黑"/>
              </a:rPr>
              <a:t>70% 时间在取数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进入 →</a:t>
            </a:r>
          </a:p>
        </p:txBody>
      </p:sp>
      <p:sp>
        <p:nvSpPr>
          <p:cNvPr id="17" name="Rounded Rectangle 16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7E8F9"/>
                </a:solidFill>
                <a:latin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4FF"/>
                </a:solidFill>
                <a:latin typeface="微软雅黑"/>
              </a:rPr>
              <a:t>三步解决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CCCEC"/>
                </a:solidFill>
                <a:latin typeface="微软雅黑"/>
              </a:rPr>
              <a:t>接入 → 建模 → 看数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进入 →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7E8F9"/>
                </a:solidFill>
                <a:latin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4FF"/>
                </a:solidFill>
                <a:latin typeface="微软雅黑"/>
              </a:rPr>
              <a:t>安全与权限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CCCEC"/>
                </a:solidFill>
                <a:latin typeface="微软雅黑"/>
              </a:rPr>
              <a:t>数据团队的底线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进入 →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7E8F9"/>
                </a:solidFill>
                <a:latin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4FF"/>
                </a:solidFill>
                <a:latin typeface="微软雅黑"/>
              </a:rPr>
              <a:t>部署与计费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CCCEC"/>
                </a:solidFill>
                <a:latin typeface="微软雅黑"/>
              </a:rPr>
              <a:t>私有化也支持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进入 →</a:t>
            </a:r>
          </a:p>
        </p:txBody>
      </p:sp>
      <p:sp>
        <p:nvSpPr>
          <p:cNvPr id="32" name="Rounded Rectangle 31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67E8F9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数据分析师的日常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70% 时间在取数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PART 01 · 现状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分析师的时间都去哪了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CCCEC"/>
                </a:solidFill>
                <a:latin typeface="微软雅黑"/>
              </a:rPr>
              <a:t>客户调研 N=214 名分析师，时间日志法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296BE"/>
                </a:solidFill>
                <a:latin typeface="微软雅黑"/>
              </a:rPr>
              <a:t>取数与清洗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93C5FD"/>
                </a:solidFill>
                <a:latin typeface="微软雅黑"/>
              </a:rPr>
              <a:t>58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BCCCEC"/>
                </a:solidFill>
                <a:latin typeface="微软雅黑"/>
              </a:rPr>
              <a:t>写 SQL、等任务、对口径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296BE"/>
                </a:solidFill>
                <a:latin typeface="微软雅黑"/>
              </a:rPr>
              <a:t>最不被珍惜的时间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296BE"/>
                </a:solidFill>
                <a:latin typeface="微软雅黑"/>
              </a:rPr>
              <a:t>做表报数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93C5FD"/>
                </a:solidFill>
                <a:latin typeface="微软雅黑"/>
              </a:rPr>
              <a:t>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BCCCEC"/>
                </a:solidFill>
                <a:latin typeface="微软雅黑"/>
              </a:rPr>
              <a:t>每周重复的报表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296BE"/>
                </a:solidFill>
                <a:latin typeface="微软雅黑"/>
              </a:rPr>
              <a:t>自动化目标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296BE"/>
                </a:solidFill>
                <a:latin typeface="微软雅黑"/>
              </a:rPr>
              <a:t>真分析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93C5FD"/>
                </a:solidFill>
                <a:latin typeface="微软雅黑"/>
              </a:rPr>
              <a:t>12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BCCCEC"/>
                </a:solidFill>
                <a:latin typeface="微软雅黑"/>
              </a:rPr>
              <a:t>洞察与建议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296BE"/>
                </a:solidFill>
                <a:latin typeface="微软雅黑"/>
              </a:rPr>
              <a:t>老板以为的 100%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7E8F9"/>
                </a:solidFill>
                <a:latin typeface="微软雅黑"/>
              </a:rPr>
              <a:t>一句话读这段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EEF4FF"/>
                </a:solidFill>
                <a:latin typeface="微软雅黑"/>
              </a:rPr>
              <a:t>分析师 58% 的时间在伺候数据，而不是分析数据——平台卖的不是功能，是把这 58% 还回去。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PART 02 · 三步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三步之后：取数从半天到 12 分钟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CCCEC"/>
                </a:solidFill>
                <a:latin typeface="微软雅黑"/>
              </a:rPr>
              <a:t>柱为各环节耗时中位（分钟），线为自动化率（%）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7E8F9"/>
                </a:solidFill>
                <a:latin typeface="微软雅黑"/>
              </a:rPr>
              <a:t>三个观察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3C5FD"/>
                </a:solidFill>
                <a:latin typeface="微软雅黑"/>
              </a:rPr>
              <a:t>接入一次就够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BCCCEC"/>
                </a:solidFill>
                <a:latin typeface="微软雅黑"/>
              </a:rPr>
              <a:t>4 小时接到首张报表，之后增量同步。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3C5FD"/>
                </a:solidFill>
                <a:latin typeface="微软雅黑"/>
              </a:rPr>
              <a:t>拖拽建模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BCCCEC"/>
                </a:solidFill>
                <a:latin typeface="微软雅黑"/>
              </a:rPr>
              <a:t>业务口径沉淀成模型，新同事直接用。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3C5FD"/>
                </a:solidFill>
                <a:latin typeface="微软雅黑"/>
              </a:rPr>
              <a:t>报表订阅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BCCCEC"/>
                </a:solidFill>
                <a:latin typeface="微软雅黑"/>
              </a:rPr>
              <a:t>定好看板自动推送，不再人肉报数。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EF4FF"/>
                </a:solidFill>
                <a:latin typeface="微软雅黑"/>
              </a:rPr>
              <a:t>结论：客户购买决策就在这一页——用自己团队的耗时数据替换我们的样例即可。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PART 02 · 能力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数据源接入清单（节选）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1700784"/>
          <a:ext cx="11057837" cy="2322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856"/>
                <a:gridCol w="4678316"/>
                <a:gridCol w="2764459"/>
                <a:gridCol w="1701206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类别</a:t>
                      </a:r>
                    </a:p>
                  </a:txBody>
                  <a:tcPr anchor="ctr" marL="128016" marR="73152">
                    <a:solidFill>
                      <a:srgbClr val="93C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数据源</a:t>
                      </a:r>
                    </a:p>
                  </a:txBody>
                  <a:tcPr anchor="ctr" marL="128016" marR="73152">
                    <a:solidFill>
                      <a:srgbClr val="93C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接入方式</a:t>
                      </a:r>
                    </a:p>
                  </a:txBody>
                  <a:tcPr anchor="ctr" marL="128016" marR="73152">
                    <a:solidFill>
                      <a:srgbClr val="93C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时效</a:t>
                      </a:r>
                    </a:p>
                  </a:txBody>
                  <a:tcPr anchor="ctr" marL="128016" marR="73152">
                    <a:solidFill>
                      <a:srgbClr val="93C5FD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EF4FF"/>
                          </a:solidFill>
                          <a:latin typeface="微软雅黑"/>
                        </a:rPr>
                        <a:t>数据库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MySQL / PG / SQLServer / Oracle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CDC 实时同步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秒级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EF4FF"/>
                          </a:solidFill>
                          <a:latin typeface="微软雅黑"/>
                        </a:rPr>
                        <a:t>应用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CRM / ERP / 飞书钉钉企微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API 拉取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5 分钟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EF4FF"/>
                          </a:solidFill>
                          <a:latin typeface="微软雅黑"/>
                        </a:rPr>
                        <a:t>文件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Excel / CSV / 对象存储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上传/监听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分钟级</a:t>
                      </a:r>
                    </a:p>
                  </a:txBody>
                  <a:tcPr anchor="ctr" marL="128016" marR="73152">
                    <a:solidFill>
                      <a:srgbClr val="132B6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EF4FF"/>
                          </a:solidFill>
                          <a:latin typeface="微软雅黑"/>
                        </a:rPr>
                        <a:t>埋点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自有 SDK / GrowingIO 等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SDK / 导入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4FF"/>
                          </a:solidFill>
                          <a:latin typeface="微软雅黑"/>
                        </a:rPr>
                        <a:t>实时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66928" y="4187952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315968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EEF4FF"/>
                </a:solidFill>
                <a:latin typeface="微软雅黑"/>
              </a:rPr>
              <a:t>讲接入就讲这张表：客户会自己找他的数据源在第几行，比讲架构图快。</a:t>
            </a:r>
          </a:p>
        </p:txBody>
      </p:sp>
      <p:sp>
        <p:nvSpPr>
          <p:cNvPr id="14" name="Rounded Rectangle 1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16" name="Rounded Rectangle 1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hecking-sales-data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PART 03 · 安全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EEF4FF"/>
                </a:solidFill>
                <a:latin typeface="微软雅黑"/>
              </a:rPr>
              <a:t>安全不是合规清单，是三种默认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4FF"/>
                </a:solidFill>
                <a:latin typeface="微软雅黑"/>
              </a:rPr>
              <a:t>默认脱敏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BCCCEC"/>
                </a:solidFill>
                <a:latin typeface="微软雅黑"/>
              </a:rPr>
              <a:t>手机号、身份证入库即脱敏，明文需审批。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4FF"/>
                </a:solidFill>
                <a:latin typeface="微软雅黑"/>
              </a:rPr>
              <a:t>默认审计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BCCCEC"/>
                </a:solidFill>
                <a:latin typeface="微软雅黑"/>
              </a:rPr>
              <a:t>谁在什么时候查了什么，全量日志可回溯。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4279391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4FF"/>
                </a:solidFill>
                <a:latin typeface="微软雅黑"/>
              </a:rPr>
              <a:t>默认隔离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BCCCEC"/>
                </a:solidFill>
                <a:latin typeface="微软雅黑"/>
              </a:rPr>
              <a:t>行级权限跟组织架构走，离职自动回收。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EEF4FF"/>
                </a:solidFill>
                <a:latin typeface="微软雅黑"/>
              </a:rPr>
              <a:t>安全这页的价值是让数据负责人敢签字：三种默认都是交付时就生效，不需要额外购买。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07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案例 · 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三个客户的省时对比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CCCEC"/>
                </a:solidFill>
                <a:latin typeface="微软雅黑"/>
              </a:rPr>
              <a:t>上线 3 个月后的时间日志复测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7E8F9"/>
                </a:solidFill>
                <a:latin typeface="微软雅黑"/>
              </a:rPr>
              <a:t>分析时间占比变化（%）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CCCEC"/>
                </a:solidFill>
                <a:latin typeface="微软雅黑"/>
              </a:rPr>
              <a:t>电商客户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1D3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4FF"/>
                </a:solidFill>
                <a:latin typeface="微软雅黑"/>
              </a:rPr>
              <a:t>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+19：分析时间 12% → 31%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CCCEC"/>
                </a:solidFill>
                <a:latin typeface="微软雅黑"/>
              </a:rPr>
              <a:t>制造客户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1D3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07808" y="2743200"/>
            <a:ext cx="2858799" cy="182880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58047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4FF"/>
                </a:solidFill>
                <a:latin typeface="微软雅黑"/>
              </a:rPr>
              <a:t>14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+14：报表自动覆盖 46 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CCCEC"/>
                </a:solidFill>
                <a:latin typeface="微软雅黑"/>
              </a:rPr>
              <a:t>金融客户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1D3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07808" y="3419856"/>
            <a:ext cx="3267199" cy="18288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66447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4FF"/>
                </a:solidFill>
                <a:latin typeface="微软雅黑"/>
              </a:rPr>
              <a:t>16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+16：口径统一后争议工单 -73%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EF4FF"/>
                </a:solidFill>
                <a:latin typeface="微软雅黑"/>
              </a:rPr>
              <a:t>金融客户的「口径统一」是意外收获：争议工单少了 73%，数据团队第一次不背锅了。</a:t>
            </a:r>
          </a:p>
        </p:txBody>
      </p:sp>
      <p:sp>
        <p:nvSpPr>
          <p:cNvPr id="31" name="Rounded Rectangle 30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PART 04 · 部署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两种部署，一种体验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EF4FF"/>
                </a:solidFill>
                <a:latin typeface="微软雅黑"/>
              </a:rPr>
              <a:t>SaaS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BCCCEC"/>
                </a:solidFill>
                <a:latin typeface="微软雅黑"/>
              </a:rPr>
              <a:t>开箱即用，数据加密存储在平台侧。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296BE"/>
                </a:solidFill>
                <a:latin typeface="微软雅黑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EF4FF"/>
                </a:solidFill>
                <a:latin typeface="微软雅黑"/>
              </a:rPr>
              <a:t>私有化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BCCCEC"/>
                </a:solidFill>
                <a:latin typeface="微软雅黑"/>
              </a:rPr>
              <a:t>部署在客户 VPC，平台侧零数据留存。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296BE"/>
                </a:solidFill>
                <a:latin typeface="微软雅黑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EF4FF"/>
                </a:solidFill>
                <a:latin typeface="微软雅黑"/>
              </a:rPr>
              <a:t>混合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BCCCEC"/>
                </a:solidFill>
                <a:latin typeface="微软雅黑"/>
              </a:rPr>
              <a:t>元数据上云、明细数据留本地，合规友好。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EF4FF"/>
                </a:solidFill>
                <a:latin typeface="微软雅黑"/>
              </a:rPr>
              <a:t>金融与政企默认推私有化，别浪费时间说服——他们的顾虑是真的。</a:t>
            </a:r>
          </a:p>
        </p:txBody>
      </p:sp>
      <p:sp>
        <p:nvSpPr>
          <p:cNvPr id="30" name="Rounded Rectangle 29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节奏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上线 30 天路径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7E8F9"/>
                </a:solidFill>
                <a:latin typeface="微软雅黑"/>
              </a:rPr>
              <a:t>W1</a:t>
            </a:r>
          </a:p>
        </p:txBody>
      </p:sp>
      <p:sp>
        <p:nvSpPr>
          <p:cNvPr id="13" name="Oval 12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93C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4FF"/>
                </a:solidFill>
                <a:latin typeface="微软雅黑"/>
              </a:rPr>
              <a:t>接入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CCCEC"/>
                </a:solidFill>
                <a:latin typeface="微软雅黑"/>
              </a:rPr>
              <a:t>4 小时首张报表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7E8F9"/>
                </a:solidFill>
                <a:latin typeface="微软雅黑"/>
              </a:rPr>
              <a:t>W2</a:t>
            </a:r>
          </a:p>
        </p:txBody>
      </p:sp>
      <p:sp>
        <p:nvSpPr>
          <p:cNvPr id="18" name="Oval 17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67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4FF"/>
                </a:solidFill>
                <a:latin typeface="微软雅黑"/>
              </a:rPr>
              <a:t>建模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CCCEC"/>
                </a:solidFill>
                <a:latin typeface="微软雅黑"/>
              </a:rPr>
              <a:t>核心业务口径 10 个模型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7E8F9"/>
                </a:solidFill>
                <a:latin typeface="微软雅黑"/>
              </a:rPr>
              <a:t>W3</a:t>
            </a:r>
          </a:p>
        </p:txBody>
      </p:sp>
      <p:sp>
        <p:nvSpPr>
          <p:cNvPr id="23" name="Oval 22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93C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4FF"/>
                </a:solidFill>
                <a:latin typeface="微软雅黑"/>
              </a:rPr>
              <a:t>看板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CCCEC"/>
                </a:solidFill>
                <a:latin typeface="微软雅黑"/>
              </a:rPr>
              <a:t>管理层驾驶舱上线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7E8F9"/>
                </a:solidFill>
                <a:latin typeface="微软雅黑"/>
              </a:rPr>
              <a:t>W4</a:t>
            </a:r>
          </a:p>
        </p:txBody>
      </p:sp>
      <p:sp>
        <p:nvSpPr>
          <p:cNvPr id="28" name="Oval 27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67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4FF"/>
                </a:solidFill>
                <a:latin typeface="微软雅黑"/>
              </a:rPr>
              <a:t>推广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CCCEC"/>
                </a:solidFill>
                <a:latin typeface="微软雅黑"/>
              </a:rPr>
              <a:t>全员培训 + 订阅推送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EF4FF"/>
                </a:solidFill>
                <a:latin typeface="微软雅黑"/>
              </a:rPr>
              <a:t>30 天的验收标准只有一个：管理层是否把旧周报群解散了。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数据 · 平台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平台自己的数据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7E8F9"/>
                </a:solidFill>
                <a:latin typeface="微软雅黑"/>
              </a:rPr>
              <a:t>日均查询（万次）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658368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278727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8183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7E8F9"/>
                </a:solidFill>
                <a:latin typeface="微软雅黑"/>
              </a:rPr>
              <a:t>活跃看板数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6370167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66928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7E8F9"/>
                </a:solidFill>
                <a:latin typeface="微软雅黑"/>
              </a:rPr>
              <a:t>接入客户数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658368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6278727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8183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7E8F9"/>
                </a:solidFill>
                <a:latin typeface="微软雅黑"/>
              </a:rPr>
              <a:t>平均接入时长（小时）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6370167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66928" y="6053328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8296BE"/>
                </a:solidFill>
                <a:latin typeface="微软雅黑"/>
              </a:rPr>
              <a:t>卖数据平台的产品自己得有数据：这四张图每个季度更新一次，就是最有力的销售素材。</a:t>
            </a:r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下一步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给客户的三种开始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3C5FD"/>
                </a:solidFill>
                <a:latin typeface="微软雅黑"/>
              </a:rPr>
              <a:t>试用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EF4FF"/>
                </a:solidFill>
                <a:latin typeface="微软雅黑"/>
              </a:rPr>
              <a:t>SaaS 30 天，送 2 次建模咨询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BCCCEC"/>
                </a:solidFill>
                <a:latin typeface="微软雅黑"/>
              </a:rPr>
              <a:t>售前 ×××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67E8F9"/>
                </a:solidFill>
                <a:latin typeface="微软雅黑"/>
              </a:rPr>
              <a:t>本周可开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7E8F9"/>
                </a:solidFill>
                <a:latin typeface="微软雅黑"/>
              </a:rPr>
              <a:t>POC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EF4FF"/>
                </a:solidFill>
                <a:latin typeface="微软雅黑"/>
              </a:rPr>
              <a:t>客户真实数据 2 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BCCCEC"/>
                </a:solidFill>
                <a:latin typeface="微软雅黑"/>
              </a:rPr>
              <a:t>实施 ×××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67E8F9"/>
                </a:solidFill>
                <a:latin typeface="微软雅黑"/>
              </a:rPr>
              <a:t>需 IT 配合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私有化评估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EF4FF"/>
                </a:solidFill>
                <a:latin typeface="微软雅黑"/>
              </a:rPr>
              <a:t>1 天环境摸底 + 报价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BCCCEC"/>
                </a:solidFill>
                <a:latin typeface="微软雅黑"/>
              </a:rPr>
              <a:t>架构 ×××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67E8F9"/>
                </a:solidFill>
                <a:latin typeface="微软雅黑"/>
              </a:rPr>
              <a:t>预约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EEF4FF"/>
                </a:solidFill>
                <a:latin typeface="微软雅黑"/>
              </a:rPr>
              <a:t>数据分析团队最讨厌被推销：给试用不给 demo，让他们自己玩。</a:t>
            </a:r>
          </a:p>
        </p:txBody>
      </p:sp>
      <p:sp>
        <p:nvSpPr>
          <p:cNvPr id="31" name="Rounded Rectangle 3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XX 数云 · 一站式数据平台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296B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7E8F9"/>
                </a:solidFill>
                <a:latin typeface="微软雅黑"/>
              </a:rPr>
              <a:t>现场与过程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4FF"/>
                </a:solidFill>
                <a:latin typeface="微软雅黑"/>
              </a:rPr>
              <a:t>客户现场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CCCEC"/>
                </a:solidFill>
                <a:latin typeface="微软雅黑"/>
              </a:rPr>
              <a:t>用起来之后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cell-phone-screen-displaying-graphs-and-numbers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EEF4FF"/>
                </a:solidFill>
                <a:latin typeface="微软雅黑"/>
              </a:rPr>
              <a:t>建模现场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BCCCEC"/>
                </a:solidFill>
                <a:latin typeface="微软雅黑"/>
              </a:rPr>
              <a:t>客户数据团队用拖拽建模，替代了 70% 的手写 SQL。</a:t>
            </a:r>
          </a:p>
        </p:txBody>
      </p:sp>
      <p:pic>
        <p:nvPicPr>
          <p:cNvPr id="16" name="Picture 15" descr="cell-phone-screen-displaying-graphs-and-numbers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4FF"/>
                </a:solidFill>
                <a:latin typeface="微软雅黑"/>
              </a:rPr>
              <a:t>移动看数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BCCCEC"/>
                </a:solidFill>
                <a:latin typeface="微软雅黑"/>
              </a:rPr>
              <a:t>管理层 60% 的看数发生在手机上。</a:t>
            </a:r>
          </a:p>
        </p:txBody>
      </p:sp>
      <p:pic>
        <p:nvPicPr>
          <p:cNvPr id="20" name="Picture 19" descr="proud-business-owner-sits-and-smiles.jpg"/>
          <p:cNvPicPr>
            <a:picLocks noChangeAspect="1"/>
          </p:cNvPicPr>
          <p:nvPr/>
        </p:nvPicPr>
        <p:blipFill>
          <a:blip r:embed="rId3"/>
          <a:srcRect t="16688" b="16688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4FF"/>
                </a:solidFill>
                <a:latin typeface="微软雅黑"/>
              </a:rPr>
              <a:t>日常工位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BCCCEC"/>
                </a:solidFill>
                <a:latin typeface="微软雅黑"/>
              </a:rPr>
              <a:t>分析师从取数中解放出来的第一周。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1D3A7E"/>
          </a:solidFill>
          <a:ln w="9525">
            <a:solidFill>
              <a:srgbClr val="1D3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EEF4FF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‹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≡</a:t>
            </a:r>
          </a:p>
        </p:txBody>
      </p:sp>
      <p:sp>
        <p:nvSpPr>
          <p:cNvPr id="28" name="Rounded Rectangle 27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D3A7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CCCEC"/>
                </a:solidFill>
                <a:latin typeface="微软雅黑"/>
              </a:rPr>
              <a:t>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296BE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B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93C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7E8F9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67E8F9"/>
                </a:solidFill>
                <a:latin typeface="微软雅黑"/>
              </a:rPr>
              <a:t>DATA PLATFORM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EEF4FF"/>
                </a:solidFill>
                <a:latin typeface="微软雅黑"/>
              </a:rPr>
              <a:t>把取数的时间，还给分析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BCCCEC"/>
                </a:solidFill>
                <a:latin typeface="微软雅黑"/>
              </a:rPr>
              <a:t>XX 数云 · 30 天试用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296BE"/>
                </a:solidFill>
                <a:latin typeface="微软雅黑"/>
              </a:rPr>
              <a:t>产品部 · 2026.11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296BE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