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代码量（万行）</c:v>
                </c:pt>
              </c:strCache>
            </c:strRef>
          </c:tx>
          <c:spPr>
            <a:solidFill>
              <a:srgbClr val="2DD4BF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传输层</c:v>
                </c:pt>
                <c:pt idx="1">
                  <c:v>协议层</c:v>
                </c:pt>
                <c:pt idx="2">
                  <c:v>业务层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4.2</c:v>
                </c:pt>
                <c:pt idx="1">
                  <c:v>2.6</c:v>
                </c:pt>
                <c:pt idx="2">
                  <c:v>1.8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对外 API 数（个）</c:v>
                </c:pt>
              </c:strCache>
            </c:strRef>
          </c:tx>
          <c:spPr>
            <a:ln w="28575" cap="rnd">
              <a:solidFill>
                <a:srgbClr val="9BE15D"/>
              </a:solidFill>
            </a:ln>
          </c:spPr>
          <c:cat>
            <c:strRef>
              <c:f>Sheet1!$A$2:$A$4</c:f>
              <c:strCache>
                <c:ptCount val="3"/>
                <c:pt idx="0">
                  <c:v>传输层</c:v>
                </c:pt>
                <c:pt idx="1">
                  <c:v>协议层</c:v>
                </c:pt>
                <c:pt idx="2">
                  <c:v>业务层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12</c:v>
                </c:pt>
                <c:pt idx="2">
                  <c:v>41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83029"/>
            </a:solidFill>
          </a:ln>
        </c:spPr>
        <c:txPr>
          <a:bodyPr/>
          <a:lstStyle/>
          <a:p>
            <a:pPr>
              <a:defRPr sz="900">
                <a:solidFill>
                  <a:srgbClr val="9CC6BB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183029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5F8579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9CC6BB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9CC6BB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连接</c:v>
                </c:pt>
              </c:strCache>
            </c:strRef>
          </c:tx>
          <c:spPr>
            <a:ln w="25400">
              <a:solidFill>
                <a:srgbClr val="2DD4BF"/>
              </a:solidFill>
            </a:ln>
          </c:spPr>
          <c:cat>
            <c:strRef>
              <c:f>Sheet1!$A$2:$A$6</c:f>
              <c:strCache>
                <c:ptCount val="5"/>
                <c:pt idx="0">
                  <c:v>14:00</c:v>
                </c:pt>
                <c:pt idx="1">
                  <c:v>14:05</c:v>
                </c:pt>
                <c:pt idx="2">
                  <c:v>14:10</c:v>
                </c:pt>
                <c:pt idx="3">
                  <c:v>14:15</c:v>
                </c:pt>
                <c:pt idx="4">
                  <c:v>14:20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180</c:v>
                </c:pt>
                <c:pt idx="1">
                  <c:v>172</c:v>
                </c:pt>
                <c:pt idx="2">
                  <c:v>121</c:v>
                </c:pt>
                <c:pt idx="3">
                  <c:v>168</c:v>
                </c:pt>
                <c:pt idx="4">
                  <c:v>181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83029"/>
            </a:solidFill>
          </a:ln>
        </c:spPr>
        <c:txPr>
          <a:bodyPr/>
          <a:lstStyle/>
          <a:p>
            <a:pPr>
              <a:defRPr sz="900">
                <a:solidFill>
                  <a:srgbClr val="9CC6BB"/>
                </a:solidFill>
                <a:latin typeface="微软雅黑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5F8579"/>
                </a:solidFill>
                <a:latin typeface="微软雅黑"/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850">
          <a:solidFill>
            <a:srgbClr val="9CC6BB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成功率</c:v>
                </c:pt>
              </c:strCache>
            </c:strRef>
          </c:tx>
          <c:spPr>
            <a:ln w="25400">
              <a:solidFill>
                <a:srgbClr val="2DD4BF"/>
              </a:solidFill>
            </a:ln>
          </c:spPr>
          <c:cat>
            <c:strRef>
              <c:f>Sheet1!$A$2:$A$6</c:f>
              <c:strCache>
                <c:ptCount val="5"/>
                <c:pt idx="0">
                  <c:v>14:00</c:v>
                </c:pt>
                <c:pt idx="1">
                  <c:v>14:05</c:v>
                </c:pt>
                <c:pt idx="2">
                  <c:v>14:10</c:v>
                </c:pt>
                <c:pt idx="3">
                  <c:v>14:15</c:v>
                </c:pt>
                <c:pt idx="4">
                  <c:v>14:20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99.9</c:v>
                </c:pt>
                <c:pt idx="1">
                  <c:v>99.4</c:v>
                </c:pt>
                <c:pt idx="2">
                  <c:v>87</c:v>
                </c:pt>
                <c:pt idx="3">
                  <c:v>97</c:v>
                </c:pt>
                <c:pt idx="4">
                  <c:v>99.8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83029"/>
            </a:solidFill>
          </a:ln>
        </c:spPr>
        <c:txPr>
          <a:bodyPr/>
          <a:lstStyle/>
          <a:p>
            <a:pPr>
              <a:defRPr sz="900">
                <a:solidFill>
                  <a:srgbClr val="9CC6BB"/>
                </a:solidFill>
                <a:latin typeface="微软雅黑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5F8579"/>
                </a:solidFill>
                <a:latin typeface="微软雅黑"/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850">
          <a:solidFill>
            <a:srgbClr val="9CC6BB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P99</c:v>
                </c:pt>
              </c:strCache>
            </c:strRef>
          </c:tx>
          <c:spPr>
            <a:ln w="25400">
              <a:solidFill>
                <a:srgbClr val="2DD4BF"/>
              </a:solidFill>
            </a:ln>
          </c:spPr>
          <c:cat>
            <c:strRef>
              <c:f>Sheet1!$A$2:$A$6</c:f>
              <c:strCache>
                <c:ptCount val="5"/>
                <c:pt idx="0">
                  <c:v>14:00</c:v>
                </c:pt>
                <c:pt idx="1">
                  <c:v>14:05</c:v>
                </c:pt>
                <c:pt idx="2">
                  <c:v>14:10</c:v>
                </c:pt>
                <c:pt idx="3">
                  <c:v>14:15</c:v>
                </c:pt>
                <c:pt idx="4">
                  <c:v>14:20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</c:v>
                </c:pt>
                <c:pt idx="1">
                  <c:v>22</c:v>
                </c:pt>
                <c:pt idx="2">
                  <c:v>210</c:v>
                </c:pt>
                <c:pt idx="3">
                  <c:v>35</c:v>
                </c:pt>
                <c:pt idx="4">
                  <c:v>19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83029"/>
            </a:solidFill>
          </a:ln>
        </c:spPr>
        <c:txPr>
          <a:bodyPr/>
          <a:lstStyle/>
          <a:p>
            <a:pPr>
              <a:defRPr sz="900">
                <a:solidFill>
                  <a:srgbClr val="9CC6BB"/>
                </a:solidFill>
                <a:latin typeface="微软雅黑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5F8579"/>
                </a:solidFill>
                <a:latin typeface="微软雅黑"/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850">
          <a:solidFill>
            <a:srgbClr val="9CC6BB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摘除</c:v>
                </c:pt>
              </c:strCache>
            </c:strRef>
          </c:tx>
          <c:spPr>
            <a:solidFill>
              <a:srgbClr val="2DD4BF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14:08</c:v>
                </c:pt>
                <c:pt idx="1">
                  <c:v>14:11</c:v>
                </c:pt>
                <c:pt idx="2">
                  <c:v>14:13</c:v>
                </c:pt>
                <c:pt idx="3">
                  <c:v>14:16</c:v>
                </c:pt>
                <c:pt idx="4">
                  <c:v>14:18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11</c:v>
                </c:pt>
                <c:pt idx="2">
                  <c:v>11</c:v>
                </c:pt>
                <c:pt idx="3">
                  <c:v>12</c:v>
                </c:pt>
                <c:pt idx="4">
                  <c:v>12</c:v>
                </c:pt>
              </c:numCache>
            </c:numRef>
          </c:val>
        </c:ser>
        <c:gapWidth val="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83029"/>
            </a:solidFill>
          </a:ln>
        </c:spPr>
        <c:txPr>
          <a:bodyPr/>
          <a:lstStyle/>
          <a:p>
            <a:pPr>
              <a:defRPr sz="900">
                <a:solidFill>
                  <a:srgbClr val="9CC6BB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5F8579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850">
          <a:solidFill>
            <a:srgbClr val="9CC6BB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9.xml"/><Relationship Id="rId5" Type="http://schemas.openxmlformats.org/officeDocument/2006/relationships/slide" Target="slide1.xml"/><Relationship Id="rId6" Type="http://schemas.openxmlformats.org/officeDocument/2006/relationships/slide" Target="slide2.xml"/><Relationship Id="rId7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slide" Target="slide5.xml"/><Relationship Id="rId4" Type="http://schemas.openxmlformats.org/officeDocument/2006/relationships/slide" Target="slide2.xml"/><Relationship Id="rId5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Relationship Id="rId3" Type="http://schemas.openxmlformats.org/officeDocument/2006/relationships/slide" Target="slide2.xml"/><Relationship Id="rId4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7.xml"/><Relationship Id="rId3" Type="http://schemas.openxmlformats.org/officeDocument/2006/relationships/slide" Target="slide2.xml"/><Relationship Id="rId4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Relationship Id="rId4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Relationship Id="rId4" Type="http://schemas.openxmlformats.org/officeDocument/2006/relationships/chart" Target="../charts/chart4.xml"/><Relationship Id="rId5" Type="http://schemas.openxmlformats.org/officeDocument/2006/relationships/chart" Target="../charts/chart5.xml"/><Relationship Id="rId6" Type="http://schemas.openxmlformats.org/officeDocument/2006/relationships/slide" Target="slide9.xml"/><Relationship Id="rId7" Type="http://schemas.openxmlformats.org/officeDocument/2006/relationships/slide" Target="slide2.xml"/><Relationship Id="rId8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Relationship Id="rId4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slide" Target="slide11.xml"/><Relationship Id="rId5" Type="http://schemas.openxmlformats.org/officeDocument/2006/relationships/slide" Target="slide2.xml"/><Relationship Id="rId6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oung-developers-at-work-in-office.jpg"/>
          <p:cNvPicPr>
            <a:picLocks noChangeAspect="1"/>
          </p:cNvPicPr>
          <p:nvPr/>
        </p:nvPicPr>
        <p:blipFill>
          <a:blip r:embed="rId2"/>
          <a:srcRect t="7825" b="7825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622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66928" y="1298448"/>
            <a:ext cx="658368" cy="45720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481328"/>
            <a:ext cx="85953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0D9A8"/>
                </a:solidFill>
                <a:latin typeface="微软雅黑"/>
              </a:rPr>
              <a:t>DEVCON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828800"/>
            <a:ext cx="8046720" cy="1481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微软雅黑"/>
              </a:rPr>
              <a:t>我们把 SDK 从 3 个</a:t>
            </a:r>
          </a:p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微软雅黑"/>
              </a:rPr>
              <a:t>砍成了 1 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419856"/>
            <a:ext cx="7132320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300" b="0" i="0">
                <a:solidFill>
                  <a:srgbClr val="D8DFEA"/>
                </a:solidFill>
                <a:latin typeface="微软雅黑"/>
              </a:rPr>
              <a:t>XX 云技术开放日 · 平台分论坛</a:t>
            </a:r>
          </a:p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300" b="0" i="0">
                <a:solidFill>
                  <a:srgbClr val="D8DFEA"/>
                </a:solidFill>
                <a:latin typeface="微软雅黑"/>
              </a:rPr>
              <a:t>讲师：平台架构师 ×××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4626864"/>
            <a:ext cx="173736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</a:rPr>
              <a:t>220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5047488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266944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B9C3D2"/>
                </a:solidFill>
                <a:latin typeface="微软雅黑"/>
              </a:rPr>
              <a:t>压测并发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87168" y="4626864"/>
            <a:ext cx="173736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</a:rPr>
              <a:t>380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87168" y="5047488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87168" y="5266944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B9C3D2"/>
                </a:solidFill>
                <a:latin typeface="微软雅黑"/>
              </a:rPr>
              <a:t>故障切换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07408" y="4626864"/>
            <a:ext cx="173736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07408" y="5047488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07408" y="5266944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B9C3D2"/>
                </a:solidFill>
                <a:latin typeface="微软雅黑"/>
              </a:rPr>
              <a:t>统一 SDK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7648" y="4626864"/>
            <a:ext cx="173736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</a:rPr>
              <a:t>47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27648" y="5047488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篇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27648" y="5266944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B9C3D2"/>
                </a:solidFill>
                <a:latin typeface="微软雅黑"/>
              </a:rPr>
              <a:t>公开文档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181344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B9C3D2"/>
                </a:solidFill>
                <a:latin typeface="微软雅黑"/>
              </a:rPr>
              <a:t>XX 云 · 平台架构组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XX 云 · 技术开放日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5F8579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9BE15D"/>
                </a:solidFill>
                <a:latin typeface="微软雅黑"/>
              </a:rPr>
              <a:t>AGENDA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FF9"/>
                </a:solidFill>
                <a:latin typeface="微软雅黑"/>
              </a:rPr>
              <a:t>25 分钟讲三件事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CC6BB"/>
                </a:solidFill>
                <a:latin typeface="微软雅黑"/>
              </a:rPr>
              <a:t>全是能抄走的东西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830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9BE15D"/>
                </a:solidFill>
                <a:latin typeface="微软雅黑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EAFFF9"/>
                </a:solidFill>
                <a:latin typeface="微软雅黑"/>
              </a:rPr>
              <a:t>为什么砍 SDK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9CC6BB"/>
                </a:solidFill>
                <a:latin typeface="微软雅黑"/>
              </a:rPr>
              <a:t>三个 SDK 的历史包袱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9BE15D"/>
                </a:solidFill>
                <a:latin typeface="微软雅黑"/>
              </a:rPr>
              <a:t>进入 →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9BE15D"/>
                </a:solidFill>
                <a:latin typeface="微软雅黑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EAFFF9"/>
                </a:solidFill>
                <a:latin typeface="微软雅黑"/>
              </a:rPr>
              <a:t>统一 SDK 怎么设计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9CC6BB"/>
                </a:solidFill>
                <a:latin typeface="微软雅黑"/>
              </a:rPr>
              <a:t>架构与两个关键取舍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9BE15D"/>
                </a:solidFill>
                <a:latin typeface="微软雅黑"/>
              </a:rPr>
              <a:t>进入 →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9BE15D"/>
                </a:solidFill>
                <a:latin typeface="微软雅黑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EAFFF9"/>
                </a:solidFill>
                <a:latin typeface="微软雅黑"/>
              </a:rPr>
              <a:t>长连接网关实战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9CC6BB"/>
                </a:solidFill>
                <a:latin typeface="微软雅黑"/>
              </a:rPr>
              <a:t>压测数据与故障复盘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9BE15D"/>
                </a:solidFill>
                <a:latin typeface="微软雅黑"/>
              </a:rPr>
              <a:t>进入 →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‹</a:t>
            </a:r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≡</a:t>
            </a:r>
          </a:p>
        </p:txBody>
      </p:sp>
      <p:sp>
        <p:nvSpPr>
          <p:cNvPr id="27" name="Rounded Rectangle 26">
            <a:hlinkClick action="ppaction://hlinksldjump" r:id="rId7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8579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9BE15D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为什么砍 SDK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三个 SDK 的历史包袱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XX 云 · 技术开放日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5F8579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9BE15D"/>
                </a:solidFill>
                <a:latin typeface="微软雅黑"/>
              </a:rPr>
              <a:t>PART 01 · 背景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FF9"/>
                </a:solidFill>
                <a:latin typeface="微软雅黑"/>
              </a:rPr>
              <a:t>三个 SDK 的代价：接入成本和 bug 双份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CC6BB"/>
                </a:solidFill>
                <a:latin typeface="微软雅黑"/>
              </a:rPr>
              <a:t>内部统计口径：2025.01 — 2026.06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830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5F8579"/>
                </a:solidFill>
                <a:latin typeface="微软雅黑"/>
              </a:rPr>
              <a:t>平均接入时长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2DD4BF"/>
                </a:solidFill>
                <a:latin typeface="微软雅黑"/>
              </a:rPr>
              <a:t>6.5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9BE15D"/>
                </a:solidFill>
                <a:latin typeface="微软雅黑"/>
              </a:rPr>
              <a:t>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9CC6BB"/>
                </a:solidFill>
                <a:latin typeface="微软雅黑"/>
              </a:rPr>
              <a:t>三个 SDK 各自跑通 demo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5F8579"/>
                </a:solidFill>
                <a:latin typeface="微软雅黑"/>
              </a:rPr>
              <a:t>客户最常见的放弃点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5F8579"/>
                </a:solidFill>
                <a:latin typeface="微软雅黑"/>
              </a:rPr>
              <a:t>重复 bug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2DD4BF"/>
                </a:solidFill>
                <a:latin typeface="微软雅黑"/>
              </a:rPr>
              <a:t>31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9BE15D"/>
                </a:solidFill>
                <a:latin typeface="微软雅黑"/>
              </a:rPr>
              <a:t>个/年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9CC6BB"/>
                </a:solidFill>
                <a:latin typeface="微软雅黑"/>
              </a:rPr>
              <a:t>同一逻辑三处实现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5F8579"/>
                </a:solidFill>
                <a:latin typeface="微软雅黑"/>
              </a:rPr>
              <a:t>修一处漏两处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5F8579"/>
                </a:solidFill>
                <a:latin typeface="微软雅黑"/>
              </a:rPr>
              <a:t>文档维护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2DD4BF"/>
                </a:solidFill>
                <a:latin typeface="微软雅黑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9BE15D"/>
                </a:solidFill>
                <a:latin typeface="微软雅黑"/>
              </a:rPr>
              <a:t>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9CC6BB"/>
                </a:solidFill>
                <a:latin typeface="微软雅黑"/>
              </a:rPr>
              <a:t>口径不一致被工单反复问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5F8579"/>
                </a:solidFill>
                <a:latin typeface="微软雅黑"/>
              </a:rPr>
              <a:t>客服侧成本另计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0C201C"/>
          </a:solidFill>
          <a:ln w="9525">
            <a:solidFill>
              <a:srgbClr val="0C20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9BE15D"/>
                </a:solidFill>
                <a:latin typeface="微软雅黑"/>
              </a:rPr>
              <a:t>一句话读这段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EAFFF9"/>
                </a:solidFill>
                <a:latin typeface="微软雅黑"/>
              </a:rPr>
              <a:t>三个 SDK 不是三个功能，是三份维护成本。砍成一个是还债，不是做新东西。</a:t>
            </a:r>
          </a:p>
        </p:txBody>
      </p:sp>
      <p:sp>
        <p:nvSpPr>
          <p:cNvPr id="34" name="Rounded Rectangle 3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8579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XX 云 · 技术开放日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5F8579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9BE15D"/>
                </a:solidFill>
                <a:latin typeface="微软雅黑"/>
              </a:rPr>
              <a:t>PART 02 · 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FF9"/>
                </a:solidFill>
                <a:latin typeface="微软雅黑"/>
              </a:rPr>
              <a:t>统一 SDK 的分层：三层各管什么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CC6BB"/>
                </a:solidFill>
                <a:latin typeface="微软雅黑"/>
              </a:rPr>
              <a:t>柱为各层代码量（万行），线为外部可见 API 数（个）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830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9BE15D"/>
                </a:solidFill>
                <a:latin typeface="微软雅黑"/>
              </a:rPr>
              <a:t>三个观察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2DD4BF"/>
                </a:solidFill>
                <a:latin typeface="微软雅黑"/>
              </a:rPr>
              <a:t>传输层收得最狠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9CC6BB"/>
                </a:solidFill>
                <a:latin typeface="微软雅黑"/>
              </a:rPr>
              <a:t>重连/分片/加密全部下沉，业务层不再碰 socket。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2DD4BF"/>
                </a:solidFill>
                <a:latin typeface="微软雅黑"/>
              </a:rPr>
              <a:t>业务层最薄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9CC6BB"/>
                </a:solidFill>
                <a:latin typeface="微软雅黑"/>
              </a:rPr>
              <a:t>只留场景化封装，示例代码即业务层。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2DD4BF"/>
                </a:solidFill>
                <a:latin typeface="微软雅黑"/>
              </a:rPr>
              <a:t>API 总数 56 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9CC6BB"/>
                </a:solidFill>
                <a:latin typeface="微软雅黑"/>
              </a:rPr>
              <a:t>比三个 SDK 合计少 63%，靠收敛而非堆功能。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0C201C"/>
          </a:solidFill>
          <a:ln w="9525">
            <a:solidFill>
              <a:srgbClr val="0C20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EAFFF9"/>
                </a:solidFill>
                <a:latin typeface="微软雅黑"/>
              </a:rPr>
              <a:t>结论：SDK 设计的第一问题不是「加什么 API」，是「业务层能不能不写」。</a:t>
            </a:r>
          </a:p>
        </p:txBody>
      </p:sp>
      <p:sp>
        <p:nvSpPr>
          <p:cNvPr id="23" name="Rounded Rectangle 22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‹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≡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8579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00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oftware-developer-on-php-code.jpg"/>
          <p:cNvPicPr>
            <a:picLocks noChangeAspect="1"/>
          </p:cNvPicPr>
          <p:nvPr/>
        </p:nvPicPr>
        <p:blipFill>
          <a:blip r:embed="rId2"/>
          <a:srcRect l="23547" r="23547"/>
          <a:stretch>
            <a:fillRect/>
          </a:stretch>
        </p:blipFill>
        <p:spPr>
          <a:xfrm>
            <a:off x="566928" y="0"/>
            <a:ext cx="54406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81728" y="6583680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10528" y="713232"/>
            <a:ext cx="51142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9BE15D"/>
                </a:solidFill>
                <a:latin typeface="微软雅黑"/>
              </a:rPr>
              <a:t>PART 02 · 取舍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10528" y="1005840"/>
            <a:ext cx="5114239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300" b="1" i="0">
                <a:solidFill>
                  <a:srgbClr val="EAFFF9"/>
                </a:solidFill>
                <a:latin typeface="微软雅黑"/>
              </a:rPr>
              <a:t>两个关键取舍，都反直觉</a:t>
            </a:r>
          </a:p>
        </p:txBody>
      </p:sp>
      <p:sp>
        <p:nvSpPr>
          <p:cNvPr id="6" name="Rectangle 5"/>
          <p:cNvSpPr/>
          <p:nvPr/>
        </p:nvSpPr>
        <p:spPr>
          <a:xfrm>
            <a:off x="6510528" y="2194560"/>
            <a:ext cx="45720" cy="566928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93408" y="2139696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AFFF9"/>
                </a:solidFill>
                <a:latin typeface="微软雅黑"/>
              </a:rPr>
              <a:t>同步优先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93408" y="2432303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9CC6BB"/>
                </a:solidFill>
                <a:latin typeface="微软雅黑"/>
              </a:rPr>
              <a:t>默认同步阻塞 API，异步作为可选项——和主流相反，但排查成本降一半。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10528" y="3236975"/>
            <a:ext cx="45720" cy="566928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93408" y="3182111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AFFF9"/>
                </a:solidFill>
                <a:latin typeface="微软雅黑"/>
              </a:rPr>
              <a:t>不做本地缓存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93408" y="3474719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9CC6BB"/>
                </a:solidFill>
                <a:latin typeface="微软雅黑"/>
              </a:rPr>
              <a:t>SDK 不缓存业务数据，只缓存会话——缓存一致性坑过两代 SDK，这次戒了。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10528" y="5394960"/>
            <a:ext cx="5114239" cy="786384"/>
          </a:xfrm>
          <a:prstGeom prst="roundRect">
            <a:avLst>
              <a:gd name="adj" fmla="val 3500"/>
            </a:avLst>
          </a:prstGeom>
          <a:solidFill>
            <a:srgbClr val="0C201C"/>
          </a:solidFill>
          <a:ln w="9525">
            <a:solidFill>
              <a:srgbClr val="0C20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29984" y="5522976"/>
            <a:ext cx="467532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80" b="0" i="0">
                <a:solidFill>
                  <a:srgbClr val="EAFFF9"/>
                </a:solidFill>
                <a:latin typeface="微软雅黑"/>
              </a:rPr>
              <a:t>取舍的判断标准只有一条：出问题时，用户能不能在 10 分钟内自己定位。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31175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2847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8579"/>
                </a:solidFill>
                <a:latin typeface="微软雅黑"/>
              </a:rPr>
              <a:t>06</a:t>
            </a:r>
          </a:p>
        </p:txBody>
      </p:sp>
      <p:sp>
        <p:nvSpPr>
          <p:cNvPr id="16" name="Rounded Rectangle 15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‹</a:t>
            </a:r>
          </a:p>
        </p:txBody>
      </p:sp>
      <p:sp>
        <p:nvSpPr>
          <p:cNvPr id="17" name="Rounded Rectangle 16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≡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›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XX 云 · 技术开放日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5F8579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9BE15D"/>
                </a:solidFill>
                <a:latin typeface="微软雅黑"/>
              </a:rPr>
              <a:t>PART 03 · 数据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FF9"/>
                </a:solidFill>
                <a:latin typeface="微软雅黑"/>
              </a:rPr>
              <a:t>压测数据：220 万并发怎么来的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CC6BB"/>
                </a:solidFill>
                <a:latin typeface="微软雅黑"/>
              </a:rPr>
              <a:t>单集群 12 节点，2026.09 压测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830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66928" y="1700784"/>
          <a:ext cx="11057836" cy="1847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2968"/>
                <a:gridCol w="1994036"/>
                <a:gridCol w="1812760"/>
                <a:gridCol w="1450208"/>
                <a:gridCol w="2537864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场景</a:t>
                      </a:r>
                    </a:p>
                  </a:txBody>
                  <a:tcPr anchor="ctr" marL="128016" marR="73152">
                    <a:solidFill>
                      <a:srgbClr val="2DD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连接数</a:t>
                      </a:r>
                    </a:p>
                  </a:txBody>
                  <a:tcPr anchor="ctr" marL="128016" marR="73152">
                    <a:solidFill>
                      <a:srgbClr val="2DD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P99 延迟</a:t>
                      </a:r>
                    </a:p>
                  </a:txBody>
                  <a:tcPr anchor="ctr" marL="128016" marR="73152">
                    <a:solidFill>
                      <a:srgbClr val="2DD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CPU</a:t>
                      </a:r>
                    </a:p>
                  </a:txBody>
                  <a:tcPr anchor="ctr" marL="128016" marR="73152">
                    <a:solidFill>
                      <a:srgbClr val="2DD4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结论</a:t>
                      </a:r>
                    </a:p>
                  </a:txBody>
                  <a:tcPr anchor="ctr" marL="128016" marR="73152">
                    <a:solidFill>
                      <a:srgbClr val="2DD4B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EAFFF9"/>
                          </a:solidFill>
                          <a:latin typeface="微软雅黑"/>
                        </a:rPr>
                        <a:t>纯长连接保持</a:t>
                      </a:r>
                    </a:p>
                  </a:txBody>
                  <a:tcPr anchor="ctr" marL="128016" marR="73152">
                    <a:solidFill>
                      <a:srgbClr val="051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FF9"/>
                          </a:solidFill>
                          <a:latin typeface="微软雅黑"/>
                        </a:rPr>
                        <a:t>220 万</a:t>
                      </a:r>
                    </a:p>
                  </a:txBody>
                  <a:tcPr anchor="ctr" marL="128016" marR="73152">
                    <a:solidFill>
                      <a:srgbClr val="051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FF9"/>
                          </a:solidFill>
                          <a:latin typeface="微软雅黑"/>
                        </a:rPr>
                        <a:t>18 ms</a:t>
                      </a:r>
                    </a:p>
                  </a:txBody>
                  <a:tcPr anchor="ctr" marL="128016" marR="73152">
                    <a:solidFill>
                      <a:srgbClr val="051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FF9"/>
                          </a:solidFill>
                          <a:latin typeface="微软雅黑"/>
                        </a:rPr>
                        <a:t>61%</a:t>
                      </a:r>
                    </a:p>
                  </a:txBody>
                  <a:tcPr anchor="ctr" marL="128016" marR="73152">
                    <a:solidFill>
                      <a:srgbClr val="051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FF9"/>
                          </a:solidFill>
                          <a:latin typeface="微软雅黑"/>
                        </a:rPr>
                        <a:t>连接成本可控</a:t>
                      </a:r>
                    </a:p>
                  </a:txBody>
                  <a:tcPr anchor="ctr" marL="128016" marR="73152">
                    <a:solidFill>
                      <a:srgbClr val="05100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EAFFF9"/>
                          </a:solidFill>
                          <a:latin typeface="微软雅黑"/>
                        </a:rPr>
                        <a:t>高频消息（10msg/s）</a:t>
                      </a:r>
                    </a:p>
                  </a:txBody>
                  <a:tcPr anchor="ctr" marL="128016" marR="73152">
                    <a:solidFill>
                      <a:srgbClr val="0D1C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FF9"/>
                          </a:solidFill>
                          <a:latin typeface="微软雅黑"/>
                        </a:rPr>
                        <a:t>85 万</a:t>
                      </a:r>
                    </a:p>
                  </a:txBody>
                  <a:tcPr anchor="ctr" marL="128016" marR="73152">
                    <a:solidFill>
                      <a:srgbClr val="0D1C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FF9"/>
                          </a:solidFill>
                          <a:latin typeface="微软雅黑"/>
                        </a:rPr>
                        <a:t>46 ms</a:t>
                      </a:r>
                    </a:p>
                  </a:txBody>
                  <a:tcPr anchor="ctr" marL="128016" marR="73152">
                    <a:solidFill>
                      <a:srgbClr val="0D1C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FF9"/>
                          </a:solidFill>
                          <a:latin typeface="微软雅黑"/>
                        </a:rPr>
                        <a:t>78%</a:t>
                      </a:r>
                    </a:p>
                  </a:txBody>
                  <a:tcPr anchor="ctr" marL="128016" marR="73152">
                    <a:solidFill>
                      <a:srgbClr val="0D1C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FF9"/>
                          </a:solidFill>
                          <a:latin typeface="微软雅黑"/>
                        </a:rPr>
                        <a:t>消息是真正瓶颈</a:t>
                      </a:r>
                    </a:p>
                  </a:txBody>
                  <a:tcPr anchor="ctr" marL="128016" marR="73152">
                    <a:solidFill>
                      <a:srgbClr val="0D1C1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EAFFF9"/>
                          </a:solidFill>
                          <a:latin typeface="微软雅黑"/>
                        </a:rPr>
                        <a:t>单节点故障切换</a:t>
                      </a:r>
                    </a:p>
                  </a:txBody>
                  <a:tcPr anchor="ctr" marL="128016" marR="73152">
                    <a:solidFill>
                      <a:srgbClr val="051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FF9"/>
                          </a:solidFill>
                          <a:latin typeface="微软雅黑"/>
                        </a:rPr>
                        <a:t>180 万</a:t>
                      </a:r>
                    </a:p>
                  </a:txBody>
                  <a:tcPr anchor="ctr" marL="128016" marR="73152">
                    <a:solidFill>
                      <a:srgbClr val="051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FF9"/>
                          </a:solidFill>
                          <a:latin typeface="微软雅黑"/>
                        </a:rPr>
                        <a:t>380 ms</a:t>
                      </a:r>
                    </a:p>
                  </a:txBody>
                  <a:tcPr anchor="ctr" marL="128016" marR="73152">
                    <a:solidFill>
                      <a:srgbClr val="051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FF9"/>
                          </a:solidFill>
                          <a:latin typeface="微软雅黑"/>
                        </a:rPr>
                        <a:t>—</a:t>
                      </a:r>
                    </a:p>
                  </a:txBody>
                  <a:tcPr anchor="ctr" marL="128016" marR="73152">
                    <a:solidFill>
                      <a:srgbClr val="0510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FF9"/>
                          </a:solidFill>
                          <a:latin typeface="微软雅黑"/>
                        </a:rPr>
                        <a:t>符合 500ms 目标</a:t>
                      </a:r>
                    </a:p>
                  </a:txBody>
                  <a:tcPr anchor="ctr" marL="128016" marR="73152">
                    <a:solidFill>
                      <a:srgbClr val="05100F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66928" y="3712464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0C201C"/>
          </a:solidFill>
          <a:ln w="9525">
            <a:solidFill>
              <a:srgbClr val="0C20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7" y="384048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EAFFF9"/>
                </a:solidFill>
                <a:latin typeface="微软雅黑"/>
              </a:rPr>
              <a:t>把瓶颈场景如实讲出来：高频消息 P99 46ms 不达标（目标 30ms），优化在 Q1，别等客户在工单里发现。</a:t>
            </a:r>
          </a:p>
        </p:txBody>
      </p:sp>
      <p:sp>
        <p:nvSpPr>
          <p:cNvPr id="13" name="Rounded Rectangle 12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‹</a:t>
            </a:r>
          </a:p>
        </p:txBody>
      </p:sp>
      <p:sp>
        <p:nvSpPr>
          <p:cNvPr id="14" name="Rounded Rectangle 13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≡</a:t>
            </a:r>
          </a:p>
        </p:txBody>
      </p:sp>
      <p:sp>
        <p:nvSpPr>
          <p:cNvPr id="15" name="Rounded Rectangle 14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8579"/>
                </a:solidFill>
                <a:latin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XX 云 · 技术开放日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5F8579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9BE15D"/>
                </a:solidFill>
                <a:latin typeface="微软雅黑"/>
              </a:rPr>
              <a:t>PART 01 · 迁移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FF9"/>
                </a:solidFill>
                <a:latin typeface="微软雅黑"/>
              </a:rPr>
              <a:t>老客户迁移：四步走，零停机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830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86384" y="2157984"/>
            <a:ext cx="512064" cy="512064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EAFFF9"/>
                </a:solidFill>
                <a:latin typeface="微软雅黑"/>
              </a:rPr>
              <a:t>双跑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9CC6BB"/>
                </a:solidFill>
                <a:latin typeface="微软雅黑"/>
              </a:rPr>
              <a:t>新旧 SDK 并行 2 周，只读对比。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0735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5F8579"/>
                </a:solidFill>
                <a:latin typeface="微软雅黑"/>
              </a:rPr>
              <a:t>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9996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619423" y="2157984"/>
            <a:ext cx="512064" cy="512064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1942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942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EAFFF9"/>
                </a:solidFill>
                <a:latin typeface="微软雅黑"/>
              </a:rPr>
              <a:t>切读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942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9CC6BB"/>
                </a:solidFill>
                <a:latin typeface="微软雅黑"/>
              </a:rPr>
              <a:t>读流量切新 SDK，观察 1 周。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039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5F8579"/>
                </a:solidFill>
                <a:latin typeface="微软雅黑"/>
              </a:rPr>
              <a:t>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300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52463" y="2157984"/>
            <a:ext cx="512064" cy="512064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5246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5246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EAFFF9"/>
                </a:solidFill>
                <a:latin typeface="微软雅黑"/>
              </a:rPr>
              <a:t>切写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5246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9CC6BB"/>
                </a:solidFill>
                <a:latin typeface="微软雅黑"/>
              </a:rPr>
              <a:t>写流量灰度 10% → 50% → 100%。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7343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5F8579"/>
                </a:solidFill>
                <a:latin typeface="微软雅黑"/>
              </a:rPr>
              <a:t>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6604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285503" y="2157984"/>
            <a:ext cx="512064" cy="512064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28550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8550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EAFFF9"/>
                </a:solidFill>
                <a:latin typeface="微软雅黑"/>
              </a:rPr>
              <a:t>下线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8550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9CC6BB"/>
                </a:solidFill>
                <a:latin typeface="微软雅黑"/>
              </a:rPr>
              <a:t>旧 SDK 保留 90 天兼容期。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6928" y="5230368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0C201C"/>
          </a:solidFill>
          <a:ln w="9525">
            <a:solidFill>
              <a:srgbClr val="0C20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1247" y="5358384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EAFFF9"/>
                </a:solidFill>
                <a:latin typeface="微软雅黑"/>
              </a:rPr>
              <a:t>双跑是整个方案的安全带：逻辑对不上的 case 全部自动落盘， Migration 期间抓出 14 个隐性差异。</a:t>
            </a:r>
          </a:p>
        </p:txBody>
      </p:sp>
      <p:sp>
        <p:nvSpPr>
          <p:cNvPr id="34" name="Rounded Rectangle 3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8579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XX 云 · 技术开放日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5F8579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9BE15D"/>
                </a:solidFill>
                <a:latin typeface="微软雅黑"/>
              </a:rPr>
              <a:t>节奏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FF9"/>
                </a:solidFill>
                <a:latin typeface="微软雅黑"/>
              </a:rPr>
              <a:t>统一 SDK 的 8 个月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830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1830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9BE15D"/>
                </a:solidFill>
                <a:latin typeface="微软雅黑"/>
              </a:rPr>
              <a:t>2026.02</a:t>
            </a:r>
          </a:p>
        </p:txBody>
      </p:sp>
      <p:sp>
        <p:nvSpPr>
          <p:cNvPr id="11" name="Oval 10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AFFF9"/>
                </a:solidFill>
                <a:latin typeface="微软雅黑"/>
              </a:rPr>
              <a:t>立项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9CC6BB"/>
                </a:solidFill>
                <a:latin typeface="微软雅黑"/>
              </a:rPr>
              <a:t>三个 SDK 的维护成本盘点摊到桌面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9BE15D"/>
                </a:solidFill>
                <a:latin typeface="微软雅黑"/>
              </a:rPr>
              <a:t>2026.04</a:t>
            </a:r>
          </a:p>
        </p:txBody>
      </p:sp>
      <p:sp>
        <p:nvSpPr>
          <p:cNvPr id="16" name="Oval 15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9BE1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AFFF9"/>
                </a:solidFill>
                <a:latin typeface="微软雅黑"/>
              </a:rPr>
              <a:t>架构评审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9CC6BB"/>
                </a:solidFill>
                <a:latin typeface="微软雅黑"/>
              </a:rPr>
              <a:t>同步优先与不做缓存两个取舍定案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9BE15D"/>
                </a:solidFill>
                <a:latin typeface="微软雅黑"/>
              </a:rPr>
              <a:t>2026.07</a:t>
            </a:r>
          </a:p>
        </p:txBody>
      </p:sp>
      <p:sp>
        <p:nvSpPr>
          <p:cNvPr id="21" name="Oval 20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2DD4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AFFF9"/>
                </a:solidFill>
                <a:latin typeface="微软雅黑"/>
              </a:rPr>
              <a:t>Beta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9CC6BB"/>
                </a:solidFill>
                <a:latin typeface="微软雅黑"/>
              </a:rPr>
              <a:t>8 家客户先行接入，反哺 41 个 issue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9BE15D"/>
                </a:solidFill>
                <a:latin typeface="微软雅黑"/>
              </a:rPr>
              <a:t>2026.10</a:t>
            </a:r>
          </a:p>
        </p:txBody>
      </p:sp>
      <p:sp>
        <p:nvSpPr>
          <p:cNvPr id="26" name="Oval 25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9BE1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AFFF9"/>
                </a:solidFill>
                <a:latin typeface="微软雅黑"/>
              </a:rPr>
              <a:t>GA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9CC6BB"/>
                </a:solidFill>
                <a:latin typeface="微软雅黑"/>
              </a:rPr>
              <a:t>正式发布，老 SDK 进入兼容期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0C201C"/>
          </a:solidFill>
          <a:ln w="9525">
            <a:solidFill>
              <a:srgbClr val="0C20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EAFFF9"/>
                </a:solidFill>
                <a:latin typeface="微软雅黑"/>
              </a:rPr>
              <a:t>Beta 期那 8 家客户是这个项目最大的功臣，开放日现场给了致谢名单。</a:t>
            </a:r>
          </a:p>
        </p:txBody>
      </p:sp>
      <p:sp>
        <p:nvSpPr>
          <p:cNvPr id="32" name="Rounded Rectangle 31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‹</a:t>
            </a:r>
          </a:p>
        </p:txBody>
      </p:sp>
      <p:sp>
        <p:nvSpPr>
          <p:cNvPr id="33" name="Rounded Rectangle 32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≡</a:t>
            </a:r>
          </a:p>
        </p:txBody>
      </p:sp>
      <p:sp>
        <p:nvSpPr>
          <p:cNvPr id="34" name="Rounded Rectangle 33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8579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XX 云 · 技术开放日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5F8579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9BE15D"/>
                </a:solidFill>
                <a:latin typeface="微软雅黑"/>
              </a:rPr>
              <a:t>PART 03 · 复盘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FF9"/>
                </a:solidFill>
                <a:latin typeface="微软雅黑"/>
              </a:rPr>
              <a:t>一次 P1 故障的完整时间线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CC6BB"/>
                </a:solidFill>
                <a:latin typeface="微软雅黑"/>
              </a:rPr>
              <a:t>2026.08.14 网关抖动事件，四张图看全过程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830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645920"/>
            <a:ext cx="5346039" cy="2121408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1773936"/>
            <a:ext cx="4888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9BE15D"/>
                </a:solidFill>
                <a:latin typeface="微软雅黑"/>
              </a:rPr>
              <a:t>连接数（万）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658368" y="2048256"/>
          <a:ext cx="5144871" cy="1572767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6278727" y="1645920"/>
            <a:ext cx="5346039" cy="2121408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8183" y="1773936"/>
            <a:ext cx="4888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9BE15D"/>
                </a:solidFill>
                <a:latin typeface="微软雅黑"/>
              </a:rPr>
              <a:t>重连成功率（%）</a:t>
            </a:r>
          </a:p>
        </p:txBody>
      </p:sp>
      <p:graphicFrame>
        <p:nvGraphicFramePr>
          <p:cNvPr id="15" name="Chart 14"/>
          <p:cNvGraphicFramePr>
            <a:graphicFrameLocks noGrp="1"/>
          </p:cNvGraphicFramePr>
          <p:nvPr/>
        </p:nvGraphicFramePr>
        <p:xfrm>
          <a:off x="6370167" y="2048256"/>
          <a:ext cx="5144871" cy="1572767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6" name="Rounded Rectangle 15"/>
          <p:cNvSpPr/>
          <p:nvPr/>
        </p:nvSpPr>
        <p:spPr>
          <a:xfrm>
            <a:off x="566928" y="4041648"/>
            <a:ext cx="5346039" cy="2121408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4169663"/>
            <a:ext cx="4888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9BE15D"/>
                </a:solidFill>
                <a:latin typeface="微软雅黑"/>
              </a:rPr>
              <a:t>P99 延迟（ms）</a:t>
            </a:r>
          </a:p>
        </p:txBody>
      </p:sp>
      <p:graphicFrame>
        <p:nvGraphicFramePr>
          <p:cNvPr id="18" name="Chart 17"/>
          <p:cNvGraphicFramePr>
            <a:graphicFrameLocks noGrp="1"/>
          </p:cNvGraphicFramePr>
          <p:nvPr/>
        </p:nvGraphicFramePr>
        <p:xfrm>
          <a:off x="658368" y="4443984"/>
          <a:ext cx="5144871" cy="1572767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6278727" y="4041648"/>
            <a:ext cx="5346039" cy="2121408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98183" y="4169663"/>
            <a:ext cx="4888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9BE15D"/>
                </a:solidFill>
                <a:latin typeface="微软雅黑"/>
              </a:rPr>
              <a:t>恢复动作（节点数）</a:t>
            </a:r>
          </a:p>
        </p:txBody>
      </p:sp>
      <p:graphicFrame>
        <p:nvGraphicFramePr>
          <p:cNvPr id="21" name="Chart 20"/>
          <p:cNvGraphicFramePr>
            <a:graphicFrameLocks noGrp="1"/>
          </p:cNvGraphicFramePr>
          <p:nvPr/>
        </p:nvGraphicFramePr>
        <p:xfrm>
          <a:off x="6370167" y="4443984"/>
          <a:ext cx="5144871" cy="1572767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566928" y="6053328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5F8579"/>
                </a:solidFill>
                <a:latin typeface="微软雅黑"/>
              </a:rPr>
              <a:t>复盘结论：故障只持续 6 分钟，但告警晚了 2 分钟——根因是指标阈值按日均值设的，峰值时段永远滞后。</a:t>
            </a:r>
          </a:p>
        </p:txBody>
      </p:sp>
      <p:sp>
        <p:nvSpPr>
          <p:cNvPr id="23" name="Rounded Rectangle 22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‹</a:t>
            </a:r>
          </a:p>
        </p:txBody>
      </p:sp>
      <p:sp>
        <p:nvSpPr>
          <p:cNvPr id="24" name="Rounded Rectangle 23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≡</a:t>
            </a:r>
          </a:p>
        </p:txBody>
      </p:sp>
      <p:sp>
        <p:nvSpPr>
          <p:cNvPr id="25" name="Rounded Rectangle 24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8579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XX 云 · 技术开放日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5F8579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9BE15D"/>
                </a:solidFill>
                <a:latin typeface="微软雅黑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FF9"/>
                </a:solidFill>
                <a:latin typeface="微软雅黑"/>
              </a:rPr>
              <a:t>接下来一个季度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830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2DD4BF"/>
                </a:solidFill>
                <a:latin typeface="微软雅黑"/>
              </a:rPr>
              <a:t>高频消息优化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EAFFF9"/>
                </a:solidFill>
                <a:latin typeface="微软雅黑"/>
              </a:rPr>
              <a:t>P99 46ms → 30ms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9CC6BB"/>
                </a:solidFill>
                <a:latin typeface="微软雅黑"/>
              </a:rPr>
              <a:t>传输组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9BE15D"/>
                </a:solidFill>
                <a:latin typeface="微软雅黑"/>
              </a:rPr>
              <a:t>2027.03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9BE15D"/>
                </a:solidFill>
                <a:latin typeface="微软雅黑"/>
              </a:rPr>
              <a:t>SDK 2.1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EAFFF9"/>
                </a:solidFill>
                <a:latin typeface="微软雅黑"/>
              </a:rPr>
              <a:t>离线回放调试工具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9CC6BB"/>
                </a:solidFill>
                <a:latin typeface="微软雅黑"/>
              </a:rPr>
              <a:t>SDK 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9BE15D"/>
                </a:solidFill>
                <a:latin typeface="微软雅黑"/>
              </a:rPr>
              <a:t>2027.02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0D1C1A"/>
          </a:solidFill>
          <a:ln w="9525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F45B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45B9C"/>
                </a:solidFill>
                <a:latin typeface="微软雅黑"/>
              </a:rPr>
              <a:t>文档重构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EAFFF9"/>
                </a:solidFill>
                <a:latin typeface="微软雅黑"/>
              </a:rPr>
              <a:t>按场景重组，删一半页面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9CC6BB"/>
                </a:solidFill>
                <a:latin typeface="微软雅黑"/>
              </a:rPr>
              <a:t>DevRel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9BE15D"/>
                </a:solidFill>
                <a:latin typeface="微软雅黑"/>
              </a:rPr>
              <a:t>持续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0C201C"/>
          </a:solidFill>
          <a:ln w="9525">
            <a:solidFill>
              <a:srgbClr val="0C20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EAFFF9"/>
                </a:solidFill>
                <a:latin typeface="微软雅黑"/>
              </a:rPr>
              <a:t>每一条都来自这次开放日收集到的 63 个问题，做不完的会公开说不做。</a:t>
            </a:r>
          </a:p>
        </p:txBody>
      </p:sp>
      <p:sp>
        <p:nvSpPr>
          <p:cNvPr id="29" name="Rounded Rectangle 28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‹</a:t>
            </a:r>
          </a:p>
        </p:txBody>
      </p:sp>
      <p:sp>
        <p:nvSpPr>
          <p:cNvPr id="30" name="Rounded Rectangle 29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≡</a:t>
            </a:r>
          </a:p>
        </p:txBody>
      </p:sp>
      <p:sp>
        <p:nvSpPr>
          <p:cNvPr id="31" name="Rounded Rectangle 30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8579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XX 云 · 技术开放日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5F8579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9BE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9BE15D"/>
                </a:solidFill>
                <a:latin typeface="微软雅黑"/>
              </a:rPr>
              <a:t>现场与过程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FF9"/>
                </a:solidFill>
                <a:latin typeface="微软雅黑"/>
              </a:rPr>
              <a:t>工程现场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CC6BB"/>
                </a:solidFill>
                <a:latin typeface="微软雅黑"/>
              </a:rPr>
              <a:t>讲台背后的一线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830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software-developer-on-php-code.jpg"/>
          <p:cNvPicPr>
            <a:picLocks noChangeAspect="1"/>
          </p:cNvPicPr>
          <p:nvPr/>
        </p:nvPicPr>
        <p:blipFill>
          <a:blip r:embed="rId2"/>
          <a:srcRect t="6985" b="6985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EAFFF9"/>
                </a:solidFill>
                <a:latin typeface="微软雅黑"/>
              </a:rPr>
              <a:t>开发一线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9CC6BB"/>
                </a:solidFill>
                <a:latin typeface="微软雅黑"/>
              </a:rPr>
              <a:t>SDK 从 3 个收敛到 1 个，示例代码覆盖率 100%。</a:t>
            </a:r>
          </a:p>
        </p:txBody>
      </p:sp>
      <p:pic>
        <p:nvPicPr>
          <p:cNvPr id="14" name="Picture 13" descr="software-developer-on-php-code.jpg"/>
          <p:cNvPicPr>
            <a:picLocks noChangeAspect="1"/>
          </p:cNvPicPr>
          <p:nvPr/>
        </p:nvPicPr>
        <p:blipFill>
          <a:blip r:embed="rId2"/>
          <a:srcRect l="16656" r="16656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AFFF9"/>
                </a:solidFill>
                <a:latin typeface="微软雅黑"/>
              </a:rPr>
              <a:t>压测现场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9CC6BB"/>
                </a:solidFill>
                <a:latin typeface="微软雅黑"/>
              </a:rPr>
              <a:t>长连接网关压到 220 万并发，单机故障切换 380ms。</a:t>
            </a:r>
          </a:p>
        </p:txBody>
      </p:sp>
      <p:pic>
        <p:nvPicPr>
          <p:cNvPr id="18" name="Picture 17" descr="proud-business-owner-sits-and-smiles.jpg"/>
          <p:cNvPicPr>
            <a:picLocks noChangeAspect="1"/>
          </p:cNvPicPr>
          <p:nvPr/>
        </p:nvPicPr>
        <p:blipFill>
          <a:blip r:embed="rId3"/>
          <a:srcRect t="16688" b="16688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AFFF9"/>
                </a:solidFill>
                <a:latin typeface="微软雅黑"/>
              </a:rPr>
              <a:t>方案推演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9CC6BB"/>
                </a:solidFill>
                <a:latin typeface="微软雅黑"/>
              </a:rPr>
              <a:t>灰度方案的失败分支在白板上推了三遍。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0C201C"/>
          </a:solidFill>
          <a:ln w="9525">
            <a:solidFill>
              <a:srgbClr val="0C20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EAFFF9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‹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≡</a:t>
            </a:r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C201C"/>
          </a:solidFill>
          <a:ln w="7620">
            <a:solidFill>
              <a:srgbClr val="1830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CC6BB"/>
                </a:solidFill>
                <a:latin typeface="微软雅黑"/>
              </a:rPr>
              <a:t>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8579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9BE15D"/>
                </a:solidFill>
                <a:latin typeface="微软雅黑"/>
              </a:rPr>
              <a:t>THANKS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EAFFF9"/>
                </a:solidFill>
                <a:latin typeface="微软雅黑"/>
              </a:rPr>
              <a:t>少维护两个 SDK，多睡两小时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9CC6BB"/>
                </a:solidFill>
                <a:latin typeface="微软雅黑"/>
              </a:rPr>
              <a:t>代码与幻灯：github.com/xxcloud/devcon2026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5F8579"/>
                </a:solidFill>
                <a:latin typeface="微软雅黑"/>
              </a:rPr>
              <a:t>XX 云 · 平台架构组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8579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