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推倒重建（万元）</c:v>
                </c:pt>
              </c:strCache>
            </c:strRef>
          </c:tx>
          <c:spPr>
            <a:solidFill>
              <a:srgbClr val="A5B4FC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数据整合</c:v>
                </c:pt>
                <c:pt idx="1">
                  <c:v>流程引擎</c:v>
                </c:pt>
                <c:pt idx="2">
                  <c:v>移动门户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180</c:v>
                </c:pt>
                <c:pt idx="1">
                  <c:v>220</c:v>
                </c:pt>
                <c:pt idx="2">
                  <c:v>90</c:v>
                </c:pt>
              </c:numCache>
            </c:numRef>
          </c:val>
        </c:ser>
        <c:gapWidth val="46"/>
        <c:axId val="-2068027336"/>
        <c:axId val="-2113994440"/>
      </c:barChart>
      <c:lineChart>
        <c:barDir val="col"/>
        <c:grouping val="clustered"/>
        <c:varyColors val="0"/>
        <c:axId val="-2068027336"/>
        <c:axId val="-2113994440"/>
        <c:ser>
          <c:marker>
            <c:symbol val="circle"/>
            <c:size val="6"/>
          </c:marker>
          <c:idx val="1"/>
          <c:order val="1"/>
          <c:tx>
            <c:strRef>
              <c:f>Sheet1!$C$1</c:f>
              <c:strCache>
                <c:ptCount val="1"/>
                <c:pt idx="0">
                  <c:v>整合优先（万元）</c:v>
                </c:pt>
              </c:strCache>
            </c:strRef>
          </c:tx>
          <c:spPr>
            <a:ln w="28575" cap="rnd">
              <a:solidFill>
                <a:srgbClr val="6EE7B7"/>
              </a:solidFill>
            </a:ln>
          </c:spPr>
          <c:cat>
            <c:strRef>
              <c:f>Sheet1!$A$2:$A$4</c:f>
              <c:strCache>
                <c:ptCount val="3"/>
                <c:pt idx="0">
                  <c:v>数据整合</c:v>
                </c:pt>
                <c:pt idx="1">
                  <c:v>流程引擎</c:v>
                </c:pt>
                <c:pt idx="2">
                  <c:v>移动门户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45</c:v>
                </c:pt>
                <c:pt idx="1">
                  <c:v>80</c:v>
                </c:pt>
                <c:pt idx="2">
                  <c:v>35</c:v>
                </c:pt>
              </c:numCache>
            </c:numRef>
          </c:val>
          <c:smooth val="1"/>
        </c:ser>
      </c:line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 sz="900">
                <a:solidFill>
                  <a:srgbClr val="C0BCDD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FFFFFF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883B0"/>
                </a:solidFill>
                <a:latin typeface="微软雅黑"/>
              </a:defRPr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C0BCDD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C0BCDD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/>
        <c:ser>
          <c:idx val="0"/>
          <c:order val="0"/>
          <c:tx>
            <c:strRef>
              <c:f>Sheet1!$B$1</c:f>
              <c:strCache>
                <c:ptCount val="1"/>
                <c:pt idx="0">
                  <c:v>v</c:v>
                </c:pt>
              </c:strCache>
            </c:strRef>
          </c:tx>
          <c:dPt>
            <c:idx val="0"/>
            <c:spPr>
              <a:solidFill>
                <a:srgbClr val="A5B4FC"/>
              </a:solidFill>
            </c:spPr>
          </c:dPt>
          <c:dPt>
            <c:idx val="1"/>
            <c:spPr>
              <a:solidFill>
                <a:srgbClr val="6EE7B7"/>
              </a:solidFill>
            </c:spPr>
          </c:dPt>
          <c:dPt>
            <c:idx val="2"/>
            <c:spPr>
              <a:solidFill>
                <a:srgbClr val="F9A8D4"/>
              </a:solidFill>
            </c:spPr>
          </c:dPt>
          <c:dPt>
            <c:idx val="3"/>
            <c:spPr>
              <a:solidFill>
                <a:srgbClr val="FFFFFF"/>
              </a:solidFill>
            </c:spPr>
          </c:dPt>
          <c:cat>
            <c:strRef>
              <c:f>Sheet1!$A$2:$A$5</c:f>
              <c:strCache>
                <c:ptCount val="4"/>
                <c:pt idx="0">
                  <c:v>流程自动化</c:v>
                </c:pt>
                <c:pt idx="1">
                  <c:v>报表自动生成</c:v>
                </c:pt>
                <c:pt idx="2">
                  <c:v>移动审批</c:v>
                </c:pt>
                <c:pt idx="3">
                  <c:v>仍线下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44</c:v>
                </c:pt>
                <c:pt idx="2">
                  <c:v>63</c:v>
                </c:pt>
                <c:pt idx="3">
                  <c:v>22</c:v>
                </c:pt>
              </c:numCache>
            </c:numRef>
          </c:val>
        </c:ser>
        <c:dLbls>
          <c:txPr>
            <a:bodyPr/>
            <a:lstStyle/>
            <a:p>
              <a:pPr>
                <a:defRPr sz="950" b="1">
                  <a:solidFill>
                    <a:srgbClr val="F0EFF9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t"/>
      <c:layout/>
      <c:overlay val="0"/>
      <c:txPr>
        <a:bodyPr/>
        <a:lstStyle/>
        <a:p>
          <a:pPr>
            <a:defRPr sz="900">
              <a:solidFill>
                <a:srgbClr val="C0BCDD"/>
              </a:solidFill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950">
          <a:solidFill>
            <a:srgbClr val="C0BCDD"/>
          </a:solidFill>
          <a:latin typeface="微软雅黑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投入区间（万元）</c:v>
                </c:pt>
              </c:strCache>
            </c:strRef>
          </c:tx>
          <c:spPr>
            <a:solidFill>
              <a:srgbClr val="A5B4FC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体检</c:v>
                </c:pt>
                <c:pt idx="1">
                  <c:v>一期</c:v>
                </c:pt>
                <c:pt idx="2">
                  <c:v>二期</c:v>
                </c:pt>
                <c:pt idx="3">
                  <c:v>三期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55</c:v>
                </c:pt>
                <c:pt idx="2">
                  <c:v>70</c:v>
                </c:pt>
                <c:pt idx="3">
                  <c:v>40</c:v>
                </c:pt>
              </c:numCache>
            </c:numRef>
          </c:val>
        </c:ser>
        <c:gapWidth val="70"/>
        <c:axId val="-2068027336"/>
        <c:axId val="-2113994440"/>
      </c:barChart>
      <c:lineChart>
        <c:barDir val="col"/>
        <c:grouping val="clustered"/>
        <c:varyColors val="0"/>
        <c:axId val="200000001"/>
        <c:axId val="200000002"/>
        <c:ser>
          <c:marker>
            <c:symbol val="circle"/>
            <c:size val="6"/>
          </c:marker>
          <c:idx val="1"/>
          <c:order val="1"/>
          <c:tx>
            <c:strRef>
              <c:f>Sheet1!$C$1</c:f>
              <c:strCache>
                <c:ptCount val="1"/>
                <c:pt idx="0">
                  <c:v>累计节省（万元）</c:v>
                </c:pt>
              </c:strCache>
            </c:strRef>
          </c:tx>
          <c:spPr>
            <a:ln w="28575" cap="rnd">
              <a:solidFill>
                <a:srgbClr val="6EE7B7"/>
              </a:solidFill>
            </a:ln>
          </c:spPr>
          <c:cat>
            <c:strRef>
              <c:f>Sheet1!$A$2:$A$5</c:f>
              <c:strCache>
                <c:ptCount val="4"/>
                <c:pt idx="0">
                  <c:v>体检</c:v>
                </c:pt>
                <c:pt idx="1">
                  <c:v>一期</c:v>
                </c:pt>
                <c:pt idx="2">
                  <c:v>二期</c:v>
                </c:pt>
                <c:pt idx="3">
                  <c:v>三期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22</c:v>
                </c:pt>
                <c:pt idx="2">
                  <c:v>58</c:v>
                </c:pt>
                <c:pt idx="3">
                  <c:v>96</c:v>
                </c:pt>
              </c:numCache>
            </c:numRef>
          </c:val>
          <c:smooth val="1"/>
        </c:ser>
      </c:line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 sz="900">
                <a:solidFill>
                  <a:srgbClr val="C0BCDD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FFFFFF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883B0"/>
                </a:solidFill>
                <a:latin typeface="微软雅黑"/>
              </a:defRPr>
            </a:pPr>
          </a:p>
        </c:txPr>
        <c:crossAx val="-2068027336"/>
        <c:crosses val="autoZero"/>
      </c:valAx>
      <c:catAx>
        <c:axId val="200000001"/>
        <c:scaling>
          <c:orientation val="minMax"/>
        </c:scaling>
        <c:delete val="1"/>
        <c:axPos val="b"/>
        <c:majorTickMark val="out"/>
        <c:minorTickMark val="none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 sz="900">
                <a:solidFill>
                  <a:srgbClr val="C0BCDD"/>
                </a:solidFill>
                <a:latin typeface="微软雅黑"/>
              </a:defRPr>
            </a:pPr>
          </a:p>
        </c:txPr>
        <c:crossAx val="200000002"/>
        <c:crosses val="autoZero"/>
        <c:auto val="1"/>
        <c:lblAlgn val="ctr"/>
        <c:lblOffset val="100"/>
        <c:noMultiLvlLbl val="0"/>
      </c:catAx>
      <c:valAx>
        <c:axId val="200000002"/>
        <c:scaling/>
        <c:delete val="0"/>
        <c:axPos val="r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883B0"/>
                </a:solidFill>
                <a:latin typeface="微软雅黑"/>
              </a:defRPr>
            </a:pPr>
          </a:p>
        </c:txPr>
        <c:crossAx val="200000001"/>
        <c:crosses val="max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C0BCDD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C0BCDD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7.xml"/><Relationship Id="rId4" Type="http://schemas.openxmlformats.org/officeDocument/2006/relationships/slide" Target="slide9.xml"/><Relationship Id="rId5" Type="http://schemas.openxmlformats.org/officeDocument/2006/relationships/slide" Target="slide11.xml"/><Relationship Id="rId6" Type="http://schemas.openxmlformats.org/officeDocument/2006/relationships/slide" Target="slide1.xml"/><Relationship Id="rId7" Type="http://schemas.openxmlformats.org/officeDocument/2006/relationships/slide" Target="slide2.xml"/><Relationship Id="rId8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Relationship Id="rId4" Type="http://schemas.openxmlformats.org/officeDocument/2006/relationships/slide" Target="slide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slide" Target="slide4.xml"/><Relationship Id="rId4" Type="http://schemas.openxmlformats.org/officeDocument/2006/relationships/slide" Target="slide2.xml"/><Relationship Id="rId5" Type="http://schemas.openxmlformats.org/officeDocument/2006/relationships/slide" Target="slide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2.xml"/><Relationship Id="rId4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slide" Target="slide6.xml"/><Relationship Id="rId4" Type="http://schemas.openxmlformats.org/officeDocument/2006/relationships/slide" Target="slide2.xml"/><Relationship Id="rId5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slide" Target="slide7.xml"/><Relationship Id="rId4" Type="http://schemas.openxmlformats.org/officeDocument/2006/relationships/slide" Target="slide2.xml"/><Relationship Id="rId5" Type="http://schemas.openxmlformats.org/officeDocument/2006/relationships/slide" Target="slide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slide" Target="slide8.xml"/><Relationship Id="rId4" Type="http://schemas.openxmlformats.org/officeDocument/2006/relationships/slide" Target="slide2.xml"/><Relationship Id="rId5" Type="http://schemas.openxmlformats.org/officeDocument/2006/relationships/slide" Target="slide1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9.xml"/><Relationship Id="rId3" Type="http://schemas.openxmlformats.org/officeDocument/2006/relationships/slide" Target="slide2.xml"/><Relationship Id="rId4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Relationship Id="rId3" Type="http://schemas.openxmlformats.org/officeDocument/2006/relationships/slide" Target="slide2.xml"/><Relationship Id="rId4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1.xml"/><Relationship Id="rId3" Type="http://schemas.openxmlformats.org/officeDocument/2006/relationships/slide" Target="slide2.xml"/><Relationship Id="rId4" Type="http://schemas.openxmlformats.org/officeDocument/2006/relationships/slide" Target="slide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slide" Target="slide12.xml"/><Relationship Id="rId5" Type="http://schemas.openxmlformats.org/officeDocument/2006/relationships/slide" Target="slide2.xml"/><Relationship Id="rId6" Type="http://schemas.openxmlformats.org/officeDocument/2006/relationships/slide" Target="slide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B4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A5B4FC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6EE7B7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58368" y="658368"/>
            <a:ext cx="10874959" cy="1645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914400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EE7B7"/>
                </a:solidFill>
                <a:latin typeface="微软雅黑"/>
              </a:rPr>
              <a:t>DIGITAL 2027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280160"/>
            <a:ext cx="11057839" cy="1389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3200" b="1" i="0">
                <a:solidFill>
                  <a:srgbClr val="F0EFF9"/>
                </a:solidFill>
                <a:latin typeface="微软雅黑"/>
              </a:rPr>
              <a:t>数字化不是买软件，</a:t>
            </a: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3200" b="1" i="0">
                <a:solidFill>
                  <a:srgbClr val="F0EFF9"/>
                </a:solidFill>
                <a:latin typeface="微软雅黑"/>
              </a:rPr>
              <a:t>是接上三个断点</a:t>
            </a:r>
          </a:p>
        </p:txBody>
      </p:sp>
      <p:sp>
        <p:nvSpPr>
          <p:cNvPr id="7" name="Rectangle 6"/>
          <p:cNvSpPr/>
          <p:nvPr/>
        </p:nvSpPr>
        <p:spPr>
          <a:xfrm>
            <a:off x="5821527" y="2743200"/>
            <a:ext cx="548640" cy="45720"/>
          </a:xfrm>
          <a:prstGeom prst="rect">
            <a:avLst/>
          </a:prstGeom>
          <a:solidFill>
            <a:srgbClr val="6EE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64207" y="2926080"/>
            <a:ext cx="8863279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  <a:spcAft>
                <a:spcPts val="0"/>
              </a:spcAft>
            </a:pPr>
            <a:r>
              <a:rPr sz="1200" b="0" i="0">
                <a:solidFill>
                  <a:srgbClr val="C0BCDD"/>
                </a:solidFill>
                <a:latin typeface="微软雅黑"/>
              </a:rPr>
              <a:t>XX 数科 · 企业数字化解决方案</a:t>
            </a:r>
          </a:p>
          <a:p>
            <a:pPr algn="ctr">
              <a:lnSpc>
                <a:spcPct val="145000"/>
              </a:lnSpc>
              <a:spcAft>
                <a:spcPts val="0"/>
              </a:spcAft>
            </a:pPr>
            <a:r>
              <a:rPr sz="1200" b="0" i="0">
                <a:solidFill>
                  <a:srgbClr val="C0BCDD"/>
                </a:solidFill>
                <a:latin typeface="微软雅黑"/>
              </a:rPr>
              <a:t>适用：300-3000 人制造/流通企业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A5B4FC"/>
                </a:solidFill>
                <a:latin typeface="微软雅黑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8883B0"/>
                </a:solidFill>
                <a:latin typeface="微软雅黑"/>
              </a:rPr>
              <a:t>个  断点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28416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A5B4FC"/>
                </a:solidFill>
                <a:latin typeface="微软雅黑"/>
              </a:rPr>
              <a:t>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28416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8883B0"/>
                </a:solidFill>
                <a:latin typeface="微软雅黑"/>
              </a:rPr>
              <a:t>个月  分步上线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89904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A5B4FC"/>
                </a:solidFill>
                <a:latin typeface="微软雅黑"/>
              </a:rPr>
              <a:t>38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89904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8883B0"/>
                </a:solidFill>
                <a:latin typeface="微软雅黑"/>
              </a:rPr>
              <a:t>%  流程自动化率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51392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A5B4FC"/>
                </a:solidFill>
                <a:latin typeface="微软雅黑"/>
              </a:rPr>
              <a:t>14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51392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8883B0"/>
                </a:solidFill>
                <a:latin typeface="微软雅黑"/>
              </a:rPr>
              <a:t>个月  平均回收期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4608576"/>
            <a:ext cx="12191695" cy="18288"/>
          </a:xfrm>
          <a:prstGeom prst="rect">
            <a:avLst/>
          </a:prstGeom>
          <a:solidFill>
            <a:srgbClr val="6EE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woman-meeting-whiteboard.jpg"/>
          <p:cNvPicPr>
            <a:picLocks noChangeAspect="1"/>
          </p:cNvPicPr>
          <p:nvPr/>
        </p:nvPicPr>
        <p:blipFill>
          <a:blip r:embed="rId2"/>
          <a:srcRect t="43904" b="43904"/>
          <a:stretch>
            <a:fillRect/>
          </a:stretch>
        </p:blipFill>
        <p:spPr>
          <a:xfrm>
            <a:off x="0" y="4626864"/>
            <a:ext cx="12191695" cy="22311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B4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A5B4FC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6EE7B7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883B0"/>
                </a:solidFill>
                <a:latin typeface="微软雅黑"/>
              </a:rPr>
              <a:t>XX 数科 · 企业数字化方案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883B0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883B0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6EE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EE7B7"/>
                </a:solidFill>
                <a:latin typeface="微软雅黑"/>
              </a:rPr>
              <a:t>CONTENTS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0EFF9"/>
                </a:solidFill>
                <a:latin typeface="微软雅黑"/>
              </a:rPr>
              <a:t>方案四段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C0BCDD"/>
                </a:solidFill>
                <a:latin typeface="微软雅黑"/>
              </a:rPr>
              <a:t>断点、平台、路径、回报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>
            <a:hlinkClick action="ppaction://hlinksldjump" r:id="rId2"/>
          </p:cNvPr>
          <p:cNvSpPr/>
          <p:nvPr/>
        </p:nvSpPr>
        <p:spPr>
          <a:xfrm>
            <a:off x="566928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6EE7B7"/>
                </a:solidFill>
                <a:latin typeface="微软雅黑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72768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0EFF9"/>
                </a:solidFill>
                <a:latin typeface="微软雅黑"/>
              </a:rPr>
              <a:t>三个断点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72768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C0BCDD"/>
                </a:solidFill>
                <a:latin typeface="微软雅黑"/>
              </a:rPr>
              <a:t>数据、流程、系统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EE7B7"/>
                </a:solidFill>
                <a:latin typeface="微软雅黑"/>
              </a:rPr>
              <a:t>进入 →</a:t>
            </a:r>
          </a:p>
        </p:txBody>
      </p:sp>
      <p:sp>
        <p:nvSpPr>
          <p:cNvPr id="17" name="Rounded Rectangle 16">
            <a:hlinkClick action="ppaction://hlinksldjump" r:id="rId3"/>
          </p:cNvPr>
          <p:cNvSpPr/>
          <p:nvPr/>
        </p:nvSpPr>
        <p:spPr>
          <a:xfrm>
            <a:off x="6233007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0732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6EE7B7"/>
                </a:solidFill>
                <a:latin typeface="微软雅黑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38847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0EFF9"/>
                </a:solidFill>
                <a:latin typeface="微软雅黑"/>
              </a:rPr>
              <a:t>一个平台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38847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C0BCDD"/>
                </a:solidFill>
                <a:latin typeface="微软雅黑"/>
              </a:rPr>
              <a:t>整合而非新买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0732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EE7B7"/>
                </a:solidFill>
                <a:latin typeface="微软雅黑"/>
              </a:rPr>
              <a:t>进入 →</a:t>
            </a:r>
          </a:p>
        </p:txBody>
      </p:sp>
      <p:sp>
        <p:nvSpPr>
          <p:cNvPr id="22" name="Rounded Rectangle 21">
            <a:hlinkClick action="ppaction://hlinksldjump" r:id="rId4"/>
          </p:cNvPr>
          <p:cNvSpPr/>
          <p:nvPr/>
        </p:nvSpPr>
        <p:spPr>
          <a:xfrm>
            <a:off x="566928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24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6EE7B7"/>
                </a:solidFill>
                <a:latin typeface="微软雅黑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72768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0EFF9"/>
                </a:solidFill>
                <a:latin typeface="微软雅黑"/>
              </a:rPr>
              <a:t>分步上线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72768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C0BCDD"/>
                </a:solidFill>
                <a:latin typeface="微软雅黑"/>
              </a:rPr>
              <a:t>六个月三步走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124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EE7B7"/>
                </a:solidFill>
                <a:latin typeface="微软雅黑"/>
              </a:rPr>
              <a:t>进入 →</a:t>
            </a:r>
          </a:p>
        </p:txBody>
      </p:sp>
      <p:sp>
        <p:nvSpPr>
          <p:cNvPr id="27" name="Rounded Rectangle 26">
            <a:hlinkClick action="ppaction://hlinksldjump" r:id="rId5"/>
          </p:cNvPr>
          <p:cNvSpPr/>
          <p:nvPr/>
        </p:nvSpPr>
        <p:spPr>
          <a:xfrm>
            <a:off x="6233007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0732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6EE7B7"/>
                </a:solidFill>
                <a:latin typeface="微软雅黑"/>
              </a:rPr>
              <a:t>04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38847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0EFF9"/>
                </a:solidFill>
                <a:latin typeface="微软雅黑"/>
              </a:rPr>
              <a:t>投入与回收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238847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C0BCDD"/>
                </a:solidFill>
                <a:latin typeface="微软雅黑"/>
              </a:rPr>
              <a:t>区间报价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0732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EE7B7"/>
                </a:solidFill>
                <a:latin typeface="微软雅黑"/>
              </a:rPr>
              <a:t>进入 →</a:t>
            </a:r>
          </a:p>
        </p:txBody>
      </p:sp>
      <p:sp>
        <p:nvSpPr>
          <p:cNvPr id="32" name="Rounded Rectangle 31">
            <a:hlinkClick action="ppaction://hlinksldjump" r:id="rId6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‹</a:t>
            </a:r>
          </a:p>
        </p:txBody>
      </p:sp>
      <p:sp>
        <p:nvSpPr>
          <p:cNvPr id="33" name="Rounded Rectangle 32">
            <a:hlinkClick action="ppaction://hlinksldjump" r:id="rId7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≡</a:t>
            </a:r>
          </a:p>
        </p:txBody>
      </p:sp>
      <p:sp>
        <p:nvSpPr>
          <p:cNvPr id="34" name="Rounded Rectangle 33">
            <a:hlinkClick action="ppaction://hlinksldjump" r:id="rId8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883B0"/>
                </a:solidFill>
                <a:latin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A5B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48295" y="868680"/>
            <a:ext cx="3749039" cy="3291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5000" b="1" i="0">
                <a:solidFill>
                  <a:srgbClr val="6EE7B7"/>
                </a:solidFill>
                <a:latin typeface="微软雅黑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517904"/>
            <a:ext cx="45720" cy="1115568"/>
          </a:xfrm>
          <a:prstGeom prst="rect">
            <a:avLst/>
          </a:prstGeom>
          <a:solidFill>
            <a:srgbClr val="6EE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6384" y="1481328"/>
            <a:ext cx="6400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第 01 部分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792224"/>
            <a:ext cx="6766560" cy="8412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微软雅黑"/>
              </a:rPr>
              <a:t>三个断点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2871216"/>
            <a:ext cx="5852160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C9D2DE"/>
                </a:solidFill>
                <a:latin typeface="微软雅黑"/>
              </a:rPr>
              <a:t>数据、流程、系统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6071616"/>
            <a:ext cx="1005840" cy="27432"/>
          </a:xfrm>
          <a:prstGeom prst="rect">
            <a:avLst/>
          </a:prstGeom>
          <a:solidFill>
            <a:srgbClr val="6EE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13087" y="6035040"/>
            <a:ext cx="2011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A0B6"/>
                </a:solidFill>
                <a:latin typeface="微软雅黑"/>
              </a:rPr>
              <a:t>www.974.cn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B4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A5B4FC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6EE7B7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883B0"/>
                </a:solidFill>
                <a:latin typeface="微软雅黑"/>
              </a:rPr>
              <a:t>XX 数科 · 企业数字化方案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883B0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883B0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6EE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EE7B7"/>
                </a:solidFill>
                <a:latin typeface="微软雅黑"/>
              </a:rPr>
              <a:t>PART 01 · 断点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0EFF9"/>
                </a:solidFill>
                <a:latin typeface="微软雅黑"/>
              </a:rPr>
              <a:t>企业里的三个断点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C0BCDD"/>
                </a:solidFill>
                <a:latin typeface="微软雅黑"/>
              </a:rPr>
              <a:t>诊断模型来源：48 家企业数字化体检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1645920"/>
            <a:ext cx="2613583" cy="50292"/>
          </a:xfrm>
          <a:prstGeom prst="rect">
            <a:avLst/>
          </a:prstGeom>
          <a:solidFill>
            <a:srgbClr val="6EE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4672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883B0"/>
                </a:solidFill>
                <a:latin typeface="微软雅黑"/>
              </a:rPr>
              <a:t>数据断点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A5B4FC"/>
                </a:solidFill>
                <a:latin typeface="微软雅黑"/>
              </a:rPr>
              <a:t>62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EE7B7"/>
                </a:solidFill>
                <a:latin typeface="微软雅黑"/>
              </a:rPr>
              <a:t>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2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C0BCDD"/>
                </a:solidFill>
                <a:latin typeface="微软雅黑"/>
              </a:rPr>
              <a:t>关键数据仍靠 Excel 传递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672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883B0"/>
                </a:solidFill>
                <a:latin typeface="微软雅黑"/>
              </a:rPr>
              <a:t>口径打架的根源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381679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381679" y="1645920"/>
            <a:ext cx="2613583" cy="50292"/>
          </a:xfrm>
          <a:prstGeom prst="rect">
            <a:avLst/>
          </a:prstGeom>
          <a:solidFill>
            <a:srgbClr val="A5B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619423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883B0"/>
                </a:solidFill>
                <a:latin typeface="微软雅黑"/>
              </a:rPr>
              <a:t>流程断点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9423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A5B4FC"/>
                </a:solidFill>
                <a:latin typeface="微软雅黑"/>
              </a:rPr>
              <a:t>55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19423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EE7B7"/>
                </a:solidFill>
                <a:latin typeface="微软雅黑"/>
              </a:rPr>
              <a:t>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19423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C0BCDD"/>
                </a:solidFill>
                <a:latin typeface="微软雅黑"/>
              </a:rPr>
              <a:t>跨部门审批线下流转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19423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883B0"/>
                </a:solidFill>
                <a:latin typeface="微软雅黑"/>
              </a:rPr>
              <a:t>效率与合规双输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196431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196431" y="1645920"/>
            <a:ext cx="2613583" cy="50292"/>
          </a:xfrm>
          <a:prstGeom prst="rect">
            <a:avLst/>
          </a:prstGeom>
          <a:solidFill>
            <a:srgbClr val="6EE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34175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883B0"/>
                </a:solidFill>
                <a:latin typeface="微软雅黑"/>
              </a:rPr>
              <a:t>系统断点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34175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A5B4FC"/>
                </a:solidFill>
                <a:latin typeface="微软雅黑"/>
              </a:rPr>
              <a:t>71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34175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EE7B7"/>
                </a:solidFill>
                <a:latin typeface="微软雅黑"/>
              </a:rPr>
              <a:t>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34175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C0BCDD"/>
                </a:solidFill>
                <a:latin typeface="微软雅黑"/>
              </a:rPr>
              <a:t>已购系统互相不通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34175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883B0"/>
                </a:solidFill>
                <a:latin typeface="微软雅黑"/>
              </a:rPr>
              <a:t>买了但没连上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3968496"/>
            <a:ext cx="11057839" cy="1115568"/>
          </a:xfrm>
          <a:prstGeom prst="roundRect">
            <a:avLst>
              <a:gd name="adj" fmla="val 3500"/>
            </a:avLst>
          </a:prstGeom>
          <a:solidFill>
            <a:srgbClr val="2C2868"/>
          </a:solidFill>
          <a:ln w="9525">
            <a:solidFill>
              <a:srgbClr val="2C28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59536" y="4133087"/>
            <a:ext cx="21945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6EE7B7"/>
                </a:solidFill>
                <a:latin typeface="微软雅黑"/>
              </a:rPr>
              <a:t>一句话读这段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59536" y="4407408"/>
            <a:ext cx="104177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F0EFF9"/>
                </a:solidFill>
                <a:latin typeface="微软雅黑"/>
              </a:rPr>
              <a:t>多数企业不缺系统，缺的是把已有系统连起来的那 20% 的活——这正是我们方案的核心。</a:t>
            </a:r>
          </a:p>
        </p:txBody>
      </p:sp>
      <p:sp>
        <p:nvSpPr>
          <p:cNvPr id="36" name="Rounded Rectangle 35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‹</a:t>
            </a:r>
          </a:p>
        </p:txBody>
      </p:sp>
      <p:sp>
        <p:nvSpPr>
          <p:cNvPr id="37" name="Rounded Rectangle 36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≡</a:t>
            </a:r>
          </a:p>
        </p:txBody>
      </p:sp>
      <p:sp>
        <p:nvSpPr>
          <p:cNvPr id="38" name="Rounded Rectangle 37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883B0"/>
                </a:solidFill>
                <a:latin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B4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A5B4FC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6EE7B7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883B0"/>
                </a:solidFill>
                <a:latin typeface="微软雅黑"/>
              </a:rPr>
              <a:t>XX 数科 · 企业数字化方案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883B0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883B0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6EE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EE7B7"/>
                </a:solidFill>
                <a:latin typeface="微软雅黑"/>
              </a:rPr>
              <a:t>PART 02 · 平台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0EFF9"/>
                </a:solidFill>
                <a:latin typeface="微软雅黑"/>
              </a:rPr>
              <a:t>先整合后新建：省钱的最短路径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C0BCDD"/>
                </a:solidFill>
                <a:latin typeface="微软雅黑"/>
              </a:rPr>
              <a:t>柱为两类方案的投入（万元，中位），线为上线周期（月）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566928" y="1645920"/>
          <a:ext cx="7360920" cy="358444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8174736" y="1700784"/>
            <a:ext cx="34500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6EE7B7"/>
                </a:solidFill>
                <a:latin typeface="微软雅黑"/>
              </a:rPr>
              <a:t>三个观察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74736" y="2011680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75904" y="2139696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A5B4FC"/>
                </a:solidFill>
                <a:latin typeface="微软雅黑"/>
              </a:rPr>
              <a:t>整合只要重建的 1/3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75904" y="2395728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C0BCDD"/>
                </a:solidFill>
                <a:latin typeface="微软雅黑"/>
              </a:rPr>
              <a:t>复用现有系统的数据与审批。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74736" y="3072384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75904" y="3200400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A5B4FC"/>
                </a:solidFill>
                <a:latin typeface="微软雅黑"/>
              </a:rPr>
              <a:t>周期短一半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75904" y="3456432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C0BCDD"/>
                </a:solidFill>
                <a:latin typeface="微软雅黑"/>
              </a:rPr>
              <a:t>重建平均 11 个月，整合 5.5 个月。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174736" y="4133087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75904" y="4261103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A5B4FC"/>
                </a:solidFill>
                <a:latin typeface="微软雅黑"/>
              </a:rPr>
              <a:t>风险更小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75904" y="4517136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C0BCDD"/>
                </a:solidFill>
                <a:latin typeface="微软雅黑"/>
              </a:rPr>
              <a:t>不动核心系统，失败可回退。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5431536"/>
            <a:ext cx="7360920" cy="749808"/>
          </a:xfrm>
          <a:prstGeom prst="roundRect">
            <a:avLst>
              <a:gd name="adj" fmla="val 3500"/>
            </a:avLst>
          </a:prstGeom>
          <a:solidFill>
            <a:srgbClr val="2C2868"/>
          </a:solidFill>
          <a:ln w="9525">
            <a:solidFill>
              <a:srgbClr val="2C28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" y="5559552"/>
            <a:ext cx="6858000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F0EFF9"/>
                </a:solidFill>
                <a:latin typeface="微软雅黑"/>
              </a:rPr>
              <a:t>结论：我们的方案 80% 是「连接器 + 流程引擎」，20% 才是新功能——这决定了价格和周期。</a:t>
            </a:r>
          </a:p>
        </p:txBody>
      </p:sp>
      <p:sp>
        <p:nvSpPr>
          <p:cNvPr id="25" name="Rounded Rectangle 24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‹</a:t>
            </a:r>
          </a:p>
        </p:txBody>
      </p:sp>
      <p:sp>
        <p:nvSpPr>
          <p:cNvPr id="26" name="Rounded Rectangle 25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≡</a:t>
            </a:r>
          </a:p>
        </p:txBody>
      </p:sp>
      <p:sp>
        <p:nvSpPr>
          <p:cNvPr id="27" name="Rounded Rectangle 26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883B0"/>
                </a:solidFill>
                <a:latin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B4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A5B4FC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6EE7B7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883B0"/>
                </a:solidFill>
                <a:latin typeface="微软雅黑"/>
              </a:rPr>
              <a:t>XX 数科 · 企业数字化方案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883B0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883B0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6EE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EE7B7"/>
                </a:solidFill>
                <a:latin typeface="微软雅黑"/>
              </a:rPr>
              <a:t>PART 03 · 路径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0EFF9"/>
                </a:solidFill>
                <a:latin typeface="微软雅黑"/>
              </a:rPr>
              <a:t>六个月三步走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66928" y="1700784"/>
          <a:ext cx="11057837" cy="1847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4459"/>
                <a:gridCol w="1579691"/>
                <a:gridCol w="3949228"/>
                <a:gridCol w="2764459"/>
              </a:tblGrid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阶段</a:t>
                      </a:r>
                    </a:p>
                  </a:txBody>
                  <a:tcPr anchor="ctr" marL="128016" marR="73152">
                    <a:solidFill>
                      <a:srgbClr val="A5B4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周期</a:t>
                      </a:r>
                    </a:p>
                  </a:txBody>
                  <a:tcPr anchor="ctr" marL="128016" marR="73152">
                    <a:solidFill>
                      <a:srgbClr val="A5B4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交付</a:t>
                      </a:r>
                    </a:p>
                  </a:txBody>
                  <a:tcPr anchor="ctr" marL="128016" marR="73152">
                    <a:solidFill>
                      <a:srgbClr val="A5B4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验收</a:t>
                      </a:r>
                    </a:p>
                  </a:txBody>
                  <a:tcPr anchor="ctr" marL="128016" marR="73152">
                    <a:solidFill>
                      <a:srgbClr val="A5B4FC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0EFF9"/>
                          </a:solidFill>
                          <a:latin typeface="微软雅黑"/>
                        </a:rPr>
                        <a:t>第一步：数据打通</a:t>
                      </a:r>
                    </a:p>
                  </a:txBody>
                  <a:tcPr anchor="ctr" marL="128016" marR="73152">
                    <a:solidFill>
                      <a:srgbClr val="1E1B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EFF9"/>
                          </a:solidFill>
                          <a:latin typeface="微软雅黑"/>
                        </a:rPr>
                        <a:t>M1-M2</a:t>
                      </a:r>
                    </a:p>
                  </a:txBody>
                  <a:tcPr anchor="ctr" marL="128016" marR="73152">
                    <a:solidFill>
                      <a:srgbClr val="1E1B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EFF9"/>
                          </a:solidFill>
                          <a:latin typeface="微软雅黑"/>
                        </a:rPr>
                        <a:t>主数据平台 + 3 个核心接口</a:t>
                      </a:r>
                    </a:p>
                  </a:txBody>
                  <a:tcPr anchor="ctr" marL="128016" marR="73152">
                    <a:solidFill>
                      <a:srgbClr val="1E1B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EFF9"/>
                          </a:solidFill>
                          <a:latin typeface="微软雅黑"/>
                        </a:rPr>
                        <a:t>报表口径唯一</a:t>
                      </a:r>
                    </a:p>
                  </a:txBody>
                  <a:tcPr anchor="ctr" marL="128016" marR="73152">
                    <a:solidFill>
                      <a:srgbClr val="1E1B4B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0EFF9"/>
                          </a:solidFill>
                          <a:latin typeface="微软雅黑"/>
                        </a:rPr>
                        <a:t>第二步：流程上线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EFF9"/>
                          </a:solidFill>
                          <a:latin typeface="微软雅黑"/>
                        </a:rPr>
                        <a:t>M3-M4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EFF9"/>
                          </a:solidFill>
                          <a:latin typeface="微软雅黑"/>
                        </a:rPr>
                        <a:t>10 条高频流程线上化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EFF9"/>
                          </a:solidFill>
                          <a:latin typeface="微软雅黑"/>
                        </a:rPr>
                        <a:t>审批时长 -60%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0EFF9"/>
                          </a:solidFill>
                          <a:latin typeface="微软雅黑"/>
                        </a:rPr>
                        <a:t>第三步：移动门户</a:t>
                      </a:r>
                    </a:p>
                  </a:txBody>
                  <a:tcPr anchor="ctr" marL="128016" marR="73152">
                    <a:solidFill>
                      <a:srgbClr val="1E1B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EFF9"/>
                          </a:solidFill>
                          <a:latin typeface="微软雅黑"/>
                        </a:rPr>
                        <a:t>M5-M6</a:t>
                      </a:r>
                    </a:p>
                  </a:txBody>
                  <a:tcPr anchor="ctr" marL="128016" marR="73152">
                    <a:solidFill>
                      <a:srgbClr val="1E1B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EFF9"/>
                          </a:solidFill>
                          <a:latin typeface="微软雅黑"/>
                        </a:rPr>
                        <a:t>统一入口 + 消息推送</a:t>
                      </a:r>
                    </a:p>
                  </a:txBody>
                  <a:tcPr anchor="ctr" marL="128016" marR="73152">
                    <a:solidFill>
                      <a:srgbClr val="1E1B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EFF9"/>
                          </a:solidFill>
                          <a:latin typeface="微软雅黑"/>
                        </a:rPr>
                        <a:t>日活 ≥70% 员工</a:t>
                      </a:r>
                    </a:p>
                  </a:txBody>
                  <a:tcPr anchor="ctr" marL="128016" marR="73152">
                    <a:solidFill>
                      <a:srgbClr val="1E1B4B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566928" y="3712464"/>
            <a:ext cx="11057839" cy="749808"/>
          </a:xfrm>
          <a:prstGeom prst="roundRect">
            <a:avLst>
              <a:gd name="adj" fmla="val 3500"/>
            </a:avLst>
          </a:prstGeom>
          <a:solidFill>
            <a:srgbClr val="2C2868"/>
          </a:solidFill>
          <a:ln w="9525">
            <a:solidFill>
              <a:srgbClr val="2C28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3840480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50" b="0" i="0">
                <a:solidFill>
                  <a:srgbClr val="F0EFF9"/>
                </a:solidFill>
                <a:latin typeface="微软雅黑"/>
              </a:rPr>
              <a:t>三步各自独立验收，客户可在任一步后暂停——分期投入降低决策压力。</a:t>
            </a:r>
          </a:p>
        </p:txBody>
      </p:sp>
      <p:sp>
        <p:nvSpPr>
          <p:cNvPr id="14" name="Rounded Rectangle 13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‹</a:t>
            </a:r>
          </a:p>
        </p:txBody>
      </p:sp>
      <p:sp>
        <p:nvSpPr>
          <p:cNvPr id="15" name="Rounded Rectangle 14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≡</a:t>
            </a:r>
          </a:p>
        </p:txBody>
      </p:sp>
      <p:sp>
        <p:nvSpPr>
          <p:cNvPr id="16" name="Rounded Rectangle 15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883B0"/>
                </a:solidFill>
                <a:latin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B4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A5B4FC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6EE7B7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woman-leads-team-meeting.jpg"/>
          <p:cNvPicPr>
            <a:picLocks noChangeAspect="1"/>
          </p:cNvPicPr>
          <p:nvPr/>
        </p:nvPicPr>
        <p:blipFill>
          <a:blip r:embed="rId2"/>
          <a:srcRect l="23547" r="23547"/>
          <a:stretch>
            <a:fillRect/>
          </a:stretch>
        </p:blipFill>
        <p:spPr>
          <a:xfrm>
            <a:off x="566928" y="0"/>
            <a:ext cx="544068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81728" y="6583680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10528" y="713232"/>
            <a:ext cx="51142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EE7B7"/>
                </a:solidFill>
                <a:latin typeface="微软雅黑"/>
              </a:rPr>
              <a:t>PART 01 · 诊断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10528" y="1005840"/>
            <a:ext cx="5114239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Aft>
                <a:spcPts val="0"/>
              </a:spcAft>
            </a:pPr>
            <a:r>
              <a:rPr sz="2300" b="1" i="0">
                <a:solidFill>
                  <a:srgbClr val="F0EFF9"/>
                </a:solidFill>
                <a:latin typeface="微软雅黑"/>
              </a:rPr>
              <a:t>开始前先做体检，不是先做 POC</a:t>
            </a:r>
          </a:p>
        </p:txBody>
      </p:sp>
      <p:sp>
        <p:nvSpPr>
          <p:cNvPr id="8" name="Rectangle 7"/>
          <p:cNvSpPr/>
          <p:nvPr/>
        </p:nvSpPr>
        <p:spPr>
          <a:xfrm>
            <a:off x="6510528" y="2194560"/>
            <a:ext cx="45720" cy="566928"/>
          </a:xfrm>
          <a:prstGeom prst="rect">
            <a:avLst/>
          </a:prstGeom>
          <a:solidFill>
            <a:srgbClr val="6EE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93408" y="2139696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0EFF9"/>
                </a:solidFill>
                <a:latin typeface="微软雅黑"/>
              </a:rPr>
              <a:t>系统盘点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93408" y="2432303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C0BCDD"/>
                </a:solidFill>
                <a:latin typeface="微软雅黑"/>
              </a:rPr>
              <a:t>现有系统 12 项清单：在用率、接口、数据质量。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10528" y="3236975"/>
            <a:ext cx="45720" cy="566928"/>
          </a:xfrm>
          <a:prstGeom prst="rect">
            <a:avLst/>
          </a:prstGeom>
          <a:solidFill>
            <a:srgbClr val="6EE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93408" y="3182111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0EFF9"/>
                </a:solidFill>
                <a:latin typeface="微软雅黑"/>
              </a:rPr>
              <a:t>流程抽样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93408" y="3474719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C0BCDD"/>
                </a:solidFill>
                <a:latin typeface="微软雅黑"/>
              </a:rPr>
              <a:t>10 条核心流程走查，记录真实流转时长。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510528" y="4279391"/>
            <a:ext cx="45720" cy="566928"/>
          </a:xfrm>
          <a:prstGeom prst="rect">
            <a:avLst/>
          </a:prstGeom>
          <a:solidFill>
            <a:srgbClr val="6EE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93408" y="4224527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0EFF9"/>
                </a:solidFill>
                <a:latin typeface="微软雅黑"/>
              </a:rPr>
              <a:t>体检报告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93408" y="4517136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C0BCDD"/>
                </a:solidFill>
                <a:latin typeface="微软雅黑"/>
              </a:rPr>
              <a:t>断点清单 + 优先级排序，就是你未来的 roadmap。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10528" y="5394960"/>
            <a:ext cx="5114239" cy="786384"/>
          </a:xfrm>
          <a:prstGeom prst="roundRect">
            <a:avLst>
              <a:gd name="adj" fmla="val 3500"/>
            </a:avLst>
          </a:prstGeom>
          <a:solidFill>
            <a:srgbClr val="2C2868"/>
          </a:solidFill>
          <a:ln w="9525">
            <a:solidFill>
              <a:srgbClr val="2C28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729984" y="5522976"/>
            <a:ext cx="4675327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80" b="0" i="0">
                <a:solidFill>
                  <a:srgbClr val="F0EFF9"/>
                </a:solidFill>
                <a:latin typeface="微软雅黑"/>
              </a:rPr>
              <a:t>体检收费 3 万、可抵合同款：筛掉不匹配的客户，也为方案赢得信任。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31175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883B0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92847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883B0"/>
                </a:solidFill>
                <a:latin typeface="微软雅黑"/>
              </a:rPr>
              <a:t>07</a:t>
            </a:r>
          </a:p>
        </p:txBody>
      </p:sp>
      <p:sp>
        <p:nvSpPr>
          <p:cNvPr id="21" name="Rounded Rectangle 20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‹</a:t>
            </a:r>
          </a:p>
        </p:txBody>
      </p:sp>
      <p:sp>
        <p:nvSpPr>
          <p:cNvPr id="22" name="Rounded Rectangle 21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≡</a:t>
            </a:r>
          </a:p>
        </p:txBody>
      </p:sp>
      <p:sp>
        <p:nvSpPr>
          <p:cNvPr id="23" name="Rounded Rectangle 22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›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B4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A5B4FC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6EE7B7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883B0"/>
                </a:solidFill>
                <a:latin typeface="微软雅黑"/>
              </a:rPr>
              <a:t>XX 数科 · 企业数字化方案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883B0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883B0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6EE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EE7B7"/>
                </a:solidFill>
                <a:latin typeface="微软雅黑"/>
              </a:rPr>
              <a:t>案例 · 数据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0EFF9"/>
                </a:solidFill>
                <a:latin typeface="微软雅黑"/>
              </a:rPr>
              <a:t>标杆客户上线一年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C0BCDD"/>
                </a:solidFill>
                <a:latin typeface="微软雅黑"/>
              </a:rPr>
              <a:t>某 1,800 人制造企业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521207" y="1700784"/>
          <a:ext cx="4617720" cy="3337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413248" y="1700784"/>
            <a:ext cx="621151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6EE7B7"/>
                </a:solidFill>
                <a:latin typeface="微软雅黑"/>
              </a:rPr>
              <a:t>关键指标年度对比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13248" y="2048256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C0BCDD"/>
                </a:solidFill>
                <a:latin typeface="微软雅黑"/>
              </a:rPr>
              <a:t>审批时长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07808" y="2066544"/>
            <a:ext cx="3879799" cy="182880"/>
          </a:xfrm>
          <a:prstGeom prst="rect">
            <a:avLst/>
          </a:prstGeom>
          <a:solidFill>
            <a:srgbClr val="2C28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607808" y="2066544"/>
            <a:ext cx="54864" cy="182880"/>
          </a:xfrm>
          <a:prstGeom prst="rect">
            <a:avLst/>
          </a:prstGeom>
          <a:solidFill>
            <a:srgbClr val="A5B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54112" y="2039112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EFF9"/>
                </a:solidFill>
                <a:latin typeface="微软雅黑"/>
              </a:rPr>
              <a:t>-64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07808" y="2286000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883B0"/>
                </a:solidFill>
                <a:latin typeface="微软雅黑"/>
              </a:rPr>
              <a:t>-64：平均 2.1 天 → 0.9 天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13248" y="2724912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C0BCDD"/>
                </a:solidFill>
                <a:latin typeface="微软雅黑"/>
              </a:rPr>
              <a:t>报表人力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07808" y="2743200"/>
            <a:ext cx="3879799" cy="182880"/>
          </a:xfrm>
          <a:prstGeom prst="rect">
            <a:avLst/>
          </a:prstGeom>
          <a:solidFill>
            <a:srgbClr val="2C28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607808" y="2743200"/>
            <a:ext cx="54864" cy="182880"/>
          </a:xfrm>
          <a:prstGeom prst="rect">
            <a:avLst/>
          </a:prstGeom>
          <a:solidFill>
            <a:srgbClr val="6EE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54112" y="2715768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EFF9"/>
                </a:solidFill>
                <a:latin typeface="微软雅黑"/>
              </a:rPr>
              <a:t>-58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07808" y="2962656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883B0"/>
                </a:solidFill>
                <a:latin typeface="微软雅黑"/>
              </a:rPr>
              <a:t>-58：财务月结加班从 5 天到 2 天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13248" y="3401568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C0BCDD"/>
                </a:solidFill>
                <a:latin typeface="微软雅黑"/>
              </a:rPr>
              <a:t>系统使用率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607808" y="3419856"/>
            <a:ext cx="3879799" cy="182880"/>
          </a:xfrm>
          <a:prstGeom prst="rect">
            <a:avLst/>
          </a:prstGeom>
          <a:solidFill>
            <a:srgbClr val="2C28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607808" y="3419856"/>
            <a:ext cx="3879799" cy="182880"/>
          </a:xfrm>
          <a:prstGeom prst="rect">
            <a:avLst/>
          </a:prstGeom>
          <a:solidFill>
            <a:srgbClr val="A5B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1579047" y="3392424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EFF9"/>
                </a:solidFill>
                <a:latin typeface="微软雅黑"/>
              </a:rPr>
              <a:t>41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07808" y="3639312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883B0"/>
                </a:solidFill>
                <a:latin typeface="微软雅黑"/>
              </a:rPr>
              <a:t>+41：旧 ERP 从 31% 到 72%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13248" y="4078224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C0BCDD"/>
                </a:solidFill>
                <a:latin typeface="微软雅黑"/>
              </a:rPr>
              <a:t>年度总成本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607808" y="4096511"/>
            <a:ext cx="3879799" cy="182880"/>
          </a:xfrm>
          <a:prstGeom prst="rect">
            <a:avLst/>
          </a:prstGeom>
          <a:solidFill>
            <a:srgbClr val="2C28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607808" y="4096511"/>
            <a:ext cx="54864" cy="182880"/>
          </a:xfrm>
          <a:prstGeom prst="rect">
            <a:avLst/>
          </a:prstGeom>
          <a:solidFill>
            <a:srgbClr val="6EE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754112" y="4069080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EFF9"/>
                </a:solidFill>
                <a:latin typeface="微软雅黑"/>
              </a:rPr>
              <a:t>-19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07808" y="4315968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883B0"/>
                </a:solidFill>
                <a:latin typeface="微软雅黑"/>
              </a:rPr>
              <a:t>-19：含系统运维与人力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66928" y="5358384"/>
            <a:ext cx="11057839" cy="804672"/>
          </a:xfrm>
          <a:prstGeom prst="roundRect">
            <a:avLst>
              <a:gd name="adj" fmla="val 3500"/>
            </a:avLst>
          </a:prstGeom>
          <a:solidFill>
            <a:srgbClr val="2C2868"/>
          </a:solidFill>
          <a:ln w="9525">
            <a:solidFill>
              <a:srgbClr val="2C28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41247" y="5486400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F0EFF9"/>
                </a:solidFill>
                <a:latin typeface="微软雅黑"/>
              </a:rPr>
              <a:t>「旧 ERP 使用率 31% → 72%」是最值钱的一条：客户花过大钱的系统被激活了，CIO 面子有了。</a:t>
            </a:r>
          </a:p>
        </p:txBody>
      </p:sp>
      <p:sp>
        <p:nvSpPr>
          <p:cNvPr id="36" name="Rounded Rectangle 35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‹</a:t>
            </a:r>
          </a:p>
        </p:txBody>
      </p:sp>
      <p:sp>
        <p:nvSpPr>
          <p:cNvPr id="37" name="Rounded Rectangle 36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≡</a:t>
            </a:r>
          </a:p>
        </p:txBody>
      </p:sp>
      <p:sp>
        <p:nvSpPr>
          <p:cNvPr id="38" name="Rounded Rectangle 37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883B0"/>
                </a:solidFill>
                <a:latin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B4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A5B4FC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6EE7B7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883B0"/>
                </a:solidFill>
                <a:latin typeface="微软雅黑"/>
              </a:rPr>
              <a:t>XX 数科 · 企业数字化方案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883B0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883B0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6EE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EE7B7"/>
                </a:solidFill>
                <a:latin typeface="微软雅黑"/>
              </a:rPr>
              <a:t>PART 04 · 回报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0EFF9"/>
                </a:solidFill>
                <a:latin typeface="微软雅黑"/>
              </a:rPr>
              <a:t>投入与回收：区间报价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C0BCDD"/>
                </a:solidFill>
                <a:latin typeface="微软雅黑"/>
              </a:rPr>
              <a:t>柱为投入区间（万元），线为月度累计节省（万元）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566928" y="1645920"/>
          <a:ext cx="6675120" cy="3429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Rounded Rectangle 12"/>
          <p:cNvSpPr/>
          <p:nvPr/>
        </p:nvSpPr>
        <p:spPr>
          <a:xfrm>
            <a:off x="7516367" y="1700784"/>
            <a:ext cx="4108399" cy="96926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35823" y="1847088"/>
            <a:ext cx="3742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A5B4FC"/>
                </a:solidFill>
                <a:latin typeface="微软雅黑"/>
              </a:rPr>
              <a:t>165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5823" y="2267712"/>
            <a:ext cx="37426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0BCDD"/>
                </a:solidFill>
                <a:latin typeface="微软雅黑"/>
              </a:rPr>
              <a:t>万元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5823" y="2468880"/>
            <a:ext cx="37426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883B0"/>
                </a:solidFill>
                <a:latin typeface="微软雅黑"/>
              </a:rPr>
              <a:t>总投入区间上限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516367" y="2816352"/>
            <a:ext cx="4108399" cy="96926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35823" y="2962656"/>
            <a:ext cx="3742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6EE7B7"/>
                </a:solidFill>
                <a:latin typeface="微软雅黑"/>
              </a:rPr>
              <a:t>14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35823" y="3383280"/>
            <a:ext cx="37426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0BCDD"/>
                </a:solidFill>
                <a:latin typeface="微软雅黑"/>
              </a:rPr>
              <a:t>个月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35823" y="3584448"/>
            <a:ext cx="37426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883B0"/>
                </a:solidFill>
                <a:latin typeface="微软雅黑"/>
              </a:rPr>
              <a:t>平均回收期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516367" y="3931920"/>
            <a:ext cx="4108399" cy="96926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35823" y="4078224"/>
            <a:ext cx="3742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A5B4FC"/>
                </a:solidFill>
                <a:latin typeface="微软雅黑"/>
              </a:rPr>
              <a:t>38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35823" y="4498848"/>
            <a:ext cx="37426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0BCDD"/>
                </a:solidFill>
                <a:latin typeface="微软雅黑"/>
              </a:rPr>
              <a:t>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35823" y="4700016"/>
            <a:ext cx="37426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883B0"/>
                </a:solidFill>
                <a:latin typeface="微软雅黑"/>
              </a:rPr>
              <a:t>流程自动化率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248656"/>
            <a:ext cx="6675120" cy="932688"/>
          </a:xfrm>
          <a:prstGeom prst="roundRect">
            <a:avLst>
              <a:gd name="adj" fmla="val 3500"/>
            </a:avLst>
          </a:prstGeom>
          <a:solidFill>
            <a:srgbClr val="2C2868"/>
          </a:solidFill>
          <a:ln w="9525">
            <a:solidFill>
              <a:srgbClr val="2C28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376672"/>
            <a:ext cx="6217920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00" b="0" i="0">
                <a:solidFill>
                  <a:srgbClr val="F0EFF9"/>
                </a:solidFill>
                <a:latin typeface="微软雅黑"/>
              </a:rPr>
              <a:t>报价给区间不给整数：区间意味着可谈判，整数意味着没得谈——谈判空间本身就是成交工具。</a:t>
            </a:r>
          </a:p>
        </p:txBody>
      </p:sp>
      <p:sp>
        <p:nvSpPr>
          <p:cNvPr id="27" name="Rounded Rectangle 26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‹</a:t>
            </a:r>
          </a:p>
        </p:txBody>
      </p:sp>
      <p:sp>
        <p:nvSpPr>
          <p:cNvPr id="28" name="Rounded Rectangle 27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≡</a:t>
            </a:r>
          </a:p>
        </p:txBody>
      </p:sp>
      <p:sp>
        <p:nvSpPr>
          <p:cNvPr id="29" name="Rounded Rectangle 28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›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883B0"/>
                </a:solidFill>
                <a:latin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B4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A5B4FC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6EE7B7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883B0"/>
                </a:solidFill>
                <a:latin typeface="微软雅黑"/>
              </a:rPr>
              <a:t>XX 数科 · 企业数字化方案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883B0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883B0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6EE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EE7B7"/>
                </a:solidFill>
                <a:latin typeface="微软雅黑"/>
              </a:rPr>
              <a:t>风险 · 管理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0EFF9"/>
                </a:solidFill>
                <a:latin typeface="微软雅黑"/>
              </a:rPr>
              <a:t>数字化项目怎么死：三个死法与防法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66928" y="1920240"/>
            <a:ext cx="3503066" cy="301752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86384" y="2157984"/>
            <a:ext cx="512064" cy="512064"/>
          </a:xfrm>
          <a:prstGeom prst="rect">
            <a:avLst/>
          </a:prstGeom>
          <a:solidFill>
            <a:srgbClr val="A5B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6384" y="2852928"/>
            <a:ext cx="3064154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F0EFF9"/>
                </a:solidFill>
                <a:latin typeface="微软雅黑"/>
              </a:rPr>
              <a:t>死于一把手换人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6384" y="3438144"/>
            <a:ext cx="306415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C0BCDD"/>
                </a:solidFill>
                <a:latin typeface="微软雅黑"/>
              </a:rPr>
              <a:t>防法：分步合同，每步独立验收独立结算。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51706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8883B0"/>
                </a:solidFill>
                <a:latin typeface="微软雅黑"/>
              </a:rPr>
              <a:t>›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44314" y="1920240"/>
            <a:ext cx="3503066" cy="301752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63770" y="2157984"/>
            <a:ext cx="512064" cy="512064"/>
          </a:xfrm>
          <a:prstGeom prst="rect">
            <a:avLst/>
          </a:prstGeom>
          <a:solidFill>
            <a:srgbClr val="6EE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63770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63770" y="2852928"/>
            <a:ext cx="3064154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F0EFF9"/>
                </a:solidFill>
                <a:latin typeface="微软雅黑"/>
              </a:rPr>
              <a:t>死于中层不用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63770" y="3438144"/>
            <a:ext cx="306415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C0BCDD"/>
                </a:solidFill>
                <a:latin typeface="微软雅黑"/>
              </a:rPr>
              <a:t>防法：关键用户培训考核，使用率写进验收。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29092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8883B0"/>
                </a:solidFill>
                <a:latin typeface="微软雅黑"/>
              </a:rPr>
              <a:t>›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121700" y="1920240"/>
            <a:ext cx="3503066" cy="301752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341156" y="2157984"/>
            <a:ext cx="512064" cy="512064"/>
          </a:xfrm>
          <a:prstGeom prst="rect">
            <a:avLst/>
          </a:prstGeom>
          <a:solidFill>
            <a:srgbClr val="A5B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41156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1156" y="2852928"/>
            <a:ext cx="3064154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F0EFF9"/>
                </a:solidFill>
                <a:latin typeface="微软雅黑"/>
              </a:rPr>
              <a:t>死于需求蔓延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41156" y="3438144"/>
            <a:ext cx="306415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C0BCDD"/>
                </a:solidFill>
                <a:latin typeface="微软雅黑"/>
              </a:rPr>
              <a:t>防法：体检报告当 scope，加需求走变更单。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5230368"/>
            <a:ext cx="11057839" cy="786384"/>
          </a:xfrm>
          <a:prstGeom prst="roundRect">
            <a:avLst>
              <a:gd name="adj" fmla="val 3500"/>
            </a:avLst>
          </a:prstGeom>
          <a:solidFill>
            <a:srgbClr val="2C2868"/>
          </a:solidFill>
          <a:ln w="9525">
            <a:solidFill>
              <a:srgbClr val="2C28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41247" y="5358384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F0EFF9"/>
                </a:solidFill>
                <a:latin typeface="微软雅黑"/>
              </a:rPr>
              <a:t>把这页给客户看，是坦白，也是筛选：能接受这三条的客户才是好客户。</a:t>
            </a:r>
          </a:p>
        </p:txBody>
      </p:sp>
      <p:sp>
        <p:nvSpPr>
          <p:cNvPr id="30" name="Rounded Rectangle 29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‹</a:t>
            </a:r>
          </a:p>
        </p:txBody>
      </p:sp>
      <p:sp>
        <p:nvSpPr>
          <p:cNvPr id="31" name="Rounded Rectangle 30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≡</a:t>
            </a:r>
          </a:p>
        </p:txBody>
      </p:sp>
      <p:sp>
        <p:nvSpPr>
          <p:cNvPr id="32" name="Rounded Rectangle 31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883B0"/>
                </a:solidFill>
                <a:latin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B4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A5B4FC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6EE7B7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883B0"/>
                </a:solidFill>
                <a:latin typeface="微软雅黑"/>
              </a:rPr>
              <a:t>XX 数科 · 企业数字化方案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883B0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883B0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6EE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EE7B7"/>
                </a:solidFill>
                <a:latin typeface="微软雅黑"/>
              </a:rPr>
              <a:t>里程碑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0EFF9"/>
                </a:solidFill>
                <a:latin typeface="微软雅黑"/>
              </a:rPr>
              <a:t>方案中心的三年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069848" y="2212848"/>
            <a:ext cx="10051999" cy="20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6EE7B7"/>
                </a:solidFill>
                <a:latin typeface="微软雅黑"/>
              </a:rPr>
              <a:t>2024</a:t>
            </a:r>
          </a:p>
        </p:txBody>
      </p:sp>
      <p:sp>
        <p:nvSpPr>
          <p:cNvPr id="13" name="Oval 12"/>
          <p:cNvSpPr/>
          <p:nvPr/>
        </p:nvSpPr>
        <p:spPr>
          <a:xfrm>
            <a:off x="1419834" y="2148840"/>
            <a:ext cx="137160" cy="137160"/>
          </a:xfrm>
          <a:prstGeom prst="ellipse">
            <a:avLst/>
          </a:prstGeom>
          <a:solidFill>
            <a:srgbClr val="A5B4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4007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809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0EFF9"/>
                </a:solidFill>
                <a:latin typeface="微软雅黑"/>
              </a:rPr>
              <a:t>定制开发为主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C0BCDD"/>
                </a:solidFill>
                <a:latin typeface="微软雅黑"/>
              </a:rPr>
              <a:t>项目制，毛利不稳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09901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6EE7B7"/>
                </a:solidFill>
                <a:latin typeface="微软雅黑"/>
              </a:rPr>
              <a:t>2025</a:t>
            </a:r>
          </a:p>
        </p:txBody>
      </p:sp>
      <p:sp>
        <p:nvSpPr>
          <p:cNvPr id="18" name="Oval 17"/>
          <p:cNvSpPr/>
          <p:nvPr/>
        </p:nvSpPr>
        <p:spPr>
          <a:xfrm>
            <a:off x="3262807" y="2148840"/>
            <a:ext cx="137160" cy="137160"/>
          </a:xfrm>
          <a:prstGeom prst="ellipse">
            <a:avLst/>
          </a:prstGeom>
          <a:solidFill>
            <a:srgbClr val="6EE7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2483053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11069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0EFF9"/>
                </a:solidFill>
                <a:latin typeface="微软雅黑"/>
              </a:rPr>
              <a:t>产品化转型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11069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C0BCDD"/>
                </a:solidFill>
                <a:latin typeface="微软雅黑"/>
              </a:rPr>
              <a:t>连接器 + 流程引擎成型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52874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6EE7B7"/>
                </a:solidFill>
                <a:latin typeface="微软雅黑"/>
              </a:rPr>
              <a:t>2026</a:t>
            </a:r>
          </a:p>
        </p:txBody>
      </p:sp>
      <p:sp>
        <p:nvSpPr>
          <p:cNvPr id="23" name="Oval 22"/>
          <p:cNvSpPr/>
          <p:nvPr/>
        </p:nvSpPr>
        <p:spPr>
          <a:xfrm>
            <a:off x="5105780" y="2148840"/>
            <a:ext cx="137160" cy="137160"/>
          </a:xfrm>
          <a:prstGeom prst="ellipse">
            <a:avLst/>
          </a:prstGeom>
          <a:solidFill>
            <a:srgbClr val="A5B4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4326026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454042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0EFF9"/>
                </a:solidFill>
                <a:latin typeface="微软雅黑"/>
              </a:rPr>
              <a:t>体检方法论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54042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C0BCDD"/>
                </a:solidFill>
                <a:latin typeface="微软雅黑"/>
              </a:rPr>
              <a:t>48 家企业体检数据沉淀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9584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6EE7B7"/>
                </a:solidFill>
                <a:latin typeface="微软雅黑"/>
              </a:rPr>
              <a:t>2027</a:t>
            </a:r>
          </a:p>
        </p:txBody>
      </p:sp>
      <p:sp>
        <p:nvSpPr>
          <p:cNvPr id="28" name="Oval 27"/>
          <p:cNvSpPr/>
          <p:nvPr/>
        </p:nvSpPr>
        <p:spPr>
          <a:xfrm>
            <a:off x="6948754" y="2148840"/>
            <a:ext cx="137160" cy="137160"/>
          </a:xfrm>
          <a:prstGeom prst="ellipse">
            <a:avLst/>
          </a:prstGeom>
          <a:solidFill>
            <a:srgbClr val="6EE7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16899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29701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0EFF9"/>
                </a:solidFill>
                <a:latin typeface="微软雅黑"/>
              </a:rPr>
              <a:t>规模复制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9701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C0BCDD"/>
                </a:solidFill>
                <a:latin typeface="微软雅黑"/>
              </a:rPr>
              <a:t>目标：交付周期 6 → 4 个月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66928" y="4846320"/>
            <a:ext cx="11057839" cy="822960"/>
          </a:xfrm>
          <a:prstGeom prst="roundRect">
            <a:avLst>
              <a:gd name="adj" fmla="val 3500"/>
            </a:avLst>
          </a:prstGeom>
          <a:solidFill>
            <a:srgbClr val="2C2868"/>
          </a:solidFill>
          <a:ln w="9525">
            <a:solidFill>
              <a:srgbClr val="2C28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41247" y="4974336"/>
            <a:ext cx="1050919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F0EFF9"/>
                </a:solidFill>
                <a:latin typeface="微软雅黑"/>
              </a:rPr>
              <a:t>三年才敢谈「方案」二字：前两年攒的 48 个体检样本，是这套方法论的底料。</a:t>
            </a:r>
          </a:p>
        </p:txBody>
      </p:sp>
      <p:sp>
        <p:nvSpPr>
          <p:cNvPr id="34" name="Rounded Rectangle 33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‹</a:t>
            </a:r>
          </a:p>
        </p:txBody>
      </p:sp>
      <p:sp>
        <p:nvSpPr>
          <p:cNvPr id="35" name="Rounded Rectangle 34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≡</a:t>
            </a:r>
          </a:p>
        </p:txBody>
      </p:sp>
      <p:sp>
        <p:nvSpPr>
          <p:cNvPr id="36" name="Rounded Rectangle 35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883B0"/>
                </a:solidFill>
                <a:latin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B4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A5B4FC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6EE7B7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883B0"/>
                </a:solidFill>
                <a:latin typeface="微软雅黑"/>
              </a:rPr>
              <a:t>XX 数科 · 企业数字化方案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883B0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883B0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6EE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EE7B7"/>
                </a:solidFill>
                <a:latin typeface="微软雅黑"/>
              </a:rPr>
              <a:t>下一步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0EFF9"/>
                </a:solidFill>
                <a:latin typeface="微软雅黑"/>
              </a:rPr>
              <a:t>从体检开始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66928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1700784"/>
            <a:ext cx="3539642" cy="54864"/>
          </a:xfrm>
          <a:prstGeom prst="rect">
            <a:avLst/>
          </a:prstGeom>
          <a:solidFill>
            <a:srgbClr val="A5B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A5B4FC"/>
                </a:solidFill>
                <a:latin typeface="微软雅黑"/>
              </a:rPr>
              <a:t>预约体检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F0EFF9"/>
                </a:solidFill>
                <a:latin typeface="微软雅黑"/>
              </a:rPr>
              <a:t>2 周现场 + 报告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C0BCDD"/>
                </a:solidFill>
                <a:latin typeface="微软雅黑"/>
              </a:rPr>
              <a:t>咨询 ×××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6EE7B7"/>
                </a:solidFill>
                <a:latin typeface="微软雅黑"/>
              </a:rPr>
              <a:t>3 万元抵扣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26026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326026" y="1700784"/>
            <a:ext cx="3539642" cy="54864"/>
          </a:xfrm>
          <a:prstGeom prst="rect">
            <a:avLst/>
          </a:prstGeom>
          <a:solidFill>
            <a:srgbClr val="6EE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82058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6EE7B7"/>
                </a:solidFill>
                <a:latin typeface="微软雅黑"/>
              </a:rPr>
              <a:t>高管宣讲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82058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F0EFF9"/>
                </a:solidFill>
                <a:latin typeface="微软雅黑"/>
              </a:rPr>
              <a:t>1 小时数字化断点分享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82058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C0BCDD"/>
                </a:solidFill>
                <a:latin typeface="微软雅黑"/>
              </a:rPr>
              <a:t>方案总监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82058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6EE7B7"/>
                </a:solidFill>
                <a:latin typeface="微软雅黑"/>
              </a:rPr>
              <a:t>免费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85124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085124" y="1700784"/>
            <a:ext cx="3539642" cy="54864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41156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9A8D4"/>
                </a:solidFill>
                <a:latin typeface="微软雅黑"/>
              </a:rPr>
              <a:t>同业参访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1156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F0EFF9"/>
                </a:solidFill>
                <a:latin typeface="微软雅黑"/>
              </a:rPr>
              <a:t>标杆客户半天参访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41156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C0BCDD"/>
                </a:solidFill>
                <a:latin typeface="微软雅黑"/>
              </a:rPr>
              <a:t>客户成功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41156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6EE7B7"/>
                </a:solidFill>
                <a:latin typeface="微软雅黑"/>
              </a:rPr>
              <a:t>每月 2 场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5138928"/>
            <a:ext cx="11057839" cy="1005840"/>
          </a:xfrm>
          <a:prstGeom prst="roundRect">
            <a:avLst>
              <a:gd name="adj" fmla="val 3500"/>
            </a:avLst>
          </a:prstGeom>
          <a:solidFill>
            <a:srgbClr val="2C2868"/>
          </a:solidFill>
          <a:ln w="9525">
            <a:solidFill>
              <a:srgbClr val="2C28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59536" y="5285232"/>
            <a:ext cx="10472623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100" b="0" i="0">
                <a:solidFill>
                  <a:srgbClr val="F0EFF9"/>
                </a:solidFill>
                <a:latin typeface="微软雅黑"/>
              </a:rPr>
              <a:t>把「体检抵扣」讲清楚：3 万不是门槛，是双方认真的诚意。</a:t>
            </a:r>
          </a:p>
        </p:txBody>
      </p:sp>
      <p:sp>
        <p:nvSpPr>
          <p:cNvPr id="31" name="Rounded Rectangle 30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‹</a:t>
            </a:r>
          </a:p>
        </p:txBody>
      </p:sp>
      <p:sp>
        <p:nvSpPr>
          <p:cNvPr id="32" name="Rounded Rectangle 31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≡</a:t>
            </a:r>
          </a:p>
        </p:txBody>
      </p:sp>
      <p:sp>
        <p:nvSpPr>
          <p:cNvPr id="33" name="Rounded Rectangle 32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883B0"/>
                </a:solidFill>
                <a:latin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B4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A5B4FC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6EE7B7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883B0"/>
                </a:solidFill>
                <a:latin typeface="微软雅黑"/>
              </a:rPr>
              <a:t>XX 数科 · 企业数字化方案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883B0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883B0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6EE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6EE7B7"/>
                </a:solidFill>
                <a:latin typeface="微软雅黑"/>
              </a:rPr>
              <a:t>现场与过程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0EFF9"/>
                </a:solidFill>
                <a:latin typeface="微软雅黑"/>
              </a:rPr>
              <a:t>交付现场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C0BCDD"/>
                </a:solidFill>
                <a:latin typeface="微软雅黑"/>
              </a:rPr>
              <a:t>上线那几天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team-in-modern-office-meeting-room.jpg"/>
          <p:cNvPicPr>
            <a:picLocks noChangeAspect="1"/>
          </p:cNvPicPr>
          <p:nvPr/>
        </p:nvPicPr>
        <p:blipFill>
          <a:blip r:embed="rId2"/>
          <a:srcRect t="6985" b="6985"/>
          <a:stretch>
            <a:fillRect/>
          </a:stretch>
        </p:blipFill>
        <p:spPr>
          <a:xfrm>
            <a:off x="566928" y="1700784"/>
            <a:ext cx="5705856" cy="327355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6904" y="4700016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5065776"/>
            <a:ext cx="570585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1" i="0">
                <a:solidFill>
                  <a:srgbClr val="F0EFF9"/>
                </a:solidFill>
                <a:latin typeface="微软雅黑"/>
              </a:rPr>
              <a:t>客户现场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5376672"/>
            <a:ext cx="5705856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50" b="0" i="0">
                <a:solidFill>
                  <a:srgbClr val="C0BCDD"/>
                </a:solidFill>
                <a:latin typeface="微软雅黑"/>
              </a:rPr>
              <a:t>首期上线当天，财务把三张手工台账关掉了。</a:t>
            </a:r>
          </a:p>
        </p:txBody>
      </p:sp>
      <p:pic>
        <p:nvPicPr>
          <p:cNvPr id="16" name="Picture 15" descr="proud-business-owner-sits-and-smiles.jpg"/>
          <p:cNvPicPr>
            <a:picLocks noChangeAspect="1"/>
          </p:cNvPicPr>
          <p:nvPr/>
        </p:nvPicPr>
        <p:blipFill>
          <a:blip r:embed="rId3"/>
          <a:srcRect t="16688" b="16688"/>
          <a:stretch>
            <a:fillRect/>
          </a:stretch>
        </p:blipFill>
        <p:spPr>
          <a:xfrm>
            <a:off x="6565392" y="1700784"/>
            <a:ext cx="1700784" cy="170078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940295" y="3127248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49056" y="1901952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0EFF9"/>
                </a:solidFill>
                <a:latin typeface="微软雅黑"/>
              </a:rPr>
              <a:t>关键用户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49056" y="2231136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C0BCDD"/>
                </a:solidFill>
                <a:latin typeface="微软雅黑"/>
              </a:rPr>
              <a:t>各部门关键用户培训 4 场，考核通过率 91%。</a:t>
            </a:r>
          </a:p>
        </p:txBody>
      </p:sp>
      <p:pic>
        <p:nvPicPr>
          <p:cNvPr id="20" name="Picture 19" descr="team-in-modern-office-meeting-room.jpg"/>
          <p:cNvPicPr>
            <a:picLocks noChangeAspect="1"/>
          </p:cNvPicPr>
          <p:nvPr/>
        </p:nvPicPr>
        <p:blipFill>
          <a:blip r:embed="rId2"/>
          <a:srcRect l="16656" r="16656"/>
          <a:stretch>
            <a:fillRect/>
          </a:stretch>
        </p:blipFill>
        <p:spPr>
          <a:xfrm>
            <a:off x="6565392" y="3584448"/>
            <a:ext cx="1700784" cy="17007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940295" y="5010912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49056" y="3785615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0EFF9"/>
                </a:solidFill>
                <a:latin typeface="微软雅黑"/>
              </a:rPr>
              <a:t>交付标准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49056" y="4114800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C0BCDD"/>
                </a:solidFill>
                <a:latin typeface="微软雅黑"/>
              </a:rPr>
              <a:t>交付清单 63 项，一项一项打勾。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5797296"/>
            <a:ext cx="11057839" cy="438912"/>
          </a:xfrm>
          <a:prstGeom prst="roundRect">
            <a:avLst>
              <a:gd name="adj" fmla="val 3500"/>
            </a:avLst>
          </a:prstGeom>
          <a:solidFill>
            <a:srgbClr val="2C2868"/>
          </a:solidFill>
          <a:ln w="9525">
            <a:solidFill>
              <a:srgbClr val="2C28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5870448"/>
            <a:ext cx="1061892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F0EFF9"/>
                </a:solidFill>
                <a:latin typeface="微软雅黑"/>
              </a:rPr>
              <a:t>配图右下角的水印为素材版权标记，换成自己的照片后自然消失。</a:t>
            </a:r>
          </a:p>
        </p:txBody>
      </p:sp>
      <p:sp>
        <p:nvSpPr>
          <p:cNvPr id="26" name="Rounded Rectangle 25">
            <a:hlinkClick action="ppaction://hlinksldjump" r:id="rId4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‹</a:t>
            </a:r>
          </a:p>
        </p:txBody>
      </p:sp>
      <p:sp>
        <p:nvSpPr>
          <p:cNvPr id="27" name="Rounded Rectangle 26">
            <a:hlinkClick action="ppaction://hlinksldjump" r:id="rId5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≡</a:t>
            </a:r>
          </a:p>
        </p:txBody>
      </p:sp>
      <p:sp>
        <p:nvSpPr>
          <p:cNvPr id="28" name="Rounded Rectangle 27">
            <a:hlinkClick action="ppaction://hlinksldjump" r:id="rId6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C286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0BCDD"/>
                </a:solidFill>
                <a:latin typeface="微软雅黑"/>
              </a:rPr>
              <a:t>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883B0"/>
                </a:solidFill>
                <a:latin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B4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A5B4FC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6EE7B7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A5B4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975104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6EE7B7"/>
                </a:solidFill>
                <a:latin typeface="微软雅黑"/>
              </a:rPr>
              <a:t>DIGITAL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304288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3400" b="1" i="0">
                <a:solidFill>
                  <a:srgbClr val="F0EFF9"/>
                </a:solidFill>
                <a:latin typeface="微软雅黑"/>
              </a:rPr>
              <a:t>先连接，再新建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29968" y="3310128"/>
            <a:ext cx="813175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C0BCDD"/>
                </a:solidFill>
                <a:latin typeface="微软雅黑"/>
              </a:rPr>
              <a:t>XX 数科 · 数字化体检 3 万起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4754880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883B0"/>
                </a:solidFill>
                <a:latin typeface="微软雅黑"/>
              </a:rPr>
              <a:t>方案中心 · 2026.11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272784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883B0"/>
                </a:solidFill>
                <a:latin typeface="微软雅黑"/>
              </a:rPr>
              <a:t>www.974.cn · 模板库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