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月均新增（万）</c:v>
                </c:pt>
              </c:strCache>
            </c:strRef>
          </c:tx>
          <c:spPr>
            <a:solidFill>
              <a:srgbClr val="9BE15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45</c:v>
                </c:pt>
                <c:pt idx="2">
                  <c:v>52</c:v>
                </c:pt>
                <c:pt idx="3">
                  <c:v>61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买量占比（%）</c:v>
                </c:pt>
              </c:strCache>
            </c:strRef>
          </c:tx>
          <c:spPr>
            <a:ln w="28575" cap="rnd">
              <a:solidFill>
                <a:srgbClr val="00D9C0"/>
              </a:solidFill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71</c:v>
                </c:pt>
                <c:pt idx="1">
                  <c:v>66</c:v>
                </c:pt>
                <c:pt idx="2">
                  <c:v>58</c:v>
                </c:pt>
                <c:pt idx="3">
                  <c:v>54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20303A"/>
            </a:solidFill>
          </a:ln>
        </c:spPr>
        <c:txPr>
          <a:bodyPr/>
          <a:lstStyle/>
          <a:p>
            <a:pPr>
              <a:defRPr sz="900">
                <a:solidFill>
                  <a:srgbClr val="A6BDB0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20303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68807A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A6BDB0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A6BDB0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v</c:v>
                </c:pt>
              </c:strCache>
            </c:strRef>
          </c:tx>
          <c:dPt>
            <c:idx val="0"/>
            <c:spPr>
              <a:solidFill>
                <a:srgbClr val="9BE15D"/>
              </a:solidFill>
            </c:spPr>
          </c:dPt>
          <c:dPt>
            <c:idx val="1"/>
            <c:spPr>
              <a:solidFill>
                <a:srgbClr val="00D9C0"/>
              </a:solidFill>
            </c:spPr>
          </c:dPt>
          <c:dPt>
            <c:idx val="2"/>
            <c:spPr>
              <a:solidFill>
                <a:srgbClr val="FF8A3D"/>
              </a:solidFill>
            </c:spPr>
          </c:dPt>
          <c:dPt>
            <c:idx val="3"/>
            <c:spPr>
              <a:solidFill>
                <a:srgbClr val="20303A"/>
              </a:solidFill>
            </c:spPr>
          </c:dPt>
          <c:dPt>
            <c:idx val="4"/>
            <c:spPr>
              <a:solidFill>
                <a:srgbClr val="68807A"/>
              </a:solidFill>
            </c:spPr>
          </c:dPt>
          <c:cat>
            <c:strRef>
              <c:f>Sheet1!$A$2:$A$6</c:f>
              <c:strCache>
                <c:ptCount val="5"/>
                <c:pt idx="0">
                  <c:v>完成注册</c:v>
                </c:pt>
                <c:pt idx="1">
                  <c:v>完成首单</c:v>
                </c:pt>
                <c:pt idx="2">
                  <c:v>开启推送</c:v>
                </c:pt>
                <c:pt idx="3">
                  <c:v>7日回访</c:v>
                </c:pt>
                <c:pt idx="4">
                  <c:v>其他流失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61</c:v>
                </c:pt>
                <c:pt idx="2">
                  <c:v>48</c:v>
                </c:pt>
                <c:pt idx="3">
                  <c:v>38</c:v>
                </c:pt>
                <c:pt idx="4">
                  <c:v>0</c:v>
                </c:pt>
              </c:numCache>
            </c:numRef>
          </c:val>
        </c:ser>
        <c:dLbls>
          <c:txPr>
            <a:bodyPr/>
            <a:lstStyle/>
            <a:p>
              <a:pPr>
                <a:defRPr sz="950" b="1">
                  <a:solidFill>
                    <a:srgbClr val="F0FBEF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/>
        <a:lstStyle/>
        <a:p>
          <a:pPr>
            <a:defRPr sz="900">
              <a:solidFill>
                <a:srgbClr val="A6BDB0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A6BDB0"/>
          </a:solidFill>
          <a:latin typeface="微软雅黑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广告</c:v>
                </c:pt>
              </c:strCache>
            </c:strRef>
          </c:tx>
          <c:spPr>
            <a:solidFill>
              <a:srgbClr val="9BE15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72</c:v>
                </c:pt>
                <c:pt idx="1">
                  <c:v>66</c:v>
                </c:pt>
                <c:pt idx="2">
                  <c:v>61</c:v>
                </c:pt>
                <c:pt idx="3">
                  <c:v>57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会员</c:v>
                </c:pt>
              </c:strCache>
            </c:strRef>
          </c:tx>
          <c:spPr>
            <a:solidFill>
              <a:srgbClr val="00D9C0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21</c:v>
                </c:pt>
                <c:pt idx="1">
                  <c:v>26</c:v>
                </c:pt>
                <c:pt idx="2">
                  <c:v>30</c:v>
                </c:pt>
                <c:pt idx="3">
                  <c:v>34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其他</c:v>
                </c:pt>
              </c:strCache>
            </c:strRef>
          </c:tx>
          <c:spPr>
            <a:solidFill>
              <a:srgbClr val="FF8A3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9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20303A"/>
            </a:solidFill>
          </a:ln>
        </c:spPr>
        <c:txPr>
          <a:bodyPr/>
          <a:lstStyle/>
          <a:p>
            <a:pPr>
              <a:defRPr sz="900">
                <a:solidFill>
                  <a:srgbClr val="A6BDB0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20303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68807A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A6BDB0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A6BDB0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5.xml"/><Relationship Id="rId4" Type="http://schemas.openxmlformats.org/officeDocument/2006/relationships/slide" Target="slide2.xml"/><Relationship Id="rId5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6.xml"/><Relationship Id="rId4" Type="http://schemas.openxmlformats.org/officeDocument/2006/relationships/slide" Target="slide2.xml"/><Relationship Id="rId5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slide" Target="slide7.xml"/><Relationship Id="rId4" Type="http://schemas.openxmlformats.org/officeDocument/2006/relationships/slide" Target="slide2.xml"/><Relationship Id="rId5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Relationship Id="rId4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Relationship Id="rId3" Type="http://schemas.openxmlformats.org/officeDocument/2006/relationships/slide" Target="slide2.xml"/><Relationship Id="rId4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Relationship Id="rId3" Type="http://schemas.openxmlformats.org/officeDocument/2006/relationships/slide" Target="slide2.xml"/><Relationship Id="rId4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slide" Target="slide12.xml"/><Relationship Id="rId5" Type="http://schemas.openxmlformats.org/officeDocument/2006/relationships/slide" Target="slide2.xml"/><Relationship Id="rId6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bile-internet-upgrade-screen.jpg"/>
          <p:cNvPicPr>
            <a:picLocks noChangeAspect="1"/>
          </p:cNvPicPr>
          <p:nvPr/>
        </p:nvPicPr>
        <p:blipFill>
          <a:blip r:embed="rId2"/>
          <a:srcRect t="7825" b="7825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622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658368" cy="45720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481328"/>
            <a:ext cx="85953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0D9A8"/>
                </a:solidFill>
                <a:latin typeface="微软雅黑"/>
              </a:rPr>
              <a:t>GROWTH REVIEW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828800"/>
            <a:ext cx="8046720" cy="1481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微软雅黑"/>
              </a:rPr>
              <a:t>DAU 翻倍的一年，</a:t>
            </a:r>
          </a:p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微软雅黑"/>
              </a:rPr>
              <a:t>但花钱越来越多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419856"/>
            <a:ext cx="7132320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300" b="0" i="0">
                <a:solidFill>
                  <a:srgbClr val="D8DFEA"/>
                </a:solidFill>
                <a:latin typeface="微软雅黑"/>
              </a:rPr>
              <a:t>XX App · 2026 年度增长复盘</a:t>
            </a:r>
          </a:p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300" b="0" i="0">
                <a:solidFill>
                  <a:srgbClr val="D8DFEA"/>
                </a:solidFill>
                <a:latin typeface="微软雅黑"/>
              </a:rPr>
              <a:t>增长团队 · 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4626864"/>
            <a:ext cx="173736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</a:rPr>
              <a:t>86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5047488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266944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B9C3D2"/>
                </a:solidFill>
                <a:latin typeface="微软雅黑"/>
              </a:rPr>
              <a:t>DAU（+102%）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87168" y="4626864"/>
            <a:ext cx="173736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</a:rPr>
              <a:t>4.2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87168" y="5047488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87168" y="5266944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B9C3D2"/>
                </a:solidFill>
                <a:latin typeface="微软雅黑"/>
              </a:rPr>
              <a:t>单获客成本（+67%）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07408" y="4626864"/>
            <a:ext cx="173736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07408" y="5047488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07408" y="5266944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B9C3D2"/>
                </a:solidFill>
                <a:latin typeface="微软雅黑"/>
              </a:rPr>
              <a:t>次月留存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7648" y="4626864"/>
            <a:ext cx="173736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</a:rPr>
              <a:t>214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27648" y="5047488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个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27648" y="5266944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B9C3D2"/>
                </a:solidFill>
                <a:latin typeface="微软雅黑"/>
              </a:rPr>
              <a:t>A/B 实验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181344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B9C3D2"/>
                </a:solidFill>
                <a:latin typeface="微软雅黑"/>
              </a:rPr>
              <a:t>XX App · 增长团队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XX App · 2026 增长复盘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8807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FBEF"/>
                </a:solidFill>
                <a:latin typeface="微软雅黑"/>
              </a:rPr>
              <a:t>四段拆解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A6BDB0"/>
                </a:solidFill>
                <a:latin typeface="微软雅黑"/>
              </a:rPr>
              <a:t>获客、激活、留存、变现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0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00D9C0"/>
                </a:solidFill>
                <a:latin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0FBEF"/>
                </a:solidFill>
                <a:latin typeface="微软雅黑"/>
              </a:rPr>
              <a:t>全年大盘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A6BDB0"/>
                </a:solidFill>
                <a:latin typeface="微软雅黑"/>
              </a:rPr>
              <a:t>涨在哪里、贵在哪里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进入 →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00D9C0"/>
                </a:solidFill>
                <a:latin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0FBEF"/>
                </a:solidFill>
                <a:latin typeface="微软雅黑"/>
              </a:rPr>
              <a:t>获客与激活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A6BDB0"/>
                </a:solidFill>
                <a:latin typeface="微软雅黑"/>
              </a:rPr>
              <a:t>渠道效率与新手引导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进入 →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00D9C0"/>
                </a:solidFill>
                <a:latin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0FBEF"/>
                </a:solidFill>
                <a:latin typeface="微软雅黑"/>
              </a:rPr>
              <a:t>留存与变现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A6BDB0"/>
                </a:solidFill>
                <a:latin typeface="微软雅黑"/>
              </a:rPr>
              <a:t>38% 的次留怎么再往上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进入 →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00D9C0"/>
                </a:solidFill>
                <a:latin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0FBEF"/>
                </a:solidFill>
                <a:latin typeface="微软雅黑"/>
              </a:rPr>
              <a:t>2027 打法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A6BDB0"/>
                </a:solidFill>
                <a:latin typeface="微软雅黑"/>
              </a:rPr>
              <a:t>从买量转向留存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进入 →</a:t>
            </a:r>
          </a:p>
        </p:txBody>
      </p:sp>
      <p:sp>
        <p:nvSpPr>
          <p:cNvPr id="30" name="Rounded Rectangle 29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8807A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00D9C0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全年大盘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涨在哪里、贵在哪里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XX App · 2026 增长复盘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8807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PART 01 · 大盘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FBEF"/>
                </a:solidFill>
                <a:latin typeface="微软雅黑"/>
              </a:rPr>
              <a:t>DAU 翻倍，但增长质量在下降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A6BDB0"/>
                </a:solidFill>
                <a:latin typeface="微软雅黑"/>
              </a:rPr>
              <a:t>对比口径：2026.10 vs 2025.10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0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68807A"/>
                </a:solidFill>
                <a:latin typeface="微软雅黑"/>
              </a:rPr>
              <a:t>DAU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9BE15D"/>
                </a:solidFill>
                <a:latin typeface="微软雅黑"/>
              </a:rPr>
              <a:t>86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A6BDB0"/>
                </a:solidFill>
                <a:latin typeface="微软雅黑"/>
              </a:rPr>
              <a:t>+102%，目标达成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68807A"/>
                </a:solidFill>
                <a:latin typeface="微软雅黑"/>
              </a:rPr>
              <a:t>量是够的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68807A"/>
                </a:solidFill>
                <a:latin typeface="微软雅黑"/>
              </a:rPr>
              <a:t>单获客成本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9BE15D"/>
                </a:solidFill>
                <a:latin typeface="微软雅黑"/>
              </a:rPr>
              <a:t>4.2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A6BDB0"/>
                </a:solidFill>
                <a:latin typeface="微软雅黑"/>
              </a:rPr>
              <a:t>+67%，买量通胀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68807A"/>
                </a:solidFill>
                <a:latin typeface="微软雅黑"/>
              </a:rPr>
              <a:t>信息流单价全年上涨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68807A"/>
                </a:solidFill>
                <a:latin typeface="微软雅黑"/>
              </a:rPr>
              <a:t>次月留存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9BE15D"/>
                </a:solidFill>
                <a:latin typeface="微软雅黑"/>
              </a:rPr>
              <a:t>38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A6BDB0"/>
                </a:solidFill>
                <a:latin typeface="微软雅黑"/>
              </a:rPr>
              <a:t>仅 +3pp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68807A"/>
                </a:solidFill>
                <a:latin typeface="微软雅黑"/>
              </a:rPr>
              <a:t>量涨质没涨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011183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011183" y="1645920"/>
            <a:ext cx="2613583" cy="50292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248927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68807A"/>
                </a:solidFill>
                <a:latin typeface="微软雅黑"/>
              </a:rPr>
              <a:t>ARPPU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248927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9BE15D"/>
                </a:solidFill>
                <a:latin typeface="微软雅黑"/>
              </a:rPr>
              <a:t>28.6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248927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元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48927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A6BDB0"/>
                </a:solidFill>
                <a:latin typeface="微软雅黑"/>
              </a:rPr>
              <a:t>+9%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48927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68807A"/>
                </a:solidFill>
                <a:latin typeface="微软雅黑"/>
              </a:rPr>
              <a:t>付费盘健康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122016"/>
          </a:solidFill>
          <a:ln w="9525">
            <a:solidFill>
              <a:srgbClr val="1220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00D9C0"/>
                </a:solidFill>
                <a:latin typeface="微软雅黑"/>
              </a:rPr>
              <a:t>一句话读这段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F0FBEF"/>
                </a:solidFill>
                <a:latin typeface="微软雅黑"/>
              </a:rPr>
              <a:t>2026 的增长是买出来的，不是长出来的。2027 的主题是把留存做上来，让买量的每一块钱更值。</a:t>
            </a:r>
          </a:p>
        </p:txBody>
      </p:sp>
      <p:sp>
        <p:nvSpPr>
          <p:cNvPr id="41" name="Rounded Rectangle 40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‹</a:t>
            </a:r>
          </a:p>
        </p:txBody>
      </p:sp>
      <p:sp>
        <p:nvSpPr>
          <p:cNvPr id="42" name="Rounded Rectangle 41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≡</a:t>
            </a:r>
          </a:p>
        </p:txBody>
      </p:sp>
      <p:sp>
        <p:nvSpPr>
          <p:cNvPr id="43" name="Rounded Rectangle 42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›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8807A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XX App · 2026 增长复盘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8807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PART 02 · 获客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FBEF"/>
                </a:solidFill>
                <a:latin typeface="微软雅黑"/>
              </a:rPr>
              <a:t>渠道效率：自然量在涨，买量在变贵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A6BDB0"/>
                </a:solidFill>
                <a:latin typeface="微软雅黑"/>
              </a:rPr>
              <a:t>柱为月新增（万），线为买量占比（%）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0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00D9C0"/>
                </a:solidFill>
                <a:latin typeface="微软雅黑"/>
              </a:rPr>
              <a:t>三个观察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BE15D"/>
                </a:solidFill>
                <a:latin typeface="微软雅黑"/>
              </a:rPr>
              <a:t>自然量占比回升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A6BDB0"/>
                </a:solidFill>
                <a:latin typeface="微软雅黑"/>
              </a:rPr>
              <a:t>从 29% 到 46%，主要来自口碑与搜索。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BE15D"/>
                </a:solidFill>
                <a:latin typeface="微软雅黑"/>
              </a:rPr>
              <a:t>买量单价上涨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A6BDB0"/>
                </a:solidFill>
                <a:latin typeface="微软雅黑"/>
              </a:rPr>
              <a:t>信息流 CPM 全年 +34%，ROI 从 1.6 降到 1.1。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BE15D"/>
                </a:solidFill>
                <a:latin typeface="微软雅黑"/>
              </a:rPr>
              <a:t>Q4 新增结构最健康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A6BDB0"/>
                </a:solidFill>
                <a:latin typeface="微软雅黑"/>
              </a:rPr>
              <a:t>量最大、买量占比最低的一个季度。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122016"/>
          </a:solidFill>
          <a:ln w="9525">
            <a:solidFill>
              <a:srgbClr val="1220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0FBEF"/>
                </a:solidFill>
                <a:latin typeface="微软雅黑"/>
              </a:rPr>
              <a:t>结论：自然量引擎（口碑 + SEO）开始转起来，2027 买量预算不再加码，维持 Q4 水平。</a:t>
            </a:r>
          </a:p>
        </p:txBody>
      </p:sp>
      <p:sp>
        <p:nvSpPr>
          <p:cNvPr id="23" name="Rounded Rectangle 22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‹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≡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8807A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XX App · 2026 增长复盘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8807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PART 02 · 激活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FBEF"/>
                </a:solidFill>
                <a:latin typeface="微软雅黑"/>
              </a:rPr>
              <a:t>新手七日：流失集中在第 3 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A6BDB0"/>
                </a:solidFill>
                <a:latin typeface="微软雅黑"/>
              </a:rPr>
              <a:t>新用户激活漏斗，样本：2026 Q4 新增 61 万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0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21207" y="1700784"/>
          <a:ext cx="46177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13248" y="1700784"/>
            <a:ext cx="621151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00D9C0"/>
                </a:solidFill>
                <a:latin typeface="微软雅黑"/>
              </a:rPr>
              <a:t>各步转化率与流失主因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13248" y="2048256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A6BDB0"/>
                </a:solidFill>
                <a:latin typeface="微软雅黑"/>
              </a:rPr>
              <a:t>注册 → 首单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1220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07808" y="2066544"/>
            <a:ext cx="2995794" cy="182880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95042" y="2039112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FBEF"/>
                </a:solidFill>
                <a:latin typeface="微软雅黑"/>
              </a:rPr>
              <a:t>61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286000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主因：未授权定位看不到附近服务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3248" y="2724912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A6BDB0"/>
                </a:solidFill>
                <a:latin typeface="微软雅黑"/>
              </a:rPr>
              <a:t>首单 → 开推送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1220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579047" y="2715768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FBEF"/>
                </a:solidFill>
                <a:latin typeface="微软雅黑"/>
              </a:rPr>
              <a:t>79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7808" y="2962656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引导文案太长，21% 直接跳过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3248" y="3401568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A6BDB0"/>
                </a:solidFill>
                <a:latin typeface="微软雅黑"/>
              </a:rPr>
              <a:t>开推送 → 7日回访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1220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1579047" y="3392424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FBEF"/>
                </a:solidFill>
                <a:latin typeface="微软雅黑"/>
              </a:rPr>
              <a:t>79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07808" y="3639312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推送打开率 8.2%，高于行业均值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13248" y="4078224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A6BDB0"/>
                </a:solidFill>
                <a:latin typeface="微软雅黑"/>
              </a:rPr>
              <a:t>整体漏斗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07808" y="4096511"/>
            <a:ext cx="3879799" cy="182880"/>
          </a:xfrm>
          <a:prstGeom prst="rect">
            <a:avLst/>
          </a:prstGeom>
          <a:solidFill>
            <a:srgbClr val="1220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607808" y="4096511"/>
            <a:ext cx="1866232" cy="182880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65480" y="4069080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FBEF"/>
                </a:solidFill>
                <a:latin typeface="微软雅黑"/>
              </a:rPr>
              <a:t>38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07808" y="4315968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行业基准 33%，我们略好但提升慢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" y="5358384"/>
            <a:ext cx="11057839" cy="804672"/>
          </a:xfrm>
          <a:prstGeom prst="roundRect">
            <a:avLst>
              <a:gd name="adj" fmla="val 3500"/>
            </a:avLst>
          </a:prstGeom>
          <a:solidFill>
            <a:srgbClr val="122016"/>
          </a:solidFill>
          <a:ln w="9525">
            <a:solidFill>
              <a:srgbClr val="1220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7" y="548640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0FBEF"/>
                </a:solidFill>
                <a:latin typeface="微软雅黑"/>
              </a:rPr>
              <a:t>第 3 步的修复已上线：定位授权改为场景化弹窗（首单页才请求），授权率从 54% 提到 71%，全量后次留预期 +2pp。</a:t>
            </a:r>
          </a:p>
        </p:txBody>
      </p:sp>
      <p:sp>
        <p:nvSpPr>
          <p:cNvPr id="34" name="Rounded Rectangle 33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8807A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ands-hold-a-cellphone-with-a-graph-on-screen.jpg"/>
          <p:cNvPicPr>
            <a:picLocks noChangeAspect="1"/>
          </p:cNvPicPr>
          <p:nvPr/>
        </p:nvPicPr>
        <p:blipFill>
          <a:blip r:embed="rId2"/>
          <a:srcRect l="23547" r="23547"/>
          <a:stretch>
            <a:fillRect/>
          </a:stretch>
        </p:blipFill>
        <p:spPr>
          <a:xfrm>
            <a:off x="566928" y="0"/>
            <a:ext cx="54406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81728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105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PART 03 · 留存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105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F0FBEF"/>
                </a:solidFill>
                <a:latin typeface="微软雅黑"/>
              </a:rPr>
              <a:t>次留 38% 的三块拼图</a:t>
            </a:r>
          </a:p>
        </p:txBody>
      </p:sp>
      <p:sp>
        <p:nvSpPr>
          <p:cNvPr id="6" name="Rectangle 5"/>
          <p:cNvSpPr/>
          <p:nvPr/>
        </p:nvSpPr>
        <p:spPr>
          <a:xfrm>
            <a:off x="6510528" y="21945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934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0FBEF"/>
                </a:solidFill>
                <a:latin typeface="微软雅黑"/>
              </a:rPr>
              <a:t>推送贡献 9pp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934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A6BDB0"/>
                </a:solidFill>
                <a:latin typeface="微软雅黑"/>
              </a:rPr>
              <a:t>但过度依赖：关闭推送的用户次留只有 21%。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10528" y="3236975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934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0FBEF"/>
                </a:solidFill>
                <a:latin typeface="微软雅黑"/>
              </a:rPr>
              <a:t>社交关系贡献 11pp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934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A6BDB0"/>
                </a:solidFill>
                <a:latin typeface="微软雅黑"/>
              </a:rPr>
              <a:t>有 3 个以上好友的用户次留 57%，社交是最大杠杆。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10528" y="4279391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93408" y="4224527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0FBEF"/>
                </a:solidFill>
                <a:latin typeface="微软雅黑"/>
              </a:rPr>
              <a:t>内容消费贡献 8pp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93408" y="4517136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A6BDB0"/>
                </a:solidFill>
                <a:latin typeface="微软雅黑"/>
              </a:rPr>
              <a:t>首周完成 3 次内容互动的用户，流失率减半。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105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122016"/>
          </a:solidFill>
          <a:ln w="9525">
            <a:solidFill>
              <a:srgbClr val="1220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299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F0FBEF"/>
                </a:solidFill>
                <a:latin typeface="微软雅黑"/>
              </a:rPr>
              <a:t>2027 留存主线就按这三块排：社交 &gt; 内容 &gt; 推送，资源也按这个顺序给。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311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928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8807A"/>
                </a:solidFill>
                <a:latin typeface="微软雅黑"/>
              </a:rPr>
              <a:t>07</a:t>
            </a:r>
          </a:p>
        </p:txBody>
      </p:sp>
      <p:sp>
        <p:nvSpPr>
          <p:cNvPr id="19" name="Rounded Rectangle 18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‹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≡</a:t>
            </a:r>
          </a:p>
        </p:txBody>
      </p:sp>
      <p:sp>
        <p:nvSpPr>
          <p:cNvPr id="21" name="Rounded Rectangle 20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XX App · 2026 增长复盘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8807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PART 03 · 变现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FBEF"/>
                </a:solidFill>
                <a:latin typeface="微软雅黑"/>
              </a:rPr>
              <a:t>收入结构：广告占比在降，会员在涨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A6BDB0"/>
                </a:solidFill>
                <a:latin typeface="微软雅黑"/>
              </a:rPr>
              <a:t>按收入构成，2026 四个季度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0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82496"/>
          <a:ext cx="6903720" cy="35204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744967" y="1700784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64423" y="1828800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9BE15D"/>
                </a:solidFill>
                <a:latin typeface="微软雅黑"/>
              </a:rPr>
              <a:t>34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64423" y="2231136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6BDB0"/>
                </a:solidFill>
                <a:latin typeface="微软雅黑"/>
              </a:rPr>
              <a:t>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64423" y="2450592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Q4 会员占比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44967" y="2871216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64423" y="2999232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00D9C0"/>
                </a:solidFill>
                <a:latin typeface="微软雅黑"/>
              </a:rPr>
              <a:t>28.6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64423" y="3401568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6BDB0"/>
                </a:solidFill>
                <a:latin typeface="微软雅黑"/>
              </a:rPr>
              <a:t>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64423" y="3621024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ARPPU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44967" y="4041648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64423" y="4169663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9BE15D"/>
                </a:solidFill>
                <a:latin typeface="微软雅黑"/>
              </a:rPr>
              <a:t>1.9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64423" y="4572000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6BDB0"/>
                </a:solidFill>
                <a:latin typeface="微软雅黑"/>
              </a:rPr>
              <a:t>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64423" y="4791456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付费率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413248"/>
            <a:ext cx="6903720" cy="749808"/>
          </a:xfrm>
          <a:prstGeom prst="roundRect">
            <a:avLst>
              <a:gd name="adj" fmla="val 3500"/>
            </a:avLst>
          </a:prstGeom>
          <a:solidFill>
            <a:srgbClr val="122016"/>
          </a:solidFill>
          <a:ln w="9525">
            <a:solidFill>
              <a:srgbClr val="1220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532120"/>
            <a:ext cx="640080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F0FBEF"/>
                </a:solidFill>
                <a:latin typeface="微软雅黑"/>
              </a:rPr>
              <a:t>结论：广告占比每降一档，eCPM 压力就小一分；会员是唯一既涨收入又不动体验的线。</a:t>
            </a:r>
          </a:p>
        </p:txBody>
      </p:sp>
      <p:sp>
        <p:nvSpPr>
          <p:cNvPr id="25" name="Rounded Rectangle 24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8807A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XX App · 2026 增长复盘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8807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实验 · 盘点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FBEF"/>
                </a:solidFill>
                <a:latin typeface="微软雅黑"/>
              </a:rPr>
              <a:t>214 个实验，只有 37 个值得全量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A6BDB0"/>
                </a:solidFill>
                <a:latin typeface="微软雅黑"/>
              </a:rPr>
              <a:t>按实验方向汇总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0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66928" y="1700784"/>
          <a:ext cx="11057836" cy="279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8481"/>
                <a:gridCol w="1715871"/>
                <a:gridCol w="1715871"/>
                <a:gridCol w="2287828"/>
                <a:gridCol w="2859785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方向</a:t>
                      </a:r>
                    </a:p>
                  </a:txBody>
                  <a:tcPr anchor="ctr" marL="128016" marR="73152">
                    <a:solidFill>
                      <a:srgbClr val="9BE1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实验数</a:t>
                      </a:r>
                    </a:p>
                  </a:txBody>
                  <a:tcPr anchor="ctr" marL="128016" marR="73152">
                    <a:solidFill>
                      <a:srgbClr val="9BE1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全量数</a:t>
                      </a:r>
                    </a:p>
                  </a:txBody>
                  <a:tcPr anchor="ctr" marL="128016" marR="73152">
                    <a:solidFill>
                      <a:srgbClr val="9BE1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平均提升</a:t>
                      </a:r>
                    </a:p>
                  </a:txBody>
                  <a:tcPr anchor="ctr" marL="128016" marR="73152">
                    <a:solidFill>
                      <a:srgbClr val="9BE1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结论</a:t>
                      </a:r>
                    </a:p>
                  </a:txBody>
                  <a:tcPr anchor="ctr" marL="128016" marR="73152">
                    <a:solidFill>
                      <a:srgbClr val="9BE15D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0FBEF"/>
                          </a:solidFill>
                          <a:latin typeface="微软雅黑"/>
                        </a:rPr>
                        <a:t>新手引导</a:t>
                      </a:r>
                    </a:p>
                  </a:txBody>
                  <a:tcPr anchor="ctr" marL="128016" marR="73152">
                    <a:solidFill>
                      <a:srgbClr val="080C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FBEF"/>
                          </a:solidFill>
                          <a:latin typeface="微软雅黑"/>
                        </a:rPr>
                        <a:t>52</a:t>
                      </a:r>
                    </a:p>
                  </a:txBody>
                  <a:tcPr anchor="ctr" marL="128016" marR="73152">
                    <a:solidFill>
                      <a:srgbClr val="080C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FBEF"/>
                          </a:solidFill>
                          <a:latin typeface="微软雅黑"/>
                        </a:rPr>
                        <a:t>14</a:t>
                      </a:r>
                    </a:p>
                  </a:txBody>
                  <a:tcPr anchor="ctr" marL="128016" marR="73152">
                    <a:solidFill>
                      <a:srgbClr val="080C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FBEF"/>
                          </a:solidFill>
                          <a:latin typeface="微软雅黑"/>
                        </a:rPr>
                        <a:t>+3.1% 激活</a:t>
                      </a:r>
                    </a:p>
                  </a:txBody>
                  <a:tcPr anchor="ctr" marL="128016" marR="73152">
                    <a:solidFill>
                      <a:srgbClr val="080C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FBEF"/>
                          </a:solidFill>
                          <a:latin typeface="微软雅黑"/>
                        </a:rPr>
                        <a:t>最划算的方向</a:t>
                      </a:r>
                    </a:p>
                  </a:txBody>
                  <a:tcPr anchor="ctr" marL="128016" marR="73152">
                    <a:solidFill>
                      <a:srgbClr val="080C1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0FBEF"/>
                          </a:solidFill>
                          <a:latin typeface="微软雅黑"/>
                        </a:rPr>
                        <a:t>推送策略</a:t>
                      </a:r>
                    </a:p>
                  </a:txBody>
                  <a:tcPr anchor="ctr" marL="128016" marR="73152">
                    <a:solidFill>
                      <a:srgbClr val="121A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FBEF"/>
                          </a:solidFill>
                          <a:latin typeface="微软雅黑"/>
                        </a:rPr>
                        <a:t>48</a:t>
                      </a:r>
                    </a:p>
                  </a:txBody>
                  <a:tcPr anchor="ctr" marL="128016" marR="73152">
                    <a:solidFill>
                      <a:srgbClr val="121A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FBEF"/>
                          </a:solidFill>
                          <a:latin typeface="微软雅黑"/>
                        </a:rPr>
                        <a:t>9</a:t>
                      </a:r>
                    </a:p>
                  </a:txBody>
                  <a:tcPr anchor="ctr" marL="128016" marR="73152">
                    <a:solidFill>
                      <a:srgbClr val="121A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FBEF"/>
                          </a:solidFill>
                          <a:latin typeface="微软雅黑"/>
                        </a:rPr>
                        <a:t>+1.2% 次留</a:t>
                      </a:r>
                    </a:p>
                  </a:txBody>
                  <a:tcPr anchor="ctr" marL="128016" marR="73152">
                    <a:solidFill>
                      <a:srgbClr val="121A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FBEF"/>
                          </a:solidFill>
                          <a:latin typeface="微软雅黑"/>
                        </a:rPr>
                        <a:t>边际递减明显</a:t>
                      </a:r>
                    </a:p>
                  </a:txBody>
                  <a:tcPr anchor="ctr" marL="128016" marR="73152">
                    <a:solidFill>
                      <a:srgbClr val="121A2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0FBEF"/>
                          </a:solidFill>
                          <a:latin typeface="微软雅黑"/>
                        </a:rPr>
                        <a:t>付费墙</a:t>
                      </a:r>
                    </a:p>
                  </a:txBody>
                  <a:tcPr anchor="ctr" marL="128016" marR="73152">
                    <a:solidFill>
                      <a:srgbClr val="080C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FBEF"/>
                          </a:solidFill>
                          <a:latin typeface="微软雅黑"/>
                        </a:rPr>
                        <a:t>39</a:t>
                      </a:r>
                    </a:p>
                  </a:txBody>
                  <a:tcPr anchor="ctr" marL="128016" marR="73152">
                    <a:solidFill>
                      <a:srgbClr val="080C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FBEF"/>
                          </a:solidFill>
                          <a:latin typeface="微软雅黑"/>
                        </a:rPr>
                        <a:t>8</a:t>
                      </a:r>
                    </a:p>
                  </a:txBody>
                  <a:tcPr anchor="ctr" marL="128016" marR="73152">
                    <a:solidFill>
                      <a:srgbClr val="080C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FBEF"/>
                          </a:solidFill>
                          <a:latin typeface="微软雅黑"/>
                        </a:rPr>
                        <a:t>+2.4% 转化</a:t>
                      </a:r>
                    </a:p>
                  </a:txBody>
                  <a:tcPr anchor="ctr" marL="128016" marR="73152">
                    <a:solidFill>
                      <a:srgbClr val="080C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FBEF"/>
                          </a:solidFill>
                          <a:latin typeface="微软雅黑"/>
                        </a:rPr>
                        <a:t>继续投入</a:t>
                      </a:r>
                    </a:p>
                  </a:txBody>
                  <a:tcPr anchor="ctr" marL="128016" marR="73152">
                    <a:solidFill>
                      <a:srgbClr val="080C1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0FBEF"/>
                          </a:solidFill>
                          <a:latin typeface="微软雅黑"/>
                        </a:rPr>
                        <a:t>社交功能</a:t>
                      </a:r>
                    </a:p>
                  </a:txBody>
                  <a:tcPr anchor="ctr" marL="128016" marR="73152">
                    <a:solidFill>
                      <a:srgbClr val="121A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FBEF"/>
                          </a:solidFill>
                          <a:latin typeface="微软雅黑"/>
                        </a:rPr>
                        <a:t>31</a:t>
                      </a:r>
                    </a:p>
                  </a:txBody>
                  <a:tcPr anchor="ctr" marL="128016" marR="73152">
                    <a:solidFill>
                      <a:srgbClr val="121A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FBEF"/>
                          </a:solidFill>
                          <a:latin typeface="微软雅黑"/>
                        </a:rPr>
                        <a:t>4</a:t>
                      </a:r>
                    </a:p>
                  </a:txBody>
                  <a:tcPr anchor="ctr" marL="128016" marR="73152">
                    <a:solidFill>
                      <a:srgbClr val="121A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FBEF"/>
                          </a:solidFill>
                          <a:latin typeface="微软雅黑"/>
                        </a:rPr>
                        <a:t>+4.6% 次留</a:t>
                      </a:r>
                    </a:p>
                  </a:txBody>
                  <a:tcPr anchor="ctr" marL="128016" marR="73152">
                    <a:solidFill>
                      <a:srgbClr val="121A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FBEF"/>
                          </a:solidFill>
                          <a:latin typeface="微软雅黑"/>
                        </a:rPr>
                        <a:t>单点收益最大</a:t>
                      </a:r>
                    </a:p>
                  </a:txBody>
                  <a:tcPr anchor="ctr" marL="128016" marR="73152">
                    <a:solidFill>
                      <a:srgbClr val="121A2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9BE15D"/>
                          </a:solidFill>
                          <a:latin typeface="微软雅黑"/>
                        </a:rPr>
                        <a:t>视觉改版</a:t>
                      </a:r>
                    </a:p>
                  </a:txBody>
                  <a:tcPr anchor="ctr" marL="128016" marR="73152">
                    <a:solidFill>
                      <a:srgbClr val="12201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9BE15D"/>
                          </a:solidFill>
                          <a:latin typeface="微软雅黑"/>
                        </a:rPr>
                        <a:t>44</a:t>
                      </a:r>
                    </a:p>
                  </a:txBody>
                  <a:tcPr anchor="ctr" marL="128016" marR="73152">
                    <a:solidFill>
                      <a:srgbClr val="12201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9BE15D"/>
                          </a:solidFill>
                          <a:latin typeface="微软雅黑"/>
                        </a:rPr>
                        <a:t>2</a:t>
                      </a:r>
                    </a:p>
                  </a:txBody>
                  <a:tcPr anchor="ctr" marL="128016" marR="73152">
                    <a:solidFill>
                      <a:srgbClr val="12201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9BE15D"/>
                          </a:solidFill>
                          <a:latin typeface="微软雅黑"/>
                        </a:rPr>
                        <a:t>+0.3%</a:t>
                      </a:r>
                    </a:p>
                  </a:txBody>
                  <a:tcPr anchor="ctr" marL="128016" marR="73152">
                    <a:solidFill>
                      <a:srgbClr val="12201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9BE15D"/>
                          </a:solidFill>
                          <a:latin typeface="微软雅黑"/>
                        </a:rPr>
                        <a:t>2027 停掉</a:t>
                      </a:r>
                    </a:p>
                  </a:txBody>
                  <a:tcPr anchor="ctr" marL="128016" marR="73152">
                    <a:solidFill>
                      <a:srgbClr val="122016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66928" y="4663440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122016"/>
          </a:solidFill>
          <a:ln w="9525">
            <a:solidFill>
              <a:srgbClr val="1220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7" y="4791455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F0FBEF"/>
                </a:solidFill>
                <a:latin typeface="微软雅黑"/>
              </a:rPr>
              <a:t>视觉改版 44 个实验只换来 0.3%，是全年最贵的教训：2027 实验预算向社交与付费墙集中。</a:t>
            </a:r>
          </a:p>
        </p:txBody>
      </p:sp>
      <p:sp>
        <p:nvSpPr>
          <p:cNvPr id="13" name="Rounded Rectangle 12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‹</a:t>
            </a:r>
          </a:p>
        </p:txBody>
      </p:sp>
      <p:sp>
        <p:nvSpPr>
          <p:cNvPr id="14" name="Rounded Rectangle 13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≡</a:t>
            </a:r>
          </a:p>
        </p:txBody>
      </p:sp>
      <p:sp>
        <p:nvSpPr>
          <p:cNvPr id="15" name="Rounded Rectangle 14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8807A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XX App · 2026 增长复盘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8807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PART 04 · 打法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FBEF"/>
                </a:solidFill>
                <a:latin typeface="微软雅黑"/>
              </a:rPr>
              <a:t>2027 增长节奏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A6BDB0"/>
                </a:solidFill>
                <a:latin typeface="微软雅黑"/>
              </a:rPr>
              <a:t>主线从买量切到留存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0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52927" y="1627632"/>
            <a:ext cx="213580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Q1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88737" y="1627632"/>
            <a:ext cx="213580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24547" y="1627632"/>
            <a:ext cx="213580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Q3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60357" y="1627632"/>
            <a:ext cx="213580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Q4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260357" y="1847088"/>
            <a:ext cx="10972" cy="2834640"/>
          </a:xfrm>
          <a:prstGeom prst="rect">
            <a:avLst/>
          </a:prstGeom>
          <a:solidFill>
            <a:srgbClr val="203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2648" y="1947672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FBEF"/>
                </a:solidFill>
                <a:latin typeface="微软雅黑"/>
              </a:rPr>
              <a:t>社交关系链 v1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648" y="2176272"/>
            <a:ext cx="21031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8807A"/>
                </a:solidFill>
                <a:latin typeface="微软雅黑"/>
              </a:rPr>
              <a:t>好友推荐 + 轻互动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80359" y="1965960"/>
            <a:ext cx="4216755" cy="219456"/>
          </a:xfrm>
          <a:prstGeom prst="rect">
            <a:avLst/>
          </a:prstGeom>
          <a:solidFill>
            <a:srgbClr val="9BE15D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2648" y="2459736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FBEF"/>
                </a:solidFill>
                <a:latin typeface="微软雅黑"/>
              </a:rPr>
              <a:t>社交关系链 v2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" y="2688336"/>
            <a:ext cx="21031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8807A"/>
                </a:solidFill>
                <a:latin typeface="微软雅黑"/>
              </a:rPr>
              <a:t>群组与共建内容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51979" y="2478024"/>
            <a:ext cx="4216755" cy="219456"/>
          </a:xfrm>
          <a:prstGeom prst="rect">
            <a:avLst/>
          </a:prstGeom>
          <a:solidFill>
            <a:srgbClr val="00D9C0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2648" y="2971800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FBEF"/>
                </a:solidFill>
                <a:latin typeface="微软雅黑"/>
              </a:rPr>
              <a:t>内容首周任务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648" y="3200400"/>
            <a:ext cx="21031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8807A"/>
                </a:solidFill>
                <a:latin typeface="微软雅黑"/>
              </a:rPr>
              <a:t>3 次互动任务体系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880359" y="2990088"/>
            <a:ext cx="2080945" cy="219456"/>
          </a:xfrm>
          <a:prstGeom prst="rect">
            <a:avLst/>
          </a:prstGeom>
          <a:solidFill>
            <a:srgbClr val="9BE15D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12648" y="3483864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FBEF"/>
                </a:solidFill>
                <a:latin typeface="微软雅黑"/>
              </a:rPr>
              <a:t>会员权益扩容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16169" y="3502152"/>
            <a:ext cx="4216755" cy="219456"/>
          </a:xfrm>
          <a:prstGeom prst="rect">
            <a:avLst/>
          </a:prstGeom>
          <a:solidFill>
            <a:srgbClr val="00D9C0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12648" y="3995928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FBEF"/>
                </a:solidFill>
                <a:latin typeface="微软雅黑"/>
              </a:rPr>
              <a:t>买量维持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2648" y="4224528"/>
            <a:ext cx="21031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8807A"/>
                </a:solidFill>
                <a:latin typeface="微软雅黑"/>
              </a:rPr>
              <a:t>预算锁定 Q4 水平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880359" y="4014215"/>
            <a:ext cx="8488375" cy="219456"/>
          </a:xfrm>
          <a:prstGeom prst="rect">
            <a:avLst/>
          </a:prstGeom>
          <a:solidFill>
            <a:srgbClr val="9BE15D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566928" y="4663440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122016"/>
          </a:solidFill>
          <a:ln w="9525">
            <a:solidFill>
              <a:srgbClr val="1220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41247" y="4791455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0FBEF"/>
                </a:solidFill>
                <a:latin typeface="微软雅黑"/>
              </a:rPr>
              <a:t>排期原则：社交两段之间留一个季度做数据回收，v1 不达预期 v2 不启动。</a:t>
            </a:r>
          </a:p>
        </p:txBody>
      </p:sp>
      <p:sp>
        <p:nvSpPr>
          <p:cNvPr id="31" name="Rounded Rectangle 30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‹</a:t>
            </a:r>
          </a:p>
        </p:txBody>
      </p:sp>
      <p:sp>
        <p:nvSpPr>
          <p:cNvPr id="32" name="Rounded Rectangle 31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≡</a:t>
            </a:r>
          </a:p>
        </p:txBody>
      </p:sp>
      <p:sp>
        <p:nvSpPr>
          <p:cNvPr id="33" name="Rounded Rectangle 32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8807A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XX App · 2026 增长复盘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8807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里程碑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FBEF"/>
                </a:solidFill>
                <a:latin typeface="微软雅黑"/>
              </a:rPr>
              <a:t>2026 的四个转折点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0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20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00D9C0"/>
                </a:solidFill>
                <a:latin typeface="微软雅黑"/>
              </a:rPr>
              <a:t>2026.03</a:t>
            </a:r>
          </a:p>
        </p:txBody>
      </p:sp>
      <p:sp>
        <p:nvSpPr>
          <p:cNvPr id="11" name="Oval 10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9BE1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0FBEF"/>
                </a:solidFill>
                <a:latin typeface="微软雅黑"/>
              </a:rPr>
              <a:t>渠道调整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A6BDB0"/>
                </a:solidFill>
                <a:latin typeface="微软雅黑"/>
              </a:rPr>
              <a:t>砍掉 ROI&lt;1 的三个信息流渠道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00D9C0"/>
                </a:solidFill>
                <a:latin typeface="微软雅黑"/>
              </a:rPr>
              <a:t>2026.06</a:t>
            </a:r>
          </a:p>
        </p:txBody>
      </p:sp>
      <p:sp>
        <p:nvSpPr>
          <p:cNvPr id="16" name="Oval 15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00D9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0FBEF"/>
                </a:solidFill>
                <a:latin typeface="微软雅黑"/>
              </a:rPr>
              <a:t>新手改版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A6BDB0"/>
                </a:solidFill>
                <a:latin typeface="微软雅黑"/>
              </a:rPr>
              <a:t>场景化授权上线，激活 +2.1pp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00D9C0"/>
                </a:solidFill>
                <a:latin typeface="微软雅黑"/>
              </a:rPr>
              <a:t>2026.08</a:t>
            </a:r>
          </a:p>
        </p:txBody>
      </p:sp>
      <p:sp>
        <p:nvSpPr>
          <p:cNvPr id="21" name="Oval 20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9BE1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0FBEF"/>
                </a:solidFill>
                <a:latin typeface="微软雅黑"/>
              </a:rPr>
              <a:t>会员改价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A6BDB0"/>
                </a:solidFill>
                <a:latin typeface="微软雅黑"/>
              </a:rPr>
              <a:t>年卡降价 + 权益扩容，付费率 1.4%→1.9%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00D9C0"/>
                </a:solidFill>
                <a:latin typeface="微软雅黑"/>
              </a:rPr>
              <a:t>2026.11</a:t>
            </a:r>
          </a:p>
        </p:txBody>
      </p:sp>
      <p:sp>
        <p:nvSpPr>
          <p:cNvPr id="26" name="Oval 25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00D9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0FBEF"/>
                </a:solidFill>
                <a:latin typeface="微软雅黑"/>
              </a:rPr>
              <a:t>本次复盘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A6BDB0"/>
                </a:solidFill>
                <a:latin typeface="微软雅黑"/>
              </a:rPr>
              <a:t>确定 2027 主线：社交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122016"/>
          </a:solidFill>
          <a:ln w="9525">
            <a:solidFill>
              <a:srgbClr val="1220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F0FBEF"/>
                </a:solidFill>
                <a:latin typeface="微软雅黑"/>
              </a:rPr>
              <a:t>回头看，6 月的新手改版是全年性价比最高的一次改动：两周开发，永久收益。</a:t>
            </a:r>
          </a:p>
        </p:txBody>
      </p:sp>
      <p:sp>
        <p:nvSpPr>
          <p:cNvPr id="32" name="Rounded Rectangle 3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‹</a:t>
            </a:r>
          </a:p>
        </p:txBody>
      </p:sp>
      <p:sp>
        <p:nvSpPr>
          <p:cNvPr id="33" name="Rounded Rectangle 3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≡</a:t>
            </a:r>
          </a:p>
        </p:txBody>
      </p:sp>
      <p:sp>
        <p:nvSpPr>
          <p:cNvPr id="34" name="Rounded Rectangle 3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8807A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XX App · 2026 增长复盘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8807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下一步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FBEF"/>
                </a:solidFill>
                <a:latin typeface="微软雅黑"/>
              </a:rPr>
              <a:t>Q1 三件事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0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9BE15D"/>
                </a:solidFill>
                <a:latin typeface="微软雅黑"/>
              </a:rPr>
              <a:t>社交 v1 上线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0FBEF"/>
                </a:solidFill>
                <a:latin typeface="微软雅黑"/>
              </a:rPr>
              <a:t>好友推荐 + 点赞轻互动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A6BDB0"/>
                </a:solidFill>
                <a:latin typeface="微软雅黑"/>
              </a:rPr>
              <a:t>增长 ×××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00D9C0"/>
                </a:solidFill>
                <a:latin typeface="微软雅黑"/>
              </a:rPr>
              <a:t>2027.02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00D9C0"/>
                </a:solidFill>
                <a:latin typeface="微软雅黑"/>
              </a:rPr>
              <a:t>首周任务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0FBEF"/>
                </a:solidFill>
                <a:latin typeface="微软雅黑"/>
              </a:rPr>
              <a:t>3 次内容互动任务体系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A6BDB0"/>
                </a:solidFill>
                <a:latin typeface="微软雅黑"/>
              </a:rPr>
              <a:t>产品 ×××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00D9C0"/>
                </a:solidFill>
                <a:latin typeface="微软雅黑"/>
              </a:rPr>
              <a:t>2027.01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121A20"/>
          </a:solidFill>
          <a:ln w="9525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FF8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F8A3D"/>
                </a:solidFill>
                <a:latin typeface="微软雅黑"/>
              </a:rPr>
              <a:t>实验治理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0FBEF"/>
                </a:solidFill>
                <a:latin typeface="微软雅黑"/>
              </a:rPr>
              <a:t>视觉类实验全部停掉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A6BDB0"/>
                </a:solidFill>
                <a:latin typeface="微软雅黑"/>
              </a:rPr>
              <a:t>数据 ×××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00D9C0"/>
                </a:solidFill>
                <a:latin typeface="微软雅黑"/>
              </a:rPr>
              <a:t>即时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122016"/>
          </a:solidFill>
          <a:ln w="9525">
            <a:solidFill>
              <a:srgbClr val="1220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F0FBEF"/>
                </a:solidFill>
                <a:latin typeface="微软雅黑"/>
              </a:rPr>
              <a:t>每件事都有对应的北极星指标拆解，周会对齐时不接受「感觉变好了」。</a:t>
            </a:r>
          </a:p>
        </p:txBody>
      </p:sp>
      <p:sp>
        <p:nvSpPr>
          <p:cNvPr id="29" name="Rounded Rectangle 28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‹</a:t>
            </a:r>
          </a:p>
        </p:txBody>
      </p:sp>
      <p:sp>
        <p:nvSpPr>
          <p:cNvPr id="30" name="Rounded Rectangle 29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≡</a:t>
            </a:r>
          </a:p>
        </p:txBody>
      </p:sp>
      <p:sp>
        <p:nvSpPr>
          <p:cNvPr id="31" name="Rounded Rectangle 30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8807A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XX App · 2026 增长复盘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8807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现场与过程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FBEF"/>
                </a:solidFill>
                <a:latin typeface="微软雅黑"/>
              </a:rPr>
              <a:t>看板与用户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A6BDB0"/>
                </a:solidFill>
                <a:latin typeface="微软雅黑"/>
              </a:rPr>
              <a:t>数字之外的两个现场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03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cell-phone-screen-displaying-graphs-and-numbers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F0FBEF"/>
                </a:solidFill>
                <a:latin typeface="微软雅黑"/>
              </a:rPr>
              <a:t>数据看板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A6BDB0"/>
                </a:solidFill>
                <a:latin typeface="微软雅黑"/>
              </a:rPr>
              <a:t>北极星看板每周五Review，全年没有断更。</a:t>
            </a:r>
          </a:p>
        </p:txBody>
      </p:sp>
      <p:pic>
        <p:nvPicPr>
          <p:cNvPr id="14" name="Picture 13" descr="cell-phone-screen-displaying-graphs-and-numbers.jpg"/>
          <p:cNvPicPr>
            <a:picLocks noChangeAspect="1"/>
          </p:cNvPicPr>
          <p:nvPr/>
        </p:nvPicPr>
        <p:blipFill>
          <a:blip r:embed="rId2"/>
          <a:srcRect l="16656" r="16656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0FBEF"/>
                </a:solidFill>
                <a:latin typeface="微软雅黑"/>
              </a:rPr>
              <a:t>实验记录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A6BDB0"/>
                </a:solidFill>
                <a:latin typeface="微软雅黑"/>
              </a:rPr>
              <a:t>全年 214 个 A/B 实验，其中 37 个全量。</a:t>
            </a:r>
          </a:p>
        </p:txBody>
      </p:sp>
      <p:pic>
        <p:nvPicPr>
          <p:cNvPr id="18" name="Picture 17" descr="kitchen-counter-cooking-supplies.jpg"/>
          <p:cNvPicPr>
            <a:picLocks noChangeAspect="1"/>
          </p:cNvPicPr>
          <p:nvPr/>
        </p:nvPicPr>
        <p:blipFill>
          <a:blip r:embed="rId3"/>
          <a:srcRect l="16656" r="16656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0FBEF"/>
                </a:solidFill>
                <a:latin typeface="微软雅黑"/>
              </a:rPr>
              <a:t>用户回访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A6BDB0"/>
                </a:solidFill>
                <a:latin typeface="微软雅黑"/>
              </a:rPr>
              <a:t>20 场用户访谈，退出原因 Top1 不是功能是流量。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122016"/>
          </a:solidFill>
          <a:ln w="9525">
            <a:solidFill>
              <a:srgbClr val="1220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F0FBEF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‹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≡</a:t>
            </a:r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22016"/>
          </a:solidFill>
          <a:ln w="7620">
            <a:solidFill>
              <a:srgbClr val="203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6BDB0"/>
                </a:solidFill>
                <a:latin typeface="微软雅黑"/>
              </a:rPr>
              <a:t>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8807A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00D9C0"/>
                </a:solidFill>
                <a:latin typeface="微软雅黑"/>
              </a:rPr>
              <a:t>GROWTH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F0FBEF"/>
                </a:solidFill>
                <a:latin typeface="微软雅黑"/>
              </a:rPr>
              <a:t>把买来的用户，变成留下来的用户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A6BDB0"/>
                </a:solidFill>
                <a:latin typeface="微软雅黑"/>
              </a:rPr>
              <a:t>XX App · 增长团队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68807A"/>
                </a:solidFill>
                <a:latin typeface="微软雅黑"/>
              </a:rPr>
              <a:t>2026.11 · 年度复盘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8807A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