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分时在线（人）</c:v>
                </c:pt>
              </c:strCache>
            </c:strRef>
          </c:tx>
          <c:spPr>
            <a:solidFill>
              <a:srgbClr val="DB2777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开场</c:v>
                </c:pt>
                <c:pt idx="1">
                  <c:v>30min</c:v>
                </c:pt>
                <c:pt idx="2">
                  <c:v>60min</c:v>
                </c:pt>
                <c:pt idx="3">
                  <c:v>90min</c:v>
                </c:pt>
                <c:pt idx="4">
                  <c:v>120min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820</c:v>
                </c:pt>
                <c:pt idx="1">
                  <c:v>540</c:v>
                </c:pt>
                <c:pt idx="2">
                  <c:v>610</c:v>
                </c:pt>
                <c:pt idx="3">
                  <c:v>520</c:v>
                </c:pt>
                <c:pt idx="4">
                  <c:v>430</c:v>
                </c:pt>
              </c:numCache>
            </c:numRef>
          </c:val>
        </c:ser>
        <c:gapWidth val="46"/>
        <c:axId val="-2068027336"/>
        <c:axId val="-2113994440"/>
      </c:barChart>
      <c:lineChart>
        <c:barDir val="col"/>
        <c:grouping val="clustered"/>
        <c:varyColors val="0"/>
        <c:axId val="-2068027336"/>
        <c:axId val="-2113994440"/>
        <c:ser>
          <c:marker>
            <c:symbol val="circle"/>
            <c:size val="6"/>
          </c:marker>
          <c:idx val="1"/>
          <c:order val="1"/>
          <c:tx>
            <c:strRef>
              <c:f>Sheet1!$C$1</c:f>
              <c:strCache>
                <c:ptCount val="1"/>
                <c:pt idx="0">
                  <c:v>转化率（%）</c:v>
                </c:pt>
              </c:strCache>
            </c:strRef>
          </c:tx>
          <c:spPr>
            <a:ln w="28575" cap="rnd">
              <a:solidFill>
                <a:srgbClr val="111111"/>
              </a:solidFill>
            </a:ln>
          </c:spPr>
          <c:cat>
            <c:strRef>
              <c:f>Sheet1!$A$2:$A$6</c:f>
              <c:strCache>
                <c:ptCount val="5"/>
                <c:pt idx="0">
                  <c:v>开场</c:v>
                </c:pt>
                <c:pt idx="1">
                  <c:v>30min</c:v>
                </c:pt>
                <c:pt idx="2">
                  <c:v>60min</c:v>
                </c:pt>
                <c:pt idx="3">
                  <c:v>90min</c:v>
                </c:pt>
                <c:pt idx="4">
                  <c:v>120min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2.1</c:v>
                </c:pt>
                <c:pt idx="1">
                  <c:v>3.4</c:v>
                </c:pt>
                <c:pt idx="2">
                  <c:v>3.8</c:v>
                </c:pt>
                <c:pt idx="3">
                  <c:v>3.1</c:v>
                </c:pt>
                <c:pt idx="4">
                  <c:v>2.4</c:v>
                </c:pt>
              </c:numCache>
            </c:numRef>
          </c:val>
          <c:smooth val="1"/>
        </c:ser>
      </c:line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1A1A1A"/>
            </a:solidFill>
          </a:ln>
        </c:spPr>
        <c:txPr>
          <a:bodyPr/>
          <a:lstStyle/>
          <a:p>
            <a:pPr>
              <a:defRPr sz="900">
                <a:solidFill>
                  <a:srgbClr val="444444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1A1A1A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8A8A8A"/>
                </a:solidFill>
                <a:latin typeface="微软雅黑"/>
              </a:defRPr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444444"/>
              </a:solidFill>
            </a:defRPr>
          </a:pPr>
        </a:p>
      </c:txPr>
    </c:legend>
    <c:dispBlanksAs val="gap"/>
  </c:chart>
  <c:txPr>
    <a:bodyPr/>
    <a:lstStyle/>
    <a:p>
      <a:pPr>
        <a:defRPr sz="950">
          <a:solidFill>
            <a:srgbClr val="444444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自然推荐</c:v>
                </c:pt>
              </c:strCache>
            </c:strRef>
          </c:tx>
          <c:spPr>
            <a:solidFill>
              <a:srgbClr val="DB2777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日常基线</c:v>
                </c:pt>
                <c:pt idx="1">
                  <c:v>大促首周</c:v>
                </c:pt>
                <c:pt idx="2">
                  <c:v>大促尾周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45</c:v>
                </c:pt>
                <c:pt idx="1">
                  <c:v>42</c:v>
                </c:pt>
                <c:pt idx="2">
                  <c:v>48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付费投流</c:v>
                </c:pt>
              </c:strCache>
            </c:strRef>
          </c:tx>
          <c:spPr>
            <a:solidFill>
              <a:srgbClr val="111111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日常基线</c:v>
                </c:pt>
                <c:pt idx="1">
                  <c:v>大促首周</c:v>
                </c:pt>
                <c:pt idx="2">
                  <c:v>大促尾周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38</c:v>
                </c:pt>
                <c:pt idx="1">
                  <c:v>41</c:v>
                </c:pt>
                <c:pt idx="2">
                  <c:v>36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私域/粉丝</c:v>
                </c:pt>
              </c:strCache>
            </c:strRef>
          </c:tx>
          <c:spPr>
            <a:solidFill>
              <a:srgbClr val="DB2777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日常基线</c:v>
                </c:pt>
                <c:pt idx="1">
                  <c:v>大促首周</c:v>
                </c:pt>
                <c:pt idx="2">
                  <c:v>大促尾周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17</c:v>
                </c:pt>
                <c:pt idx="1">
                  <c:v>17</c:v>
                </c:pt>
                <c:pt idx="2">
                  <c:v>16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1A1A1A"/>
            </a:solidFill>
          </a:ln>
        </c:spPr>
        <c:txPr>
          <a:bodyPr/>
          <a:lstStyle/>
          <a:p>
            <a:pPr>
              <a:defRPr sz="900">
                <a:solidFill>
                  <a:srgbClr val="444444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1A1A1A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8A8A8A"/>
                </a:solidFill>
                <a:latin typeface="微软雅黑"/>
              </a:defRPr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444444"/>
              </a:solidFill>
            </a:defRPr>
          </a:pPr>
        </a:p>
      </c:txPr>
    </c:legend>
    <c:dispBlanksAs val="gap"/>
  </c:chart>
  <c:txPr>
    <a:bodyPr/>
    <a:lstStyle/>
    <a:p>
      <a:pPr>
        <a:defRPr sz="950">
          <a:solidFill>
            <a:srgbClr val="444444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场均 GMV（万元）</c:v>
                </c:pt>
              </c:strCache>
            </c:strRef>
          </c:tx>
          <c:spPr>
            <a:solidFill>
              <a:srgbClr val="DB2777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日常</c:v>
                </c:pt>
                <c:pt idx="1">
                  <c:v>大促首周</c:v>
                </c:pt>
                <c:pt idx="2">
                  <c:v>大促尾周</c:v>
                </c:pt>
                <c:pt idx="3">
                  <c:v>目标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</c:v>
                </c:pt>
                <c:pt idx="1">
                  <c:v>27</c:v>
                </c:pt>
                <c:pt idx="2">
                  <c:v>31</c:v>
                </c:pt>
                <c:pt idx="3">
                  <c:v>30</c:v>
                </c:pt>
              </c:numCache>
            </c:numRef>
          </c:val>
        </c:ser>
        <c:gapWidth val="70"/>
        <c:axId val="-2068027336"/>
        <c:axId val="-2113994440"/>
      </c:barChart>
      <c:lineChart>
        <c:barDir val="col"/>
        <c:grouping val="clustered"/>
        <c:varyColors val="0"/>
        <c:axId val="200000001"/>
        <c:axId val="200000002"/>
        <c:ser>
          <c:marker>
            <c:symbol val="circle"/>
            <c:size val="6"/>
          </c:marker>
          <c:idx val="1"/>
          <c:order val="1"/>
          <c:tx>
            <c:strRef>
              <c:f>Sheet1!$C$1</c:f>
              <c:strCache>
                <c:ptCount val="1"/>
                <c:pt idx="0">
                  <c:v>转化率（%）</c:v>
                </c:pt>
              </c:strCache>
            </c:strRef>
          </c:tx>
          <c:spPr>
            <a:ln w="28575" cap="rnd">
              <a:solidFill>
                <a:srgbClr val="111111"/>
              </a:solidFill>
            </a:ln>
          </c:spPr>
          <c:cat>
            <c:strRef>
              <c:f>Sheet1!$A$2:$A$5</c:f>
              <c:strCache>
                <c:ptCount val="4"/>
                <c:pt idx="0">
                  <c:v>日常</c:v>
                </c:pt>
                <c:pt idx="1">
                  <c:v>大促首周</c:v>
                </c:pt>
                <c:pt idx="2">
                  <c:v>大促尾周</c:v>
                </c:pt>
                <c:pt idx="3">
                  <c:v>目标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2.6</c:v>
                </c:pt>
                <c:pt idx="1">
                  <c:v>3.2</c:v>
                </c:pt>
                <c:pt idx="2">
                  <c:v>3.6</c:v>
                </c:pt>
                <c:pt idx="3">
                  <c:v>3.5</c:v>
                </c:pt>
              </c:numCache>
            </c:numRef>
          </c:val>
          <c:smooth val="1"/>
        </c:ser>
      </c:line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1A1A1A"/>
            </a:solidFill>
          </a:ln>
        </c:spPr>
        <c:txPr>
          <a:bodyPr/>
          <a:lstStyle/>
          <a:p>
            <a:pPr>
              <a:defRPr sz="900">
                <a:solidFill>
                  <a:srgbClr val="444444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1A1A1A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8A8A8A"/>
                </a:solidFill>
                <a:latin typeface="微软雅黑"/>
              </a:defRPr>
            </a:pPr>
          </a:p>
        </c:txPr>
        <c:crossAx val="-2068027336"/>
        <c:crosses val="autoZero"/>
      </c:valAx>
      <c:catAx>
        <c:axId val="200000001"/>
        <c:scaling>
          <c:orientation val="minMax"/>
        </c:scaling>
        <c:delete val="1"/>
        <c:axPos val="b"/>
        <c:majorTickMark val="out"/>
        <c:minorTickMark val="none"/>
        <c:tickLblPos val="nextTo"/>
        <c:spPr>
          <a:ln>
            <a:solidFill>
              <a:srgbClr val="1A1A1A"/>
            </a:solidFill>
          </a:ln>
        </c:spPr>
        <c:txPr>
          <a:bodyPr/>
          <a:lstStyle/>
          <a:p>
            <a:pPr>
              <a:defRPr sz="900">
                <a:solidFill>
                  <a:srgbClr val="444444"/>
                </a:solidFill>
                <a:latin typeface="微软雅黑"/>
              </a:defRPr>
            </a:pPr>
          </a:p>
        </c:txPr>
        <c:crossAx val="200000002"/>
        <c:crosses val="autoZero"/>
        <c:auto val="1"/>
        <c:lblAlgn val="ctr"/>
        <c:lblOffset val="100"/>
        <c:noMultiLvlLbl val="0"/>
      </c:catAx>
      <c:valAx>
        <c:axId val="200000002"/>
        <c:scaling/>
        <c:delete val="0"/>
        <c:axPos val="r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8A8A8A"/>
                </a:solidFill>
                <a:latin typeface="微软雅黑"/>
              </a:defRPr>
            </a:pPr>
          </a:p>
        </c:txPr>
        <c:crossAx val="200000001"/>
        <c:crosses val="max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444444"/>
              </a:solidFill>
            </a:defRPr>
          </a:pPr>
        </a:p>
      </c:txPr>
    </c:legend>
    <c:dispBlanksAs val="gap"/>
  </c:chart>
  <c:txPr>
    <a:bodyPr/>
    <a:lstStyle/>
    <a:p>
      <a:pPr>
        <a:defRPr sz="950">
          <a:solidFill>
            <a:srgbClr val="444444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.xml"/><Relationship Id="rId3" Type="http://schemas.openxmlformats.org/officeDocument/2006/relationships/slide" Target="slide7.xml"/><Relationship Id="rId4" Type="http://schemas.openxmlformats.org/officeDocument/2006/relationships/slide" Target="slide9.xml"/><Relationship Id="rId5" Type="http://schemas.openxmlformats.org/officeDocument/2006/relationships/slide" Target="slide11.xml"/><Relationship Id="rId6" Type="http://schemas.openxmlformats.org/officeDocument/2006/relationships/slide" Target="slide1.xml"/><Relationship Id="rId7" Type="http://schemas.openxmlformats.org/officeDocument/2006/relationships/slide" Target="slide2.xml"/><Relationship Id="rId8" Type="http://schemas.openxmlformats.org/officeDocument/2006/relationships/slide" Target="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2.xml"/><Relationship Id="rId4" Type="http://schemas.openxmlformats.org/officeDocument/2006/relationships/slide" Target="slide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slide" Target="slide4.xml"/><Relationship Id="rId4" Type="http://schemas.openxmlformats.org/officeDocument/2006/relationships/slide" Target="slide2.xml"/><Relationship Id="rId5" Type="http://schemas.openxmlformats.org/officeDocument/2006/relationships/slide" Target="slide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.xml"/><Relationship Id="rId3" Type="http://schemas.openxmlformats.org/officeDocument/2006/relationships/slide" Target="slide2.xml"/><Relationship Id="rId4" Type="http://schemas.openxmlformats.org/officeDocument/2006/relationships/slide" Target="slide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slide" Target="slide6.xml"/><Relationship Id="rId4" Type="http://schemas.openxmlformats.org/officeDocument/2006/relationships/slide" Target="slide2.xml"/><Relationship Id="rId5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slide" Target="slide7.xml"/><Relationship Id="rId4" Type="http://schemas.openxmlformats.org/officeDocument/2006/relationships/slide" Target="slide2.xml"/><Relationship Id="rId5" Type="http://schemas.openxmlformats.org/officeDocument/2006/relationships/slide" Target="slide9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8.xml"/><Relationship Id="rId3" Type="http://schemas.openxmlformats.org/officeDocument/2006/relationships/slide" Target="slide2.xml"/><Relationship Id="rId4" Type="http://schemas.openxmlformats.org/officeDocument/2006/relationships/slide" Target="slide10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9.xml"/><Relationship Id="rId3" Type="http://schemas.openxmlformats.org/officeDocument/2006/relationships/slide" Target="slide2.xml"/><Relationship Id="rId4" Type="http://schemas.openxmlformats.org/officeDocument/2006/relationships/slide" Target="slide1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Relationship Id="rId3" Type="http://schemas.openxmlformats.org/officeDocument/2006/relationships/slide" Target="slide10.xml"/><Relationship Id="rId4" Type="http://schemas.openxmlformats.org/officeDocument/2006/relationships/slide" Target="slide2.xml"/><Relationship Id="rId5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1.xml"/><Relationship Id="rId3" Type="http://schemas.openxmlformats.org/officeDocument/2006/relationships/slide" Target="slide2.xml"/><Relationship Id="rId4" Type="http://schemas.openxmlformats.org/officeDocument/2006/relationships/slide" Target="slide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slide" Target="slide12.xml"/><Relationship Id="rId5" Type="http://schemas.openxmlformats.org/officeDocument/2006/relationships/slide" Target="slide2.xml"/><Relationship Id="rId6" Type="http://schemas.openxmlformats.org/officeDocument/2006/relationships/slide" Target="slide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woman-smiles-in-candy-shop.jpg"/>
          <p:cNvPicPr>
            <a:picLocks noChangeAspect="1"/>
          </p:cNvPicPr>
          <p:nvPr/>
        </p:nvPicPr>
        <p:blipFill>
          <a:blip r:embed="rId2"/>
          <a:srcRect l="17932" r="17932"/>
          <a:stretch>
            <a:fillRect/>
          </a:stretch>
        </p:blipFill>
        <p:spPr>
          <a:xfrm>
            <a:off x="6053328" y="0"/>
            <a:ext cx="6138367" cy="63825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53328" y="0"/>
            <a:ext cx="54864" cy="6382512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382512"/>
            <a:ext cx="12191695" cy="475488"/>
          </a:xfrm>
          <a:prstGeom prst="rect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6492240"/>
            <a:ext cx="6583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FFFFFF"/>
                </a:solidFill>
                <a:latin typeface="微软雅黑"/>
              </a:rPr>
              <a:t>XX 旗舰店 · 直播运营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13087" y="6492240"/>
            <a:ext cx="2011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C9D2DE"/>
                </a:solidFill>
                <a:latin typeface="微软雅黑"/>
              </a:rPr>
              <a:t>www.974.cn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005840"/>
            <a:ext cx="49377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LIVE 12.12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1353312"/>
            <a:ext cx="5138928" cy="21396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900" b="1" i="0">
                <a:solidFill>
                  <a:srgbClr val="111111"/>
                </a:solidFill>
                <a:latin typeface="微软雅黑"/>
              </a:rPr>
              <a:t>双 12 自播：</a:t>
            </a:r>
          </a:p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900" b="1" i="0">
                <a:solidFill>
                  <a:srgbClr val="111111"/>
                </a:solidFill>
                <a:latin typeface="微软雅黑"/>
              </a:rPr>
              <a:t>场均 GMV 破 30 万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3621024"/>
            <a:ext cx="566928" cy="4572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3803904"/>
            <a:ext cx="4937760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150" b="0" i="0">
                <a:solidFill>
                  <a:srgbClr val="444444"/>
                </a:solidFill>
                <a:latin typeface="微软雅黑"/>
              </a:rPr>
              <a:t>XX 旗舰店 · 自播策划案</a:t>
            </a:r>
          </a:p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150" b="0" i="0">
                <a:solidFill>
                  <a:srgbClr val="444444"/>
                </a:solidFill>
                <a:latin typeface="微软雅黑"/>
              </a:rPr>
              <a:t>周期：12.01 — 12.14，共 12 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4718304"/>
            <a:ext cx="87782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DB2777"/>
                </a:solidFill>
                <a:latin typeface="微软雅黑"/>
              </a:rPr>
              <a:t>30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63040" y="4800600"/>
            <a:ext cx="17830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万 场均 GMV 目标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28416" y="4718304"/>
            <a:ext cx="87782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DB2777"/>
                </a:solidFill>
                <a:latin typeface="微软雅黑"/>
              </a:rPr>
              <a:t>12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24528" y="4800600"/>
            <a:ext cx="17830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场 大促连播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5431536"/>
            <a:ext cx="87782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DB2777"/>
                </a:solidFill>
                <a:latin typeface="微软雅黑"/>
              </a:rPr>
              <a:t>3.5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5513832"/>
            <a:ext cx="17830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% 目标转化率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28416" y="5431536"/>
            <a:ext cx="87782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DB2777"/>
                </a:solidFill>
                <a:latin typeface="微软雅黑"/>
              </a:rPr>
              <a:t>1:4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24528" y="5513832"/>
            <a:ext cx="17830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 投放 ROI 目标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XX 旗舰店 · 双 12 自播策划案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CONTENTS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策划三件事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货、脚本、流量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>
            <a:hlinkClick action="ppaction://hlinksldjump" r:id="rId2"/>
          </p:cNvPr>
          <p:cNvSpPr/>
          <p:nvPr/>
        </p:nvSpPr>
        <p:spPr>
          <a:xfrm>
            <a:off x="566928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111111"/>
                </a:solidFill>
                <a:latin typeface="微软雅黑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72768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111111"/>
                </a:solidFill>
                <a:latin typeface="微软雅黑"/>
              </a:rPr>
              <a:t>货品排布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2768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444444"/>
                </a:solidFill>
                <a:latin typeface="微软雅黑"/>
              </a:rPr>
              <a:t>引流款、利润款、福利款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进入 →</a:t>
            </a:r>
          </a:p>
        </p:txBody>
      </p:sp>
      <p:sp>
        <p:nvSpPr>
          <p:cNvPr id="15" name="Rounded Rectangle 14">
            <a:hlinkClick action="ppaction://hlinksldjump" r:id="rId3"/>
          </p:cNvPr>
          <p:cNvSpPr/>
          <p:nvPr/>
        </p:nvSpPr>
        <p:spPr>
          <a:xfrm>
            <a:off x="6233007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0732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111111"/>
                </a:solidFill>
                <a:latin typeface="微软雅黑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38847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111111"/>
                </a:solidFill>
                <a:latin typeface="微软雅黑"/>
              </a:rPr>
              <a:t>脚本节奏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38847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444444"/>
                </a:solidFill>
                <a:latin typeface="微软雅黑"/>
              </a:rPr>
              <a:t>两小时一循环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0732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进入 →</a:t>
            </a:r>
          </a:p>
        </p:txBody>
      </p:sp>
      <p:sp>
        <p:nvSpPr>
          <p:cNvPr id="20" name="Rounded Rectangle 19">
            <a:hlinkClick action="ppaction://hlinksldjump" r:id="rId4"/>
          </p:cNvPr>
          <p:cNvSpPr/>
          <p:nvPr/>
        </p:nvSpPr>
        <p:spPr>
          <a:xfrm>
            <a:off x="566928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4124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111111"/>
                </a:solidFill>
                <a:latin typeface="微软雅黑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72768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111111"/>
                </a:solidFill>
                <a:latin typeface="微软雅黑"/>
              </a:rPr>
              <a:t>流量投放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72768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444444"/>
                </a:solidFill>
                <a:latin typeface="微软雅黑"/>
              </a:rPr>
              <a:t>付费与自然的配比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124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进入 →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6233007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0732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111111"/>
                </a:solidFill>
                <a:latin typeface="微软雅黑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238847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111111"/>
                </a:solidFill>
                <a:latin typeface="微软雅黑"/>
              </a:rPr>
              <a:t>复盘口径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38847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444444"/>
                </a:solidFill>
                <a:latin typeface="微软雅黑"/>
              </a:rPr>
              <a:t>四个数字定成败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0732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进入 →</a:t>
            </a:r>
          </a:p>
        </p:txBody>
      </p:sp>
      <p:sp>
        <p:nvSpPr>
          <p:cNvPr id="30" name="Rounded Rectangle 29">
            <a:hlinkClick action="ppaction://hlinksldjump" r:id="rId6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CEDF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31" name="Rounded Rectangle 30">
            <a:hlinkClick action="ppaction://hlinksldjump" r:id="rId7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CEDF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32" name="Rounded Rectangle 31">
            <a:hlinkClick action="ppaction://hlinksldjump" r:id="rId8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CEDF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48295" y="868680"/>
            <a:ext cx="3749039" cy="3291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5000" b="1" i="0">
                <a:solidFill>
                  <a:srgbClr val="111111"/>
                </a:solidFill>
                <a:latin typeface="微软雅黑"/>
              </a:rPr>
              <a:t>01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517904"/>
            <a:ext cx="45720" cy="111556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6384" y="1481328"/>
            <a:ext cx="6400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D9A8"/>
                </a:solidFill>
                <a:latin typeface="微软雅黑"/>
              </a:rPr>
              <a:t>第 01 部分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792224"/>
            <a:ext cx="6766560" cy="8412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微软雅黑"/>
              </a:rPr>
              <a:t>货品排布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" y="2871216"/>
            <a:ext cx="5852160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C9D2DE"/>
                </a:solidFill>
                <a:latin typeface="微软雅黑"/>
              </a:rPr>
              <a:t>引流款、利润款、福利款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6071616"/>
            <a:ext cx="1005840" cy="27432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13087" y="6035040"/>
            <a:ext cx="2011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A0B6"/>
                </a:solidFill>
                <a:latin typeface="微软雅黑"/>
              </a:rPr>
              <a:t>www.974.cn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XX 旗舰店 · 双 12 自播策划案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PART 01 · 货品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货品排布：三三制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66928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1645920"/>
            <a:ext cx="2613583" cy="50292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4672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A8A8A"/>
                </a:solidFill>
                <a:latin typeface="微软雅黑"/>
              </a:rPr>
              <a:t>引流款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DB2777"/>
                </a:solidFill>
                <a:latin typeface="微软雅黑"/>
              </a:rPr>
              <a:t>9.9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元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444444"/>
                </a:solidFill>
                <a:latin typeface="微软雅黑"/>
              </a:rPr>
              <a:t>占上架 SKU 20%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8A8A8A"/>
                </a:solidFill>
                <a:latin typeface="微软雅黑"/>
              </a:rPr>
              <a:t>只求进人，限量 200/场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381679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381679" y="1645920"/>
            <a:ext cx="2613583" cy="50292"/>
          </a:xfrm>
          <a:prstGeom prst="rect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19423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A8A8A"/>
                </a:solidFill>
                <a:latin typeface="微软雅黑"/>
              </a:rPr>
              <a:t>利润款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19423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DB2777"/>
                </a:solidFill>
                <a:latin typeface="微软雅黑"/>
              </a:rPr>
              <a:t>60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19423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19423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444444"/>
                </a:solidFill>
                <a:latin typeface="微软雅黑"/>
              </a:rPr>
              <a:t>GMV 贡献目标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9423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8A8A8A"/>
                </a:solidFill>
                <a:latin typeface="微软雅黑"/>
              </a:rPr>
              <a:t>主推 3 个组合装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96431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196431" y="1645920"/>
            <a:ext cx="2613583" cy="50292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34175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A8A8A"/>
                </a:solidFill>
                <a:latin typeface="微软雅黑"/>
              </a:rPr>
              <a:t>福利款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34175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DB2777"/>
                </a:solidFill>
                <a:latin typeface="微软雅黑"/>
              </a:rPr>
              <a:t>30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34175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分钟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34175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444444"/>
                </a:solidFill>
                <a:latin typeface="微软雅黑"/>
              </a:rPr>
              <a:t>一轮抽奖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34175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8A8A8A"/>
                </a:solidFill>
                <a:latin typeface="微软雅黑"/>
              </a:rPr>
              <a:t>留人节奏器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66928" y="3968496"/>
            <a:ext cx="11057839" cy="1115568"/>
          </a:xfrm>
          <a:prstGeom prst="roundRect">
            <a:avLst>
              <a:gd name="adj" fmla="val 3500"/>
            </a:avLst>
          </a:prstGeom>
          <a:solidFill>
            <a:srgbClr val="FCEDF4"/>
          </a:solidFill>
          <a:ln w="9525">
            <a:solidFill>
              <a:srgbClr val="FCED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59536" y="4133087"/>
            <a:ext cx="21945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一句话读这段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59536" y="4407408"/>
            <a:ext cx="104177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150" b="0" i="0">
                <a:solidFill>
                  <a:srgbClr val="111111"/>
                </a:solidFill>
                <a:latin typeface="微软雅黑"/>
              </a:rPr>
              <a:t>引流款是门票不是生意，利润款才是：9.9 元那一档，永远只给 200 份，卖完就下。</a:t>
            </a:r>
          </a:p>
        </p:txBody>
      </p:sp>
      <p:sp>
        <p:nvSpPr>
          <p:cNvPr id="33" name="Rounded Rectangle 32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CEDF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34" name="Rounded Rectangle 33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CEDF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35" name="Rounded Rectangle 34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CEDF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XX 旗舰店 · 双 12 自播策划案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PART 02 · 脚本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两小时循环：在线人数的呼吸节奏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柱为典型场次分时在线（人），线为转化率（%）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66928" y="1645920"/>
          <a:ext cx="7360920" cy="358444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174736" y="1700784"/>
            <a:ext cx="345003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三个观察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74736" y="2011680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75904" y="2139696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DB2777"/>
                </a:solidFill>
                <a:latin typeface="微软雅黑"/>
              </a:rPr>
              <a:t>开场流量最贵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75904" y="2395728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444444"/>
                </a:solidFill>
                <a:latin typeface="微软雅黑"/>
              </a:rPr>
              <a:t>820 人在线但只有 2.1% 转化，都是被投进来的。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74736" y="3072384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75904" y="3200400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DB2777"/>
                </a:solidFill>
                <a:latin typeface="微软雅黑"/>
              </a:rPr>
              <a:t>60 分钟是黄金点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75904" y="3456432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444444"/>
                </a:solidFill>
                <a:latin typeface="微软雅黑"/>
              </a:rPr>
              <a:t>福利款抽奖把人留住后，转化冲到 3.8%。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74736" y="4133087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75904" y="4261103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DB2777"/>
                </a:solidFill>
                <a:latin typeface="微软雅黑"/>
              </a:rPr>
              <a:t>90 分钟后自然衰减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75904" y="4517136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444444"/>
                </a:solidFill>
                <a:latin typeface="微软雅黑"/>
              </a:rPr>
              <a:t>靠下一轮循环拉起新流量。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431536"/>
            <a:ext cx="7360920" cy="749808"/>
          </a:xfrm>
          <a:prstGeom prst="roundRect">
            <a:avLst>
              <a:gd name="adj" fmla="val 3500"/>
            </a:avLst>
          </a:prstGeom>
          <a:solidFill>
            <a:srgbClr val="FCEDF4"/>
          </a:solidFill>
          <a:ln w="9525">
            <a:solidFill>
              <a:srgbClr val="FCED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559552"/>
            <a:ext cx="6858000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结论：脚本按 2 小时一循环写，每个循环 = 引流款开场 → 利润款讲解 → 福利款留人 → 循环。</a:t>
            </a:r>
          </a:p>
        </p:txBody>
      </p:sp>
      <p:sp>
        <p:nvSpPr>
          <p:cNvPr id="23" name="Rounded Rectangle 22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CEDF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24" name="Rounded Rectangle 23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CEDF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CEDF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XX 旗舰店 · 双 12 自播策划案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PART 02 · 排品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单场排品表（示例场）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66928" y="1700784"/>
          <a:ext cx="11057838" cy="2798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8198"/>
                <a:gridCol w="2866847"/>
                <a:gridCol w="1638198"/>
                <a:gridCol w="4914595"/>
              </a:tblGrid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时间</a:t>
                      </a:r>
                    </a:p>
                  </a:txBody>
                  <a:tcPr anchor="ctr" marL="128016" marR="73152">
                    <a:solidFill>
                      <a:srgbClr val="DB277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货品</a:t>
                      </a:r>
                    </a:p>
                  </a:txBody>
                  <a:tcPr anchor="ctr" marL="128016" marR="73152">
                    <a:solidFill>
                      <a:srgbClr val="DB277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角色</a:t>
                      </a:r>
                    </a:p>
                  </a:txBody>
                  <a:tcPr anchor="ctr" marL="128016" marR="73152">
                    <a:solidFill>
                      <a:srgbClr val="DB277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口播要点</a:t>
                      </a:r>
                    </a:p>
                  </a:txBody>
                  <a:tcPr anchor="ctr" marL="128016" marR="73152">
                    <a:solidFill>
                      <a:srgbClr val="DB2777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11111"/>
                          </a:solidFill>
                          <a:latin typeface="微软雅黑"/>
                        </a:rPr>
                        <a:t>19:00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9.9 元福袋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引流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限量 200，不讲卖点只讲限时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11111"/>
                          </a:solidFill>
                          <a:latin typeface="微软雅黑"/>
                        </a:rPr>
                        <a:t>19:20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经典组合 A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利润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试吃 + 对比价，3 句口播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11111"/>
                          </a:solidFill>
                          <a:latin typeface="微软雅黑"/>
                        </a:rPr>
                        <a:t>19:50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抽奖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留人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整点抽免单，预告下一轮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11111"/>
                          </a:solidFill>
                          <a:latin typeface="微软雅黑"/>
                        </a:rPr>
                        <a:t>20:00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经典组合 B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利润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场景切入：送礼自用两版话术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11111"/>
                          </a:solidFill>
                          <a:latin typeface="微软雅黑"/>
                        </a:rPr>
                        <a:t>20:40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清仓款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清库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如实告知临期，只给会员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566928" y="4663440"/>
            <a:ext cx="11057839" cy="749808"/>
          </a:xfrm>
          <a:prstGeom prst="roundRect">
            <a:avLst>
              <a:gd name="adj" fmla="val 3500"/>
            </a:avLst>
          </a:prstGeom>
          <a:solidFill>
            <a:srgbClr val="FCEDF4"/>
          </a:solidFill>
          <a:ln w="9525">
            <a:solidFill>
              <a:srgbClr val="FCED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7" y="4791455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清仓款如实告知临期——短期的 GMV 不值得赔上账号信任。</a:t>
            </a:r>
          </a:p>
        </p:txBody>
      </p:sp>
      <p:sp>
        <p:nvSpPr>
          <p:cNvPr id="12" name="Rounded Rectangle 11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CEDF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13" name="Rounded Rectangle 12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CEDF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14" name="Rounded Rectangle 13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CEDF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women-stands-in-the-kitchen-and-takes-a-selfie.jpg"/>
          <p:cNvPicPr>
            <a:picLocks noChangeAspect="1"/>
          </p:cNvPicPr>
          <p:nvPr/>
        </p:nvPicPr>
        <p:blipFill>
          <a:blip r:embed="rId2"/>
          <a:srcRect l="23547" r="23547"/>
          <a:stretch>
            <a:fillRect/>
          </a:stretch>
        </p:blipFill>
        <p:spPr>
          <a:xfrm>
            <a:off x="6184087" y="0"/>
            <a:ext cx="544068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98887" y="6583680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51142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PART 03 · 流量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005840"/>
            <a:ext cx="5114239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Aft>
                <a:spcPts val="0"/>
              </a:spcAft>
            </a:pPr>
            <a:r>
              <a:rPr sz="2300" b="1" i="0">
                <a:solidFill>
                  <a:srgbClr val="111111"/>
                </a:solidFill>
                <a:latin typeface="微软雅黑"/>
              </a:rPr>
              <a:t>投放：付费 4 成，自然 6 成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21945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2139696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111111"/>
                </a:solidFill>
                <a:latin typeface="微软雅黑"/>
              </a:rPr>
              <a:t>付费投流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432303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444444"/>
                </a:solidFill>
                <a:latin typeface="微软雅黑"/>
              </a:rPr>
              <a:t>日均 1.2 万，集中投开场 30 分钟，买的是「开局人数」。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3236975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3182111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111111"/>
                </a:solidFill>
                <a:latin typeface="微软雅黑"/>
              </a:rPr>
              <a:t>自然流量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3474719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444444"/>
                </a:solidFill>
                <a:latin typeface="微软雅黑"/>
              </a:rPr>
              <a:t>靠留存与互动率养：互动率 &gt;6% 时推荐流量明显加量。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4279391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4224527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111111"/>
                </a:solidFill>
                <a:latin typeface="微软雅黑"/>
              </a:rPr>
              <a:t>短视频预热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4517136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444444"/>
                </a:solidFill>
                <a:latin typeface="微软雅黑"/>
              </a:rPr>
              <a:t>每场前一天发 2 条预热视频，占自然流量 35%。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394960"/>
            <a:ext cx="5114239" cy="786384"/>
          </a:xfrm>
          <a:prstGeom prst="roundRect">
            <a:avLst>
              <a:gd name="adj" fmla="val 3500"/>
            </a:avLst>
          </a:prstGeom>
          <a:solidFill>
            <a:srgbClr val="FCEDF4"/>
          </a:solidFill>
          <a:ln w="9525">
            <a:solidFill>
              <a:srgbClr val="FCED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5522976"/>
            <a:ext cx="4675327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80" b="0" i="0">
                <a:solidFill>
                  <a:srgbClr val="111111"/>
                </a:solidFill>
                <a:latin typeface="微软雅黑"/>
              </a:rPr>
              <a:t>投流只买「开局」：开局人数够，算法才愿意给你自然量，钱要花在刀刃的柄上。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87575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49247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07</a:t>
            </a:r>
          </a:p>
        </p:txBody>
      </p:sp>
      <p:sp>
        <p:nvSpPr>
          <p:cNvPr id="19" name="Rounded Rectangle 18">
            <a:hlinkClick action="ppaction://hlinksldjump" r:id="rId3"/>
          </p:cNvPr>
          <p:cNvSpPr/>
          <p:nvPr/>
        </p:nvSpPr>
        <p:spPr>
          <a:xfrm>
            <a:off x="41998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CEDF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20" name="Rounded Rectangle 19">
            <a:hlinkClick action="ppaction://hlinksldjump" r:id="rId4"/>
          </p:cNvPr>
          <p:cNvSpPr/>
          <p:nvPr/>
        </p:nvSpPr>
        <p:spPr>
          <a:xfrm>
            <a:off x="45290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CEDF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21" name="Rounded Rectangle 20">
            <a:hlinkClick action="ppaction://hlinksldjump" r:id="rId5"/>
          </p:cNvPr>
          <p:cNvSpPr/>
          <p:nvPr/>
        </p:nvSpPr>
        <p:spPr>
          <a:xfrm>
            <a:off x="48582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CEDF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XX 旗舰店 · 双 12 自播策划案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PART 03 · 结构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流量结构：大促期付费占比压到 4 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12 场的流量来源结构（按进入人次）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66928" y="1682496"/>
          <a:ext cx="6903720" cy="35204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7744967" y="1700784"/>
            <a:ext cx="3879799" cy="1024128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964423" y="1828800"/>
            <a:ext cx="3514039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900" b="1" i="0">
                <a:solidFill>
                  <a:srgbClr val="DB2777"/>
                </a:solidFill>
                <a:latin typeface="微软雅黑"/>
              </a:rPr>
              <a:t>36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64423" y="2231136"/>
            <a:ext cx="35140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444444"/>
                </a:solidFill>
                <a:latin typeface="微软雅黑"/>
              </a:rPr>
              <a:t>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64423" y="2450592"/>
            <a:ext cx="35140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尾周付费占比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44967" y="2871216"/>
            <a:ext cx="3879799" cy="1024128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964423" y="2999232"/>
            <a:ext cx="3514039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900" b="1" i="0">
                <a:solidFill>
                  <a:srgbClr val="111111"/>
                </a:solidFill>
                <a:latin typeface="微软雅黑"/>
              </a:rPr>
              <a:t>6.2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64423" y="3401568"/>
            <a:ext cx="35140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444444"/>
                </a:solidFill>
                <a:latin typeface="微软雅黑"/>
              </a:rPr>
              <a:t>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64423" y="3621024"/>
            <a:ext cx="35140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目标互动率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744967" y="4041648"/>
            <a:ext cx="3879799" cy="1024128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64423" y="4169663"/>
            <a:ext cx="3514039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900" b="1" i="0">
                <a:solidFill>
                  <a:srgbClr val="DB2777"/>
                </a:solidFill>
                <a:latin typeface="微软雅黑"/>
              </a:rPr>
              <a:t>35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64423" y="4572000"/>
            <a:ext cx="35140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444444"/>
                </a:solidFill>
                <a:latin typeface="微软雅黑"/>
              </a:rPr>
              <a:t>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64423" y="4791456"/>
            <a:ext cx="35140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预热视频贡献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5413248"/>
            <a:ext cx="6903720" cy="749808"/>
          </a:xfrm>
          <a:prstGeom prst="roundRect">
            <a:avLst>
              <a:gd name="adj" fmla="val 3500"/>
            </a:avLst>
          </a:prstGeom>
          <a:solidFill>
            <a:srgbClr val="FCEDF4"/>
          </a:solidFill>
          <a:ln w="9525">
            <a:solidFill>
              <a:srgbClr val="FCED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2960" y="5532120"/>
            <a:ext cx="6400800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结论：连播越到后面越要压付费——账号权重起来了，同样的钱买不到更多量，让自然量接棒。</a:t>
            </a:r>
          </a:p>
        </p:txBody>
      </p:sp>
      <p:sp>
        <p:nvSpPr>
          <p:cNvPr id="25" name="Rounded Rectangle 24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CEDF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26" name="Rounded Rectangle 25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CEDF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27" name="Rounded Rectangle 26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CEDF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XX 旗舰店 · 双 12 自播策划案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PART 04 · 复盘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四个数字定成败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66928" y="1920240"/>
            <a:ext cx="2558719" cy="30175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86384" y="2157984"/>
            <a:ext cx="512064" cy="512064"/>
          </a:xfrm>
          <a:prstGeom prst="rect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6384" y="2852928"/>
            <a:ext cx="2119807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111111"/>
                </a:solidFill>
                <a:latin typeface="微软雅黑"/>
              </a:rPr>
              <a:t>场均 GMV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6384" y="3438144"/>
            <a:ext cx="2119807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30 万，低于 24 万触发货品结构复盘。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07359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8A8A8A"/>
                </a:solidFill>
                <a:latin typeface="微软雅黑"/>
              </a:rPr>
              <a:t>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399967" y="1920240"/>
            <a:ext cx="2558719" cy="30175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619423" y="2157984"/>
            <a:ext cx="512064" cy="512064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619423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19423" y="2852928"/>
            <a:ext cx="2119807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111111"/>
                </a:solidFill>
                <a:latin typeface="微软雅黑"/>
              </a:rPr>
              <a:t>转化率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19423" y="3438144"/>
            <a:ext cx="2119807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3.5%，连续 3 场低于 3% 即换脚本。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0399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8A8A8A"/>
                </a:solidFill>
                <a:latin typeface="微软雅黑"/>
              </a:rPr>
              <a:t>›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33007" y="1920240"/>
            <a:ext cx="2558719" cy="30175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452463" y="2157984"/>
            <a:ext cx="512064" cy="512064"/>
          </a:xfrm>
          <a:prstGeom prst="rect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52463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52463" y="2852928"/>
            <a:ext cx="2119807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111111"/>
                </a:solidFill>
                <a:latin typeface="微软雅黑"/>
              </a:rPr>
              <a:t>互动率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52463" y="3438144"/>
            <a:ext cx="2119807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6% 以上，是自然流量的开关。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773439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8A8A8A"/>
                </a:solidFill>
                <a:latin typeface="微软雅黑"/>
              </a:rPr>
              <a:t>›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66047" y="1920240"/>
            <a:ext cx="2558719" cy="30175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9285503" y="2157984"/>
            <a:ext cx="512064" cy="512064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285503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85503" y="2852928"/>
            <a:ext cx="2119807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111111"/>
                </a:solidFill>
                <a:latin typeface="微软雅黑"/>
              </a:rPr>
              <a:t>投放 ROI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285503" y="3438144"/>
            <a:ext cx="2119807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1:4，低于 1:3 当日停投。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66928" y="5230368"/>
            <a:ext cx="11057839" cy="786384"/>
          </a:xfrm>
          <a:prstGeom prst="roundRect">
            <a:avLst>
              <a:gd name="adj" fmla="val 3500"/>
            </a:avLst>
          </a:prstGeom>
          <a:solidFill>
            <a:srgbClr val="FCEDF4"/>
          </a:solidFill>
          <a:ln w="9525">
            <a:solidFill>
              <a:srgbClr val="FCED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41247" y="5358384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四个数字都是当场的硬闸门：不用等大促结束，当场就能纠偏。</a:t>
            </a:r>
          </a:p>
        </p:txBody>
      </p:sp>
      <p:sp>
        <p:nvSpPr>
          <p:cNvPr id="34" name="Rounded Rectangle 33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CEDF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35" name="Rounded Rectangle 34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CEDF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36" name="Rounded Rectangle 35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CEDF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XX 旗舰店 · 双 12 自播策划案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节奏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12 场连播的关键节点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69848" y="2212848"/>
            <a:ext cx="10051999" cy="2032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111111"/>
                </a:solidFill>
                <a:latin typeface="微软雅黑"/>
              </a:rPr>
              <a:t>11.28</a:t>
            </a:r>
          </a:p>
        </p:txBody>
      </p:sp>
      <p:sp>
        <p:nvSpPr>
          <p:cNvPr id="11" name="Oval 10"/>
          <p:cNvSpPr/>
          <p:nvPr/>
        </p:nvSpPr>
        <p:spPr>
          <a:xfrm>
            <a:off x="1419834" y="2148840"/>
            <a:ext cx="137160" cy="137160"/>
          </a:xfrm>
          <a:prstGeom prst="ellipse">
            <a:avLst/>
          </a:prstGeom>
          <a:solidFill>
            <a:srgbClr val="DB27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007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预热开始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444444"/>
                </a:solidFill>
                <a:latin typeface="微软雅黑"/>
              </a:rPr>
              <a:t>短视频 4 条，私域预告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09901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111111"/>
                </a:solidFill>
                <a:latin typeface="微软雅黑"/>
              </a:rPr>
              <a:t>12.01</a:t>
            </a:r>
          </a:p>
        </p:txBody>
      </p:sp>
      <p:sp>
        <p:nvSpPr>
          <p:cNvPr id="16" name="Oval 15"/>
          <p:cNvSpPr/>
          <p:nvPr/>
        </p:nvSpPr>
        <p:spPr>
          <a:xfrm>
            <a:off x="3262807" y="2148840"/>
            <a:ext cx="137160" cy="137160"/>
          </a:xfrm>
          <a:prstGeom prst="ellipse">
            <a:avLst/>
          </a:prstGeom>
          <a:solidFill>
            <a:srgbClr val="1111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2483053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611069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首播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11069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444444"/>
                </a:solidFill>
                <a:latin typeface="微软雅黑"/>
              </a:rPr>
              <a:t>首播数据定全场基线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52874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111111"/>
                </a:solidFill>
                <a:latin typeface="微软雅黑"/>
              </a:rPr>
              <a:t>12.08</a:t>
            </a:r>
          </a:p>
        </p:txBody>
      </p:sp>
      <p:sp>
        <p:nvSpPr>
          <p:cNvPr id="21" name="Oval 20"/>
          <p:cNvSpPr/>
          <p:nvPr/>
        </p:nvSpPr>
        <p:spPr>
          <a:xfrm>
            <a:off x="5105780" y="2148840"/>
            <a:ext cx="137160" cy="137160"/>
          </a:xfrm>
          <a:prstGeom prst="ellipse">
            <a:avLst/>
          </a:prstGeom>
          <a:solidFill>
            <a:srgbClr val="DB27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4326026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454042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中场调整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54042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444444"/>
                </a:solidFill>
                <a:latin typeface="微软雅黑"/>
              </a:rPr>
              <a:t>按首周数据换货品组合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584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111111"/>
                </a:solidFill>
                <a:latin typeface="微软雅黑"/>
              </a:rPr>
              <a:t>12.12</a:t>
            </a:r>
          </a:p>
        </p:txBody>
      </p:sp>
      <p:sp>
        <p:nvSpPr>
          <p:cNvPr id="26" name="Oval 25"/>
          <p:cNvSpPr/>
          <p:nvPr/>
        </p:nvSpPr>
        <p:spPr>
          <a:xfrm>
            <a:off x="6948754" y="2148840"/>
            <a:ext cx="137160" cy="137160"/>
          </a:xfrm>
          <a:prstGeom prst="ellipse">
            <a:avLst/>
          </a:prstGeom>
          <a:solidFill>
            <a:srgbClr val="1111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616899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9701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峰值场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9701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444444"/>
                </a:solidFill>
                <a:latin typeface="微软雅黑"/>
              </a:rPr>
              <a:t>全福利 + 清仓，GMV 顶格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38820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111111"/>
                </a:solidFill>
                <a:latin typeface="微软雅黑"/>
              </a:rPr>
              <a:t>12.14</a:t>
            </a:r>
          </a:p>
        </p:txBody>
      </p:sp>
      <p:sp>
        <p:nvSpPr>
          <p:cNvPr id="31" name="Oval 30"/>
          <p:cNvSpPr/>
          <p:nvPr/>
        </p:nvSpPr>
        <p:spPr>
          <a:xfrm>
            <a:off x="8791727" y="2148840"/>
            <a:ext cx="137160" cy="137160"/>
          </a:xfrm>
          <a:prstGeom prst="ellipse">
            <a:avLst/>
          </a:prstGeom>
          <a:solidFill>
            <a:srgbClr val="DB27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8011972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139988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收官复盘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139988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444444"/>
                </a:solidFill>
                <a:latin typeface="微软雅黑"/>
              </a:rPr>
              <a:t>只复盘四个硬闸门数字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66928" y="4846320"/>
            <a:ext cx="11057839" cy="822960"/>
          </a:xfrm>
          <a:prstGeom prst="roundRect">
            <a:avLst>
              <a:gd name="adj" fmla="val 3500"/>
            </a:avLst>
          </a:prstGeom>
          <a:solidFill>
            <a:srgbClr val="FCEDF4"/>
          </a:solidFill>
          <a:ln w="9525">
            <a:solidFill>
              <a:srgbClr val="FCED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41247" y="4974336"/>
            <a:ext cx="1050919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12.08 的中场调整是全场唯一的大改窗口，其余场次只做微调。</a:t>
            </a:r>
          </a:p>
        </p:txBody>
      </p:sp>
      <p:sp>
        <p:nvSpPr>
          <p:cNvPr id="37" name="Rounded Rectangle 36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CEDF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38" name="Rounded Rectangle 37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CEDF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39" name="Rounded Rectangle 38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CEDF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XX 旗舰店 · 双 12 自播策划案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基线 · 对标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和日常基线比，大促能放大多少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柱为场均 GMV（万元），线为转化率（%）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66928" y="1645920"/>
          <a:ext cx="6675120" cy="3429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7516367" y="1700784"/>
            <a:ext cx="4108399" cy="96926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35823" y="1847088"/>
            <a:ext cx="37426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DB2777"/>
                </a:solidFill>
                <a:latin typeface="微软雅黑"/>
              </a:rPr>
              <a:t>2.7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5823" y="2267712"/>
            <a:ext cx="37426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444444"/>
                </a:solidFill>
                <a:latin typeface="微软雅黑"/>
              </a:rPr>
              <a:t>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35823" y="2468880"/>
            <a:ext cx="37426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GMV 放大倍数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516367" y="2816352"/>
            <a:ext cx="4108399" cy="96926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35823" y="2962656"/>
            <a:ext cx="37426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111111"/>
                </a:solidFill>
                <a:latin typeface="微软雅黑"/>
              </a:rPr>
              <a:t>30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35823" y="3383280"/>
            <a:ext cx="37426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444444"/>
                </a:solidFill>
                <a:latin typeface="微软雅黑"/>
              </a:rPr>
              <a:t>万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35823" y="3584448"/>
            <a:ext cx="37426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场均目标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516367" y="3931920"/>
            <a:ext cx="4108399" cy="96926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735823" y="4078224"/>
            <a:ext cx="37426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DB2777"/>
                </a:solidFill>
                <a:latin typeface="微软雅黑"/>
              </a:rPr>
              <a:t>1:4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35823" y="4498848"/>
            <a:ext cx="37426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444444"/>
                </a:solidFill>
                <a:latin typeface="微软雅黑"/>
              </a:rPr>
              <a:t/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35823" y="4700016"/>
            <a:ext cx="37426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投放 ROI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5248656"/>
            <a:ext cx="6675120" cy="932688"/>
          </a:xfrm>
          <a:prstGeom prst="roundRect">
            <a:avLst>
              <a:gd name="adj" fmla="val 3500"/>
            </a:avLst>
          </a:prstGeom>
          <a:solidFill>
            <a:srgbClr val="FCEDF4"/>
          </a:solidFill>
          <a:ln w="9525">
            <a:solidFill>
              <a:srgbClr val="FCED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2960" y="5376672"/>
            <a:ext cx="6217920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000" b="0" i="0">
                <a:solidFill>
                  <a:srgbClr val="111111"/>
                </a:solidFill>
                <a:latin typeface="微软雅黑"/>
              </a:rPr>
              <a:t>放大倍数 2.7 是行业健康线：低于 2 倍说明货品结构出了问题，高于 3.5 倍说明日常太躺平。</a:t>
            </a:r>
          </a:p>
        </p:txBody>
      </p:sp>
      <p:sp>
        <p:nvSpPr>
          <p:cNvPr id="25" name="Rounded Rectangle 24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CEDF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26" name="Rounded Rectangle 25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CEDF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27" name="Rounded Rectangle 26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CEDF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XX 旗舰店 · 双 12 自播策划案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分工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一场直播的四个工位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66928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1700784"/>
            <a:ext cx="3539642" cy="54864"/>
          </a:xfrm>
          <a:prstGeom prst="rect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DB2777"/>
                </a:solidFill>
                <a:latin typeface="微软雅黑"/>
              </a:rPr>
              <a:t>主播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111111"/>
                </a:solidFill>
                <a:latin typeface="微软雅黑"/>
              </a:rPr>
              <a:t>脚本执行与口播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444444"/>
                </a:solidFill>
                <a:latin typeface="微软雅黑"/>
              </a:rPr>
              <a:t>主播 ×××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111111"/>
                </a:solidFill>
                <a:latin typeface="微软雅黑"/>
              </a:rPr>
              <a:t>脚本 8 版已定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26026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26026" y="1700784"/>
            <a:ext cx="3539642" cy="54864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82058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111111"/>
                </a:solidFill>
                <a:latin typeface="微软雅黑"/>
              </a:rPr>
              <a:t>中控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82058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111111"/>
                </a:solidFill>
                <a:latin typeface="微软雅黑"/>
              </a:rPr>
              <a:t>上架改价与组件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82058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444444"/>
                </a:solidFill>
                <a:latin typeface="微软雅黑"/>
              </a:rPr>
              <a:t>运营 ×××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82058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111111"/>
                </a:solidFill>
                <a:latin typeface="微软雅黑"/>
              </a:rPr>
              <a:t>组件位置已调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85124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85124" y="1700784"/>
            <a:ext cx="3539642" cy="54864"/>
          </a:xfrm>
          <a:prstGeom prst="rect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41156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DB2777"/>
                </a:solidFill>
                <a:latin typeface="微软雅黑"/>
              </a:rPr>
              <a:t>投流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1156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111111"/>
                </a:solidFill>
                <a:latin typeface="微软雅黑"/>
              </a:rPr>
              <a:t>付费与数据盯盘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41156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444444"/>
                </a:solidFill>
                <a:latin typeface="微软雅黑"/>
              </a:rPr>
              <a:t>投放 ×××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41156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111111"/>
                </a:solidFill>
                <a:latin typeface="微软雅黑"/>
              </a:rPr>
              <a:t>ROI&lt;3 停投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" y="5138928"/>
            <a:ext cx="11057839" cy="1005840"/>
          </a:xfrm>
          <a:prstGeom prst="roundRect">
            <a:avLst>
              <a:gd name="adj" fmla="val 3500"/>
            </a:avLst>
          </a:prstGeom>
          <a:solidFill>
            <a:srgbClr val="FCEDF4"/>
          </a:solidFill>
          <a:ln w="9525">
            <a:solidFill>
              <a:srgbClr val="FCED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59536" y="5285232"/>
            <a:ext cx="10472623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100" b="0" i="0">
                <a:solidFill>
                  <a:srgbClr val="111111"/>
                </a:solidFill>
                <a:latin typeface="微软雅黑"/>
              </a:rPr>
              <a:t>四个工位四块屏：直播是团队运动，主播只占其中一个工位。</a:t>
            </a:r>
          </a:p>
        </p:txBody>
      </p:sp>
      <p:sp>
        <p:nvSpPr>
          <p:cNvPr id="29" name="Rounded Rectangle 28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CEDF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30" name="Rounded Rectangle 29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CEDF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31" name="Rounded Rectangle 30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CEDF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XX 旗舰店 · 双 12 自播策划案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现场与过程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货与脚本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开播前的两周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woman-pouring-water-in-a-cafe.jpg"/>
          <p:cNvPicPr>
            <a:picLocks noChangeAspect="1"/>
          </p:cNvPicPr>
          <p:nvPr/>
        </p:nvPicPr>
        <p:blipFill>
          <a:blip r:embed="rId2"/>
          <a:srcRect t="6944" b="6944"/>
          <a:stretch>
            <a:fillRect/>
          </a:stretch>
        </p:blipFill>
        <p:spPr>
          <a:xfrm>
            <a:off x="566928" y="1700784"/>
            <a:ext cx="5705856" cy="327355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946904" y="4700016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065776"/>
            <a:ext cx="570585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1" i="0">
                <a:solidFill>
                  <a:srgbClr val="111111"/>
                </a:solidFill>
                <a:latin typeface="微软雅黑"/>
              </a:rPr>
              <a:t>货品细节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5376672"/>
            <a:ext cx="5705856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福袋内容提前两周定稿，杜绝临场凑数。</a:t>
            </a:r>
          </a:p>
        </p:txBody>
      </p:sp>
      <p:pic>
        <p:nvPicPr>
          <p:cNvPr id="14" name="Picture 13" descr="woman-pouring-water-in-a-cafe.jpg"/>
          <p:cNvPicPr>
            <a:picLocks noChangeAspect="1"/>
          </p:cNvPicPr>
          <p:nvPr/>
        </p:nvPicPr>
        <p:blipFill>
          <a:blip r:embed="rId2"/>
          <a:srcRect l="16688" r="16688"/>
          <a:stretch>
            <a:fillRect/>
          </a:stretch>
        </p:blipFill>
        <p:spPr>
          <a:xfrm>
            <a:off x="6565392" y="1700784"/>
            <a:ext cx="1700784" cy="17007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940295" y="3127248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49056" y="1901952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111111"/>
                </a:solidFill>
                <a:latin typeface="微软雅黑"/>
              </a:rPr>
              <a:t>试吃环节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49056" y="2231136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444444"/>
                </a:solidFill>
                <a:latin typeface="微软雅黑"/>
              </a:rPr>
              <a:t>主播试吃脚本写了 8 版，最终版只有 3 句口播。</a:t>
            </a:r>
          </a:p>
        </p:txBody>
      </p:sp>
      <p:pic>
        <p:nvPicPr>
          <p:cNvPr id="18" name="Picture 17" descr="sale-lettering-close-up.jpg"/>
          <p:cNvPicPr>
            <a:picLocks noChangeAspect="1"/>
          </p:cNvPicPr>
          <p:nvPr/>
        </p:nvPicPr>
        <p:blipFill>
          <a:blip r:embed="rId3"/>
          <a:srcRect l="16656" r="16656"/>
          <a:stretch>
            <a:fillRect/>
          </a:stretch>
        </p:blipFill>
        <p:spPr>
          <a:xfrm>
            <a:off x="6565392" y="3584448"/>
            <a:ext cx="1700784" cy="17007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940295" y="5010912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49056" y="3785615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111111"/>
                </a:solidFill>
                <a:latin typeface="微软雅黑"/>
              </a:rPr>
              <a:t>转化组件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49056" y="4114800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444444"/>
                </a:solidFill>
                <a:latin typeface="微软雅黑"/>
              </a:rPr>
              <a:t>购物袋组件位置改了三次，点击率 +41%。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797296"/>
            <a:ext cx="11057839" cy="438912"/>
          </a:xfrm>
          <a:prstGeom prst="roundRect">
            <a:avLst>
              <a:gd name="adj" fmla="val 3500"/>
            </a:avLst>
          </a:prstGeom>
          <a:solidFill>
            <a:srgbClr val="FCEDF4"/>
          </a:solidFill>
          <a:ln w="9525">
            <a:solidFill>
              <a:srgbClr val="FCED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5870448"/>
            <a:ext cx="1061892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111111"/>
                </a:solidFill>
                <a:latin typeface="微软雅黑"/>
              </a:rPr>
              <a:t>配图右下角的水印为素材版权标记，换成自己的照片后自然消失。</a:t>
            </a:r>
          </a:p>
        </p:txBody>
      </p:sp>
      <p:sp>
        <p:nvSpPr>
          <p:cNvPr id="24" name="Rounded Rectangle 23">
            <a:hlinkClick action="ppaction://hlinksldjump" r:id="rId4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CEDF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CEDF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26" name="Rounded Rectangle 25">
            <a:hlinkClick action="ppaction://hlinksldjump" r:id="rId6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CEDF4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1975104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111111"/>
                </a:solidFill>
                <a:latin typeface="微软雅黑"/>
              </a:rPr>
              <a:t>12.12 LIVE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2304288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3400" b="1" i="0">
                <a:solidFill>
                  <a:srgbClr val="111111"/>
                </a:solidFill>
                <a:latin typeface="微软雅黑"/>
              </a:rPr>
              <a:t>货排对，流量自来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29968" y="3310128"/>
            <a:ext cx="8131759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444444"/>
                </a:solidFill>
                <a:latin typeface="微软雅黑"/>
              </a:rPr>
              <a:t>XX 旗舰店 · 双 12 自播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754880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A8A8A"/>
                </a:solidFill>
                <a:latin typeface="微软雅黑"/>
              </a:rPr>
              <a:t>直播运营 · 2026.11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272784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www.974.cn · 模板库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