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预测月销（万瓶）</c:v>
                </c:pt>
              </c:strCache>
            </c:strRef>
          </c:tx>
          <c:spPr>
            <a:solidFill>
              <a:srgbClr val="E63329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15.9</c:v>
                </c:pt>
                <c:pt idx="1">
                  <c:v>17.9</c:v>
                </c:pt>
                <c:pt idx="2">
                  <c:v>19.9</c:v>
                </c:pt>
                <c:pt idx="3">
                  <c:v>22.9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7.2</c:v>
                </c:pt>
                <c:pt idx="1">
                  <c:v>6.1</c:v>
                </c:pt>
                <c:pt idx="2">
                  <c:v>5.0</c:v>
                </c:pt>
                <c:pt idx="3">
                  <c:v>3.1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渠道毛利率（%）</c:v>
                </c:pt>
              </c:strCache>
            </c:strRef>
          </c:tx>
          <c:spPr>
            <a:ln w="28575" cap="rnd">
              <a:solidFill>
                <a:srgbClr val="111111"/>
              </a:solidFill>
            </a:ln>
          </c:spPr>
          <c:cat>
            <c:strRef>
              <c:f>Sheet1!$A$2:$A$5</c:f>
              <c:strCache>
                <c:ptCount val="4"/>
                <c:pt idx="0">
                  <c:v>15.9</c:v>
                </c:pt>
                <c:pt idx="1">
                  <c:v>17.9</c:v>
                </c:pt>
                <c:pt idx="2">
                  <c:v>19.9</c:v>
                </c:pt>
                <c:pt idx="3">
                  <c:v>22.9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28</c:v>
                </c:pt>
                <c:pt idx="1">
                  <c:v>33</c:v>
                </c:pt>
                <c:pt idx="2">
                  <c:v>38</c:v>
                </c:pt>
                <c:pt idx="3">
                  <c:v>44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E63329"/>
              </a:solidFill>
            </c:spPr>
          </c:dPt>
          <c:dPt>
            <c:idx val="1"/>
            <c:spPr>
              <a:solidFill>
                <a:srgbClr val="111111"/>
              </a:solidFill>
            </c:spPr>
          </c:dPt>
          <c:dPt>
            <c:idx val="2"/>
            <c:spPr>
              <a:solidFill>
                <a:srgbClr val="E63329"/>
              </a:solidFill>
            </c:spPr>
          </c:dPt>
          <c:cat>
            <c:strRef>
              <c:f>Sheet1!$A$2:$A$4</c:f>
              <c:strCache>
                <c:ptCount val="3"/>
                <c:pt idx="0">
                  <c:v>玫瑰冷萃</c:v>
                </c:pt>
                <c:pt idx="1">
                  <c:v>椰青冷萃</c:v>
                </c:pt>
                <c:pt idx="2">
                  <c:v>经典黑冷萃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33</c:v>
                </c:pt>
                <c:pt idx="2">
                  <c:v>21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111111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周销量目标（万瓶）</c:v>
                </c:pt>
              </c:strCache>
            </c:strRef>
          </c:tx>
          <c:spPr>
            <a:solidFill>
              <a:srgbClr val="E63329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W1</c:v>
                </c:pt>
                <c:pt idx="1">
                  <c:v>W2</c:v>
                </c:pt>
                <c:pt idx="2">
                  <c:v>W3</c:v>
                </c:pt>
                <c:pt idx="3">
                  <c:v>W4</c:v>
                </c:pt>
                <c:pt idx="4">
                  <c:v>W5-W7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1.1</c:v>
                </c:pt>
                <c:pt idx="2">
                  <c:v>0.9</c:v>
                </c:pt>
                <c:pt idx="3">
                  <c:v>0.8</c:v>
                </c:pt>
                <c:pt idx="4">
                  <c:v>1.4</c:v>
                </c:pt>
              </c:numCache>
            </c:numRef>
          </c:val>
        </c:ser>
        <c:gapWidth val="70"/>
        <c:axId val="-2068027336"/>
        <c:axId val="-2113994440"/>
      </c:barChart>
      <c:lineChart>
        <c:barDir val="col"/>
        <c:grouping val="clustered"/>
        <c:varyColors val="0"/>
        <c:axId val="200000001"/>
        <c:axId val="200000002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便利店占比（%）</c:v>
                </c:pt>
              </c:strCache>
            </c:strRef>
          </c:tx>
          <c:spPr>
            <a:ln w="28575" cap="rnd">
              <a:solidFill>
                <a:srgbClr val="111111"/>
              </a:solidFill>
            </a:ln>
          </c:spPr>
          <c:cat>
            <c:strRef>
              <c:f>Sheet1!$A$2:$A$6</c:f>
              <c:strCache>
                <c:ptCount val="5"/>
                <c:pt idx="0">
                  <c:v>W1</c:v>
                </c:pt>
                <c:pt idx="1">
                  <c:v>W2</c:v>
                </c:pt>
                <c:pt idx="2">
                  <c:v>W3</c:v>
                </c:pt>
                <c:pt idx="3">
                  <c:v>W4</c:v>
                </c:pt>
                <c:pt idx="4">
                  <c:v>W5-W7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72</c:v>
                </c:pt>
                <c:pt idx="1">
                  <c:v>68</c:v>
                </c:pt>
                <c:pt idx="2">
                  <c:v>60</c:v>
                </c:pt>
                <c:pt idx="3">
                  <c:v>55</c:v>
                </c:pt>
                <c:pt idx="4">
                  <c:v>48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  <c:catAx>
        <c:axId val="200000001"/>
        <c:scaling>
          <c:orientation val="minMax"/>
        </c:scaling>
        <c:delete val="1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200000002"/>
        <c:crosses val="autoZero"/>
        <c:auto val="1"/>
        <c:lblAlgn val="ctr"/>
        <c:lblOffset val="100"/>
        <c:noMultiLvlLbl val="0"/>
      </c:catAx>
      <c:valAx>
        <c:axId val="200000002"/>
        <c:scaling/>
        <c:delete val="0"/>
        <c:axPos val="r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200000001"/>
        <c:crosses val="max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Relationship Id="rId4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8.xml"/><Relationship Id="rId4" Type="http://schemas.openxmlformats.org/officeDocument/2006/relationships/slide" Target="slide2.xml"/><Relationship Id="rId5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slide" Target="slide9.xml"/><Relationship Id="rId4" Type="http://schemas.openxmlformats.org/officeDocument/2006/relationships/slide" Target="slide2.xml"/><Relationship Id="rId5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2.jpg"/><Relationship Id="rId4" Type="http://schemas.openxmlformats.org/officeDocument/2006/relationships/slide" Target="slide12.xml"/><Relationship Id="rId5" Type="http://schemas.openxmlformats.org/officeDocument/2006/relationships/slide" Target="slide2.xml"/><Relationship Id="rId6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an-makes-pour-over-coffee-in-kitchen.jpg"/>
          <p:cNvPicPr>
            <a:picLocks noChangeAspect="1"/>
          </p:cNvPicPr>
          <p:nvPr/>
        </p:nvPicPr>
        <p:blipFill>
          <a:blip r:embed="rId2"/>
          <a:srcRect l="17932" r="17932"/>
          <a:stretch>
            <a:fillRect/>
          </a:stretch>
        </p:blipFill>
        <p:spPr>
          <a:xfrm>
            <a:off x="6053328" y="0"/>
            <a:ext cx="6138367" cy="63825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53328" y="0"/>
            <a:ext cx="54864" cy="638251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6492240"/>
            <a:ext cx="6583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FFFFFF"/>
                </a:solidFill>
                <a:latin typeface="微软雅黑"/>
              </a:rPr>
              <a:t>拾光咖啡 · 市场部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13087" y="64922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C9D2D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49377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NEW LAUNCH COLD BREW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353312"/>
            <a:ext cx="5138928" cy="2139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冷萃系列上市：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先卖完 5 万瓶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621024"/>
            <a:ext cx="566928" cy="4572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3803904"/>
            <a:ext cx="493776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拾光咖啡 · 冷萃系列上市方案</a:t>
            </a:r>
          </a:p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周期：2026.11.15 — 12.31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E63329"/>
                </a:solidFill>
                <a:latin typeface="微软雅黑"/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万瓶 首发目标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8416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E63329"/>
                </a:solidFill>
                <a:latin typeface="微软雅黑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4528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个 风味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E63329"/>
                </a:solidFill>
                <a:latin typeface="微软雅黑"/>
              </a:rPr>
              <a:t>19.9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元 建议零售价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8416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E63329"/>
                </a:solidFill>
                <a:latin typeface="微软雅黑"/>
              </a:rPr>
              <a:t>34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24528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% 试饮转化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拾光咖啡 · 冷萃系列上市方案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上市三线并进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产品、渠道、内容各一条线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这瓶咖啡卖给谁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两个场景，两类人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价格与利润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为什么定 19.9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渠道铺货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先便利店后电商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内容与节奏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四周三波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30" name="Rounded Rectangle 29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111111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这瓶咖啡卖给谁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两个场景，两类人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拾光咖啡 · 冷萃系列上市方案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01 · 人群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两个场景，两类人，先讲清楚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来源：门店试饮 1,200 人次 + 会员问卷 3,400 份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午后工位场景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E63329"/>
                </a:solidFill>
                <a:latin typeface="微软雅黑"/>
              </a:rPr>
              <a:t>58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试饮人群首要场景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替代下午的奶茶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健身轻食场景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E63329"/>
                </a:solidFill>
                <a:latin typeface="微软雅黑"/>
              </a:rPr>
              <a:t>27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0 糖 0 脂是核心卖点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与轻食店合作铺垫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价格锚点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E63329"/>
                </a:solidFill>
                <a:latin typeface="微软雅黑"/>
              </a:rPr>
              <a:t>15-25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接受集中区间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低于现制咖啡即可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FBEDEC"/>
          </a:solidFill>
          <a:ln w="9525">
            <a:solidFill>
              <a:srgbClr val="FBED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一句话读这段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111111"/>
                </a:solidFill>
                <a:latin typeface="微软雅黑"/>
              </a:rPr>
              <a:t>我们不和现制咖啡抢早餐，我们抢的是下午三点那杯奶茶——场景讲对了，价格才立得住。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拾光咖啡 · 冷萃系列上市方案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02 · 价格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19.9 的账：毛利和竞品的距离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柱为各价格点预测月销（万瓶），线为毛利率（%）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E63329"/>
                </a:solidFill>
                <a:latin typeface="微软雅黑"/>
              </a:rPr>
              <a:t>15.9 卖得最多但毛利失守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渠道推力不足，铺不动。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E63329"/>
                </a:solidFill>
                <a:latin typeface="微软雅黑"/>
              </a:rPr>
              <a:t>19.9 是拐点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毛利率 38%，渠道有 12 个点可分。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E63329"/>
                </a:solidFill>
                <a:latin typeface="微软雅黑"/>
              </a:rPr>
              <a:t>22.9 销量塌方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跨过现制咖啡心理线。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FBEDEC"/>
          </a:solidFill>
          <a:ln w="9525">
            <a:solidFill>
              <a:srgbClr val="FBED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结论：定 19.9，渠道分润 12 个点，终端零售价与现制美式拉开 8 元差距。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拾光咖啡 · 冷萃系列上市方案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03 · 渠道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铺货节奏：先便利店，后电商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00784"/>
          <a:ext cx="11057836" cy="2322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0438"/>
                <a:gridCol w="1906523"/>
                <a:gridCol w="1906523"/>
                <a:gridCol w="4194352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渠道</a:t>
                      </a:r>
                    </a:p>
                  </a:txBody>
                  <a:tcPr anchor="ctr" marL="128016" marR="73152">
                    <a:solidFill>
                      <a:srgbClr val="E633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铺货时间</a:t>
                      </a:r>
                    </a:p>
                  </a:txBody>
                  <a:tcPr anchor="ctr" marL="128016" marR="73152">
                    <a:solidFill>
                      <a:srgbClr val="E633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首批量</a:t>
                      </a:r>
                    </a:p>
                  </a:txBody>
                  <a:tcPr anchor="ctr" marL="128016" marR="73152">
                    <a:solidFill>
                      <a:srgbClr val="E633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角色</a:t>
                      </a:r>
                    </a:p>
                  </a:txBody>
                  <a:tcPr anchor="ctr" marL="128016" marR="73152">
                    <a:solidFill>
                      <a:srgbClr val="E63329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便利店（3 连锁）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11.15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1.8 万瓶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冷柜露出 + 试饮台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自营电商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11.22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0.6 万瓶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组合装 + 复购主阵地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第三方电商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12.01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1.2 万瓶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大促承接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轻食店联营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11.20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0.5 万瓶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场景背书，不追求量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6928" y="4187952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FBEDEC"/>
          </a:solidFill>
          <a:ln w="9525">
            <a:solidFill>
              <a:srgbClr val="FBED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4315968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便利店是冷萃的主战场：冷柜位置谈了 6 周，三个连锁全部拿到冰柜第二层。</a:t>
            </a:r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13" name="Rounded Rectangle 1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14" name="Rounded Rectangle 1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拾光咖啡 · 冷萃系列上市方案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04 · 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四周三波内容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悬念期 11.08-14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门店海报 + 会员短信，只露剪影不露产品。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51706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A8A8A"/>
                </a:solidFill>
                <a:latin typeface="微软雅黑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4314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63770" y="2157984"/>
            <a:ext cx="512064" cy="5120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63770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63770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爆发期 11.15-28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63770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试饮台全开 + 30 个探店 KOC，内容统一打「下午三点」。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29092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A8A8A"/>
                </a:solidFill>
                <a:latin typeface="微软雅黑"/>
              </a:rPr>
              <a:t>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21700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341156" y="2157984"/>
            <a:ext cx="512064" cy="512064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续销期 12 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组合装 + 会员订阅，把首发流量转成复购。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FBEDEC"/>
          </a:solidFill>
          <a:ln w="9525">
            <a:solidFill>
              <a:srgbClr val="FBED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KOC 不看粉丝量，看门店三公里，30 人全部从会员里筛。</a:t>
            </a:r>
          </a:p>
        </p:txBody>
      </p:sp>
      <p:sp>
        <p:nvSpPr>
          <p:cNvPr id="28" name="Rounded Rectangle 27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9" name="Rounded Rectangle 28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0" name="Rounded Rectangle 29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拾光咖啡 · 冷萃系列上市方案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数据 · 盲测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三个风味，盲测排序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盲测 N=186，三款同时出杯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各风味复购意愿（%）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玫瑰冷萃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FBE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579047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71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意外胜出，香气记忆点强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椰青冷萃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FBE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07808" y="2743200"/>
            <a:ext cx="3169413" cy="1828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868661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58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健身人群偏好，0 糖卖点有效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经典黑冷萃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FBE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07808" y="3419856"/>
            <a:ext cx="2404382" cy="182880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103630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44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老客稳妥，新客觉得「就是苦」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FBEDEC"/>
          </a:solidFill>
          <a:ln w="9525">
            <a:solidFill>
              <a:srgbClr val="FBED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上市主推玫瑰冷萃——本来它排在物料计划的最后，是盲测把它提到了 C 位。</a:t>
            </a:r>
          </a:p>
        </p:txBody>
      </p:sp>
      <p:sp>
        <p:nvSpPr>
          <p:cNvPr id="29" name="Rounded Rectangle 28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oman-pouring-water-in-a-cafe.jpg"/>
          <p:cNvPicPr>
            <a:picLocks noChangeAspect="1"/>
          </p:cNvPicPr>
          <p:nvPr/>
        </p:nvPicPr>
        <p:blipFill>
          <a:blip r:embed="rId2"/>
          <a:srcRect l="23572" r="23572"/>
          <a:stretch>
            <a:fillRect/>
          </a:stretch>
        </p:blipFill>
        <p:spPr>
          <a:xfrm>
            <a:off x="566928" y="0"/>
            <a:ext cx="54406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81728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105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风险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105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111111"/>
                </a:solidFill>
                <a:latin typeface="微软雅黑"/>
              </a:rPr>
              <a:t>两个风险，都有预案</a:t>
            </a:r>
          </a:p>
        </p:txBody>
      </p:sp>
      <p:sp>
        <p:nvSpPr>
          <p:cNvPr id="6" name="Rectangle 5"/>
          <p:cNvSpPr/>
          <p:nvPr/>
        </p:nvSpPr>
        <p:spPr>
          <a:xfrm>
            <a:off x="6510528" y="21945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934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气温风险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934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12 月冷萃进入淡季：预案是组合装加热饮搭子，便利店联动陈列。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10528" y="3236975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934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竞品跟进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934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对手同价位冷萃 1 月上市：预案是订阅制锁复购，把首发流量留在私域。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105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FBEDEC"/>
          </a:solidFill>
          <a:ln w="9525">
            <a:solidFill>
              <a:srgbClr val="FBED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299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111111"/>
                </a:solidFill>
                <a:latin typeface="微软雅黑"/>
              </a:rPr>
              <a:t>每个风险写清触发条件：连续两周周销低于 8 千瓶，即启动预案一。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311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28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09</a:t>
            </a:r>
          </a:p>
        </p:txBody>
      </p:sp>
      <p:sp>
        <p:nvSpPr>
          <p:cNvPr id="16" name="Rounded Rectangle 15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17" name="Rounded Rectangle 16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18" name="Rounded Rectangle 17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拾光咖啡 · 冷萃系列上市方案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目标 · 拆解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5 万瓶怎么拆到周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柱为周销量目标（万瓶），线为便利店渠道占比（%）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6675120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516367" y="1700784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35823" y="1847088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E63329"/>
                </a:solidFill>
                <a:latin typeface="微软雅黑"/>
              </a:rPr>
              <a:t>5.0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5823" y="2267712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万瓶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5823" y="2468880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首发合计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16367" y="2816352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35823" y="2962656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11111"/>
                </a:solidFill>
                <a:latin typeface="微软雅黑"/>
              </a:rPr>
              <a:t>34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35823" y="3383280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35823" y="3584448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试饮转化基线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16367" y="3931920"/>
            <a:ext cx="4108399" cy="96926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35823" y="4078224"/>
            <a:ext cx="37426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E63329"/>
                </a:solidFill>
                <a:latin typeface="微软雅黑"/>
              </a:rPr>
              <a:t>25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35823" y="4498848"/>
            <a:ext cx="374263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444444"/>
                </a:solidFill>
                <a:latin typeface="微软雅黑"/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35823" y="4700016"/>
            <a:ext cx="37426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复购目标（90天）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248656"/>
            <a:ext cx="6675120" cy="932688"/>
          </a:xfrm>
          <a:prstGeom prst="roundRect">
            <a:avLst>
              <a:gd name="adj" fmla="val 3500"/>
            </a:avLst>
          </a:prstGeom>
          <a:solidFill>
            <a:srgbClr val="FBEDEC"/>
          </a:solidFill>
          <a:ln w="9525">
            <a:solidFill>
              <a:srgbClr val="FBED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376672"/>
            <a:ext cx="621792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00" b="0" i="0">
                <a:solidFill>
                  <a:srgbClr val="111111"/>
                </a:solidFill>
                <a:latin typeface="微软雅黑"/>
              </a:rPr>
              <a:t>W3-W4 是自然回落段，靠会员订阅补；占比曲线说明话语权逐步从线下转到自营电商。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拾光咖啡 · 冷萃系列上市方案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上市倒计时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11.08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E633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悬念期开跑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门店物料全部换新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11.15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首发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便利店+试饮台同步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11.22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E633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自营电商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组合装上架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12.01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第三方大促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双 12 承接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38820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12.31</a:t>
            </a:r>
          </a:p>
        </p:txBody>
      </p:sp>
      <p:sp>
        <p:nvSpPr>
          <p:cNvPr id="31" name="Oval 30"/>
          <p:cNvSpPr/>
          <p:nvPr/>
        </p:nvSpPr>
        <p:spPr>
          <a:xfrm>
            <a:off x="8791727" y="2148840"/>
            <a:ext cx="137160" cy="137160"/>
          </a:xfrm>
          <a:prstGeom prst="ellipse">
            <a:avLst/>
          </a:prstGeom>
          <a:solidFill>
            <a:srgbClr val="E633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011972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139988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首发收官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39988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复盘两个数字：售罄率与复购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FBEDEC"/>
          </a:solidFill>
          <a:ln w="9525">
            <a:solidFill>
              <a:srgbClr val="FBED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首发成败只看两个数字：7 周售罄率 ≥ 92%，90 天复购 ≥ 25%。</a:t>
            </a:r>
          </a:p>
        </p:txBody>
      </p:sp>
      <p:sp>
        <p:nvSpPr>
          <p:cNvPr id="37" name="Rounded Rectangle 36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8" name="Rounded Rectangle 37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9" name="Rounded Rectangle 38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拾光咖啡 · 冷萃系列上市方案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分工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三线负责人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E63329"/>
                </a:solidFill>
                <a:latin typeface="微软雅黑"/>
              </a:rPr>
              <a:t>产品线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供货与品控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供应链 ×××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周产能 8 千瓶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11111"/>
                </a:solidFill>
                <a:latin typeface="微软雅黑"/>
              </a:rPr>
              <a:t>渠道线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铺货与陈列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销售 ×××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11.15 全部到位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E63329"/>
                </a:solidFill>
                <a:latin typeface="微软雅黑"/>
              </a:rPr>
              <a:t>内容线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三波物料与 KOC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市场 ×××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脚本 11.05 评审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FBEDEC"/>
          </a:solidFill>
          <a:ln w="9525">
            <a:solidFill>
              <a:srgbClr val="FBED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111111"/>
                </a:solidFill>
                <a:latin typeface="微软雅黑"/>
              </a:rPr>
              <a:t>三线每周一对一次，超期两天上升到我这里。</a:t>
            </a:r>
          </a:p>
        </p:txBody>
      </p:sp>
      <p:sp>
        <p:nvSpPr>
          <p:cNvPr id="29" name="Rounded Rectangle 28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拾光咖啡 · 冷萃系列上市方案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试饮与实拍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产品还没上市，数据先来了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sale-lettering-close-up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门店试饮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试饮转化 34%，高于大单品上市时的 27%。</a:t>
            </a:r>
          </a:p>
        </p:txBody>
      </p:sp>
      <p:pic>
        <p:nvPicPr>
          <p:cNvPr id="14" name="Picture 13" descr="woman-pouring-water-in-a-cafe.jpg"/>
          <p:cNvPicPr>
            <a:picLocks noChangeAspect="1"/>
          </p:cNvPicPr>
          <p:nvPr/>
        </p:nvPicPr>
        <p:blipFill>
          <a:blip r:embed="rId3"/>
          <a:srcRect l="16688" r="16688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风味对照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三个风味盲测排序，玫瑰冷萃意外胜出。</a:t>
            </a:r>
          </a:p>
        </p:txBody>
      </p:sp>
      <p:pic>
        <p:nvPicPr>
          <p:cNvPr id="18" name="Picture 17" descr="woman-pouring-water-in-a-cafe.jpg"/>
          <p:cNvPicPr>
            <a:picLocks noChangeAspect="1"/>
          </p:cNvPicPr>
          <p:nvPr/>
        </p:nvPicPr>
        <p:blipFill>
          <a:blip r:embed="rId3"/>
          <a:srcRect l="16688" r="16688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产品照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全部用自然光实拍，修图只调色不合成。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FBEDEC"/>
          </a:solidFill>
          <a:ln w="9525">
            <a:solidFill>
              <a:srgbClr val="FBED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111111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FBEDEC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E633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11111"/>
                </a:solidFill>
                <a:latin typeface="微软雅黑"/>
              </a:rPr>
              <a:t>COLD BREW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111111"/>
                </a:solidFill>
                <a:latin typeface="微软雅黑"/>
              </a:rPr>
              <a:t>下午三点，来一瓶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444444"/>
                </a:solidFill>
                <a:latin typeface="微软雅黑"/>
              </a:rPr>
              <a:t>拾光咖啡 · 冷萃系列 11.15 上市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拾光咖啡 · 市场部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