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预计客户分布（%）</c:v>
                </c:pt>
              </c:strCache>
            </c:strRef>
          </c:tx>
          <c:spPr>
            <a:solidFill>
              <a:srgbClr val="5EEAD4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入门档</c:v>
                </c:pt>
                <c:pt idx="1">
                  <c:v>专业档</c:v>
                </c:pt>
                <c:pt idx="2">
                  <c:v>企业档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46</c:v>
                </c:pt>
                <c:pt idx="1">
                  <c:v>42</c:v>
                </c:pt>
                <c:pt idx="2">
                  <c:v>12</c:v>
                </c:pt>
              </c:numCache>
            </c:numRef>
          </c:val>
        </c:ser>
        <c:gapWidth val="46"/>
        <c:axId val="-2068027336"/>
        <c:axId val="-2113994440"/>
      </c:barChart>
      <c:lineChart>
        <c:barDir val="col"/>
        <c:grouping val="clustered"/>
        <c:varyColors val="0"/>
        <c:axId val="-2068027336"/>
        <c:axId val="-2113994440"/>
        <c:ser>
          <c:marker>
            <c:symbol val="circle"/>
            <c:size val="6"/>
          </c:marker>
          <c:idx val="1"/>
          <c:order val="1"/>
          <c:tx>
            <c:strRef>
              <c:f>Sheet1!$C$1</c:f>
              <c:strCache>
                <c:ptCount val="1"/>
                <c:pt idx="0">
                  <c:v>毛利率（%）</c:v>
                </c:pt>
              </c:strCache>
            </c:strRef>
          </c:tx>
          <c:spPr>
            <a:ln w="28575" cap="rnd">
              <a:solidFill>
                <a:srgbClr val="A7F3D0"/>
              </a:solidFill>
            </a:ln>
          </c:spPr>
          <c:cat>
            <c:strRef>
              <c:f>Sheet1!$A$2:$A$4</c:f>
              <c:strCache>
                <c:ptCount val="3"/>
                <c:pt idx="0">
                  <c:v>入门档</c:v>
                </c:pt>
                <c:pt idx="1">
                  <c:v>专业档</c:v>
                </c:pt>
                <c:pt idx="2">
                  <c:v>企业档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61</c:v>
                </c:pt>
                <c:pt idx="1">
                  <c:v>78</c:v>
                </c:pt>
                <c:pt idx="2">
                  <c:v>84</c:v>
                </c:pt>
              </c:numCache>
            </c:numRef>
          </c:val>
          <c:smooth val="1"/>
        </c:ser>
      </c:line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FFFFFF"/>
            </a:solidFill>
          </a:ln>
        </c:spPr>
        <c:txPr>
          <a:bodyPr/>
          <a:lstStyle/>
          <a:p>
            <a:pPr>
              <a:defRPr sz="900">
                <a:solidFill>
                  <a:srgbClr val="B2D4CC"/>
                </a:solidFill>
                <a:latin typeface="微软雅黑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6350">
              <a:solidFill>
                <a:srgbClr val="FFFFFF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7A9C92"/>
                </a:solidFill>
                <a:latin typeface="微软雅黑"/>
              </a:defRPr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900">
              <a:solidFill>
                <a:srgbClr val="B2D4CC"/>
              </a:solidFill>
            </a:defRPr>
          </a:pPr>
        </a:p>
      </c:txPr>
    </c:legend>
    <c:dispBlanksAs val="gap"/>
  </c:chart>
  <c:txPr>
    <a:bodyPr/>
    <a:lstStyle/>
    <a:p>
      <a:pPr>
        <a:defRPr sz="950">
          <a:solidFill>
            <a:srgbClr val="B2D4CC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/>
        <c:ser>
          <c:idx val="0"/>
          <c:order val="0"/>
          <c:tx>
            <c:strRef>
              <c:f>Sheet1!$B$1</c:f>
              <c:strCache>
                <c:ptCount val="1"/>
                <c:pt idx="0">
                  <c:v>v</c:v>
                </c:pt>
              </c:strCache>
            </c:strRef>
          </c:tx>
          <c:dPt>
            <c:idx val="0"/>
            <c:spPr>
              <a:solidFill>
                <a:srgbClr val="5EEAD4"/>
              </a:solidFill>
            </c:spPr>
          </c:dPt>
          <c:dPt>
            <c:idx val="1"/>
            <c:spPr>
              <a:solidFill>
                <a:srgbClr val="A7F3D0"/>
              </a:solidFill>
            </c:spPr>
          </c:dPt>
          <c:dPt>
            <c:idx val="2"/>
            <c:spPr>
              <a:solidFill>
                <a:srgbClr val="FDE68A"/>
              </a:solidFill>
            </c:spPr>
          </c:dPt>
          <c:dPt>
            <c:idx val="3"/>
            <c:spPr>
              <a:solidFill>
                <a:srgbClr val="FFFFFF"/>
              </a:solidFill>
            </c:spPr>
          </c:dPt>
          <c:dPt>
            <c:idx val="4"/>
            <c:spPr>
              <a:solidFill>
                <a:srgbClr val="7A9C92"/>
              </a:solidFill>
            </c:spPr>
          </c:dPt>
          <c:cat>
            <c:strRef>
              <c:f>Sheet1!$A$2:$A$6</c:f>
              <c:strCache>
                <c:ptCount val="5"/>
                <c:pt idx="0">
                  <c:v>竞争匹配</c:v>
                </c:pt>
                <c:pt idx="1">
                  <c:v>年度承诺</c:v>
                </c:pt>
                <c:pt idx="2">
                  <c:v>销售特批</c:v>
                </c:pt>
                <c:pt idx="3">
                  <c:v>续费挽回</c:v>
                </c:pt>
                <c:pt idx="4">
                  <c:v>滥用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31</c:v>
                </c:pt>
                <c:pt idx="1">
                  <c:v>27</c:v>
                </c:pt>
                <c:pt idx="2">
                  <c:v>22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</c:ser>
        <c:dLbls>
          <c:txPr>
            <a:bodyPr/>
            <a:lstStyle/>
            <a:p>
              <a:pPr>
                <a:defRPr sz="950" b="1">
                  <a:solidFill>
                    <a:srgbClr val="EEFFF9"/>
                  </a:solidFill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t"/>
      <c:layout/>
      <c:overlay val="0"/>
      <c:txPr>
        <a:bodyPr/>
        <a:lstStyle/>
        <a:p>
          <a:pPr>
            <a:defRPr sz="900">
              <a:solidFill>
                <a:srgbClr val="B2D4CC"/>
              </a:solidFill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950">
          <a:solidFill>
            <a:srgbClr val="B2D4CC"/>
          </a:solidFill>
          <a:latin typeface="微软雅黑"/>
        </a:defRPr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存量锁价</c:v>
                </c:pt>
              </c:strCache>
            </c:strRef>
          </c:tx>
          <c:spPr>
            <a:solidFill>
              <a:srgbClr val="5EEAD4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52</c:v>
                </c:pt>
                <c:pt idx="1">
                  <c:v>44</c:v>
                </c:pt>
                <c:pt idx="2">
                  <c:v>37</c:v>
                </c:pt>
                <c:pt idx="3">
                  <c:v>31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新牌价</c:v>
                </c:pt>
              </c:strCache>
            </c:strRef>
          </c:tx>
          <c:spPr>
            <a:solidFill>
              <a:srgbClr val="A7F3D0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31</c:v>
                </c:pt>
                <c:pt idx="1">
                  <c:v>38</c:v>
                </c:pt>
                <c:pt idx="2">
                  <c:v>44</c:v>
                </c:pt>
                <c:pt idx="3">
                  <c:v>49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用量超限</c:v>
                </c:pt>
              </c:strCache>
            </c:strRef>
          </c:tx>
          <c:spPr>
            <a:solidFill>
              <a:srgbClr val="FDE68A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17</c:v>
                </c:pt>
                <c:pt idx="1">
                  <c:v>18</c:v>
                </c:pt>
                <c:pt idx="2">
                  <c:v>19</c:v>
                </c:pt>
                <c:pt idx="3">
                  <c:v>20</c:v>
                </c:pt>
              </c:numCache>
            </c:numRef>
          </c:val>
        </c:ser>
        <c:gapWidth val="6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FFFFFF"/>
            </a:solidFill>
          </a:ln>
        </c:spPr>
        <c:txPr>
          <a:bodyPr/>
          <a:lstStyle/>
          <a:p>
            <a:pPr>
              <a:defRPr sz="900">
                <a:solidFill>
                  <a:srgbClr val="B2D4CC"/>
                </a:solidFill>
                <a:latin typeface="微软雅黑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6350">
              <a:solidFill>
                <a:srgbClr val="FFFFFF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7A9C92"/>
                </a:solidFill>
                <a:latin typeface="微软雅黑"/>
              </a:defRPr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900">
              <a:solidFill>
                <a:srgbClr val="B2D4CC"/>
              </a:solidFill>
            </a:defRPr>
          </a:pPr>
        </a:p>
      </c:txPr>
    </c:legend>
    <c:dispBlanksAs val="gap"/>
  </c:chart>
  <c:txPr>
    <a:bodyPr/>
    <a:lstStyle/>
    <a:p>
      <a:pPr>
        <a:defRPr sz="950">
          <a:solidFill>
            <a:srgbClr val="B2D4CC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混合制（推荐）</c:v>
                </c:pt>
              </c:strCache>
            </c:strRef>
          </c:tx>
          <c:spPr>
            <a:ln w="22860">
              <a:solidFill>
                <a:srgbClr val="FFFFFF"/>
              </a:solidFill>
            </a:ln>
          </c:spPr>
          <c:cat>
            <c:strRef>
              <c:f>Sheet1!$A$2:$A$6</c:f>
              <c:strCache>
                <c:ptCount val="5"/>
                <c:pt idx="0">
                  <c:v>收入潜力</c:v>
                </c:pt>
                <c:pt idx="1">
                  <c:v>流失风险</c:v>
                </c:pt>
                <c:pt idx="2">
                  <c:v>销售难度</c:v>
                </c:pt>
                <c:pt idx="3">
                  <c:v>客户理解</c:v>
                </c:pt>
                <c:pt idx="4">
                  <c:v>实施成本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4.4</c:v>
                </c:pt>
                <c:pt idx="1">
                  <c:v>3.8</c:v>
                </c:pt>
                <c:pt idx="2">
                  <c:v>3.6</c:v>
                </c:pt>
                <c:pt idx="3">
                  <c:v>4.2</c:v>
                </c:pt>
                <c:pt idx="4">
                  <c:v>3.5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纯用量制</c:v>
                </c:pt>
              </c:strCache>
            </c:strRef>
          </c:tx>
          <c:spPr>
            <a:ln w="22860">
              <a:solidFill>
                <a:srgbClr val="5EEAD4"/>
              </a:solidFill>
            </a:ln>
          </c:spPr>
          <c:cat>
            <c:strRef>
              <c:f>Sheet1!$A$2:$A$6</c:f>
              <c:strCache>
                <c:ptCount val="5"/>
                <c:pt idx="0">
                  <c:v>收入潜力</c:v>
                </c:pt>
                <c:pt idx="1">
                  <c:v>流失风险</c:v>
                </c:pt>
                <c:pt idx="2">
                  <c:v>销售难度</c:v>
                </c:pt>
                <c:pt idx="3">
                  <c:v>客户理解</c:v>
                </c:pt>
                <c:pt idx="4">
                  <c:v>实施成本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4.7</c:v>
                </c:pt>
                <c:pt idx="1">
                  <c:v>3.2</c:v>
                </c:pt>
                <c:pt idx="2">
                  <c:v>2.8</c:v>
                </c:pt>
                <c:pt idx="3">
                  <c:v>2.9</c:v>
                </c:pt>
                <c:pt idx="4">
                  <c:v>2.4</c:v>
                </c:pt>
              </c:numCache>
            </c:numRef>
          </c:val>
          <c:smooth val="0"/>
        </c:ser>
        <c:axId val="2073612648"/>
        <c:axId val="-2112772216"/>
      </c:radarChart>
      <c:catAx>
        <c:axId val="2073612648"/>
        <c:scaling>
          <c:orientation val="minMax"/>
        </c:scaling>
        <c:delete val="0"/>
        <c:axPos val="b"/>
        <c:majorGridlines/>
        <c:numFmt formatCode="m/d/yy" sourceLinked="1"/>
        <c:majorTickMark val="out"/>
        <c:minorTickMark val="none"/>
        <c:tickLblPos val="nextTo"/>
        <c:txPr>
          <a:bodyPr/>
          <a:lstStyle/>
          <a:p>
            <a:pPr>
              <a:defRPr sz="919"/>
            </a:pPr>
          </a:p>
        </c:txPr>
        <c:crossAx val="-2112772216"/>
        <c:crosses val="autoZero"/>
        <c:auto val="1"/>
        <c:lblAlgn val="ctr"/>
        <c:lblOffset val="100"/>
        <c:noMultiLvlLbl val="0"/>
      </c:catAx>
      <c:valAx>
        <c:axId val="-2112772216"/>
        <c:scaling>
          <c:orientation val="minMax"/>
          <c:max val="5.0"/>
          <c:min val="1.0"/>
        </c:scaling>
        <c:delete val="0"/>
        <c:axPos val="l"/>
        <c:majorGridlines>
          <c:spPr>
            <a:ln w="6350">
              <a:solidFill>
                <a:srgbClr val="FFFFFF"/>
              </a:solidFill>
            </a:ln>
          </c:spPr>
        </c:majorGridlines>
        <c:numFmt formatCode="General" sourceLinked="1"/>
        <c:majorTickMark val="cross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7A9C92"/>
                </a:solidFill>
                <a:latin typeface="微软雅黑"/>
              </a:defRPr>
            </a:pPr>
          </a:p>
        </c:txPr>
        <c:crossAx val="2073612648"/>
        <c:crosses val="autoZero"/>
        <c:crossBetween val="between"/>
      </c:valAx>
    </c:plotArea>
    <c:legend>
      <c:legendPos val="t"/>
      <c:overlay val="0"/>
      <c:txPr>
        <a:bodyPr/>
        <a:lstStyle/>
        <a:p>
          <a:pPr>
            <a:defRPr sz="900">
              <a:solidFill>
                <a:srgbClr val="B2D4CC"/>
              </a:solidFill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950">
          <a:solidFill>
            <a:srgbClr val="B2D4CC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.xml"/><Relationship Id="rId3" Type="http://schemas.openxmlformats.org/officeDocument/2006/relationships/slide" Target="slide7.xml"/><Relationship Id="rId4" Type="http://schemas.openxmlformats.org/officeDocument/2006/relationships/slide" Target="slide9.xml"/><Relationship Id="rId5" Type="http://schemas.openxmlformats.org/officeDocument/2006/relationships/slide" Target="slide11.xml"/><Relationship Id="rId6" Type="http://schemas.openxmlformats.org/officeDocument/2006/relationships/slide" Target="slide1.xml"/><Relationship Id="rId7" Type="http://schemas.openxmlformats.org/officeDocument/2006/relationships/slide" Target="slide2.xml"/><Relationship Id="rId8" Type="http://schemas.openxmlformats.org/officeDocument/2006/relationships/slide" Target="slide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2.xml"/><Relationship Id="rId4" Type="http://schemas.openxmlformats.org/officeDocument/2006/relationships/slide" Target="slide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slide" Target="slide4.xml"/><Relationship Id="rId4" Type="http://schemas.openxmlformats.org/officeDocument/2006/relationships/slide" Target="slide2.xml"/><Relationship Id="rId5" Type="http://schemas.openxmlformats.org/officeDocument/2006/relationships/slide" Target="slide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.xml"/><Relationship Id="rId3" Type="http://schemas.openxmlformats.org/officeDocument/2006/relationships/slide" Target="slide2.xml"/><Relationship Id="rId4" Type="http://schemas.openxmlformats.org/officeDocument/2006/relationships/slide" Target="slide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slide" Target="slide6.xml"/><Relationship Id="rId4" Type="http://schemas.openxmlformats.org/officeDocument/2006/relationships/slide" Target="slide2.xml"/><Relationship Id="rId5" Type="http://schemas.openxmlformats.org/officeDocument/2006/relationships/slide" Target="slide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slide" Target="slide7.xml"/><Relationship Id="rId4" Type="http://schemas.openxmlformats.org/officeDocument/2006/relationships/slide" Target="slide2.xml"/><Relationship Id="rId5" Type="http://schemas.openxmlformats.org/officeDocument/2006/relationships/slide" Target="slide9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Relationship Id="rId3" Type="http://schemas.openxmlformats.org/officeDocument/2006/relationships/slide" Target="slide8.xml"/><Relationship Id="rId4" Type="http://schemas.openxmlformats.org/officeDocument/2006/relationships/slide" Target="slide2.xml"/><Relationship Id="rId5" Type="http://schemas.openxmlformats.org/officeDocument/2006/relationships/slide" Target="slide10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9.xml"/><Relationship Id="rId3" Type="http://schemas.openxmlformats.org/officeDocument/2006/relationships/slide" Target="slide2.xml"/><Relationship Id="rId4" Type="http://schemas.openxmlformats.org/officeDocument/2006/relationships/slide" Target="slide1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0.xml"/><Relationship Id="rId3" Type="http://schemas.openxmlformats.org/officeDocument/2006/relationships/slide" Target="slide2.xml"/><Relationship Id="rId4" Type="http://schemas.openxmlformats.org/officeDocument/2006/relationships/slide" Target="slide1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Relationship Id="rId3" Type="http://schemas.openxmlformats.org/officeDocument/2006/relationships/slide" Target="slide11.xml"/><Relationship Id="rId4" Type="http://schemas.openxmlformats.org/officeDocument/2006/relationships/slide" Target="slide2.xml"/><Relationship Id="rId5" Type="http://schemas.openxmlformats.org/officeDocument/2006/relationships/slide" Target="slide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2.xml"/><Relationship Id="rId3" Type="http://schemas.openxmlformats.org/officeDocument/2006/relationships/slide" Target="slide2.xml"/><Relationship Id="rId4" Type="http://schemas.openxmlformats.org/officeDocument/2006/relationships/slide" Target="slide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jpg"/><Relationship Id="rId4" Type="http://schemas.openxmlformats.org/officeDocument/2006/relationships/slide" Target="slide13.xml"/><Relationship Id="rId5" Type="http://schemas.openxmlformats.org/officeDocument/2006/relationships/slide" Target="slide2.xml"/><Relationship Id="rId6" Type="http://schemas.openxmlformats.org/officeDocument/2006/relationships/slide" Target="slide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3A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5EEAD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A7F3D0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58368" y="658368"/>
            <a:ext cx="10874959" cy="1645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914400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A7F3D0"/>
                </a:solidFill>
                <a:latin typeface="微软雅黑"/>
              </a:rPr>
              <a:t>PRICING 2027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280160"/>
            <a:ext cx="11057839" cy="1389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3800" b="1" i="0">
                <a:solidFill>
                  <a:srgbClr val="EEFFF9"/>
                </a:solidFill>
                <a:latin typeface="微软雅黑"/>
              </a:rPr>
              <a:t>涨价 8%，</a:t>
            </a:r>
          </a:p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3800" b="1" i="0">
                <a:solidFill>
                  <a:srgbClr val="EEFFF9"/>
                </a:solidFill>
                <a:latin typeface="微软雅黑"/>
              </a:rPr>
              <a:t>流失只涨 2%</a:t>
            </a:r>
          </a:p>
        </p:txBody>
      </p:sp>
      <p:sp>
        <p:nvSpPr>
          <p:cNvPr id="7" name="Rectangle 6"/>
          <p:cNvSpPr/>
          <p:nvPr/>
        </p:nvSpPr>
        <p:spPr>
          <a:xfrm>
            <a:off x="5821527" y="2743200"/>
            <a:ext cx="548640" cy="45720"/>
          </a:xfrm>
          <a:prstGeom prst="rect">
            <a:avLst/>
          </a:prstGeom>
          <a:solidFill>
            <a:srgbClr val="A7F3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664207" y="2926080"/>
            <a:ext cx="8863279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45000"/>
              </a:lnSpc>
              <a:spcAft>
                <a:spcPts val="0"/>
              </a:spcAft>
            </a:pPr>
            <a:r>
              <a:rPr sz="1200" b="0" i="0">
                <a:solidFill>
                  <a:srgbClr val="B2D4CC"/>
                </a:solidFill>
                <a:latin typeface="微软雅黑"/>
              </a:rPr>
              <a:t>XX 产品 · 2027 定价与商业化方案</a:t>
            </a:r>
          </a:p>
          <a:p>
            <a:pPr algn="ctr">
              <a:lnSpc>
                <a:spcPct val="145000"/>
              </a:lnSpc>
              <a:spcAft>
                <a:spcPts val="0"/>
              </a:spcAft>
            </a:pPr>
            <a:r>
              <a:rPr sz="1200" b="0" i="0">
                <a:solidFill>
                  <a:srgbClr val="B2D4CC"/>
                </a:solidFill>
                <a:latin typeface="微软雅黑"/>
              </a:rPr>
              <a:t>决策会材料 · 商业化组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767328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5EEAD4"/>
                </a:solidFill>
                <a:latin typeface="微软雅黑"/>
              </a:rPr>
              <a:t>+8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4151376"/>
            <a:ext cx="2651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7A9C92"/>
                </a:solidFill>
                <a:latin typeface="微软雅黑"/>
              </a:rPr>
              <a:t>%  牌价调整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28416" y="3767328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5EEAD4"/>
                </a:solidFill>
                <a:latin typeface="微软雅黑"/>
              </a:rPr>
              <a:t>+2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28416" y="4151376"/>
            <a:ext cx="2651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7A9C92"/>
                </a:solidFill>
                <a:latin typeface="微软雅黑"/>
              </a:rPr>
              <a:t>pp  预期流失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89904" y="3767328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5EEAD4"/>
                </a:solidFill>
                <a:latin typeface="微软雅黑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89904" y="4151376"/>
            <a:ext cx="2651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7A9C92"/>
                </a:solidFill>
                <a:latin typeface="微软雅黑"/>
              </a:rPr>
              <a:t>档  新版价格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51392" y="3767328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5EEAD4"/>
                </a:solidFill>
                <a:latin typeface="微软雅黑"/>
              </a:rPr>
              <a:t>12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51392" y="4151376"/>
            <a:ext cx="2651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7A9C92"/>
                </a:solidFill>
                <a:latin typeface="微软雅黑"/>
              </a:rPr>
              <a:t>个月  现金流测算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4608576"/>
            <a:ext cx="12191695" cy="18288"/>
          </a:xfrm>
          <a:prstGeom prst="rect">
            <a:avLst/>
          </a:prstGeom>
          <a:solidFill>
            <a:srgbClr val="A7F3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piggy-bank-on-blue.jpg"/>
          <p:cNvPicPr>
            <a:picLocks noChangeAspect="1"/>
          </p:cNvPicPr>
          <p:nvPr/>
        </p:nvPicPr>
        <p:blipFill>
          <a:blip r:embed="rId2"/>
          <a:srcRect t="36279" b="36279"/>
          <a:stretch>
            <a:fillRect/>
          </a:stretch>
        </p:blipFill>
        <p:spPr>
          <a:xfrm>
            <a:off x="0" y="4626864"/>
            <a:ext cx="12191695" cy="223113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3A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5EEAD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A7F3D0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A9C92"/>
                </a:solidFill>
                <a:latin typeface="微软雅黑"/>
              </a:rPr>
              <a:t>XX 产品 · 2027 定价方案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A9C92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7A9C92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A7F3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A7F3D0"/>
                </a:solidFill>
                <a:latin typeface="微软雅黑"/>
              </a:rPr>
              <a:t>CONTENTS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EEFFF9"/>
                </a:solidFill>
                <a:latin typeface="微软雅黑"/>
              </a:rPr>
              <a:t>定价四问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B2D4CC"/>
                </a:solidFill>
                <a:latin typeface="微软雅黑"/>
              </a:rPr>
              <a:t>按什么收、定多少、怎么折扣、怎么涨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>
            <a:hlinkClick action="ppaction://hlinksldjump" r:id="rId2"/>
          </p:cNvPr>
          <p:cNvSpPr/>
          <p:nvPr/>
        </p:nvSpPr>
        <p:spPr>
          <a:xfrm>
            <a:off x="566928" y="1737360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7" y="1993391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A7F3D0"/>
                </a:solidFill>
                <a:latin typeface="微软雅黑"/>
              </a:rPr>
              <a:t>01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72768" y="2048255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EEFFF9"/>
                </a:solidFill>
                <a:latin typeface="微软雅黑"/>
              </a:rPr>
              <a:t>按什么收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72768" y="2450591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B2D4CC"/>
                </a:solidFill>
                <a:latin typeface="微软雅黑"/>
              </a:rPr>
              <a:t>价值指标的再确认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247" y="3218688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A7F3D0"/>
                </a:solidFill>
                <a:latin typeface="微软雅黑"/>
              </a:rPr>
              <a:t>进入 →</a:t>
            </a:r>
          </a:p>
        </p:txBody>
      </p:sp>
      <p:sp>
        <p:nvSpPr>
          <p:cNvPr id="17" name="Rounded Rectangle 16">
            <a:hlinkClick action="ppaction://hlinksldjump" r:id="rId3"/>
          </p:cNvPr>
          <p:cNvSpPr/>
          <p:nvPr/>
        </p:nvSpPr>
        <p:spPr>
          <a:xfrm>
            <a:off x="6233007" y="1737360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07327" y="1993391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A7F3D0"/>
                </a:solidFill>
                <a:latin typeface="微软雅黑"/>
              </a:rPr>
              <a:t>02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38847" y="2048255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EEFFF9"/>
                </a:solidFill>
                <a:latin typeface="微软雅黑"/>
              </a:rPr>
              <a:t>定多少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38847" y="2450591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B2D4CC"/>
                </a:solidFill>
                <a:latin typeface="微软雅黑"/>
              </a:rPr>
              <a:t>三档结构与锚点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07327" y="3218688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A7F3D0"/>
                </a:solidFill>
                <a:latin typeface="微软雅黑"/>
              </a:rPr>
              <a:t>进入 →</a:t>
            </a:r>
          </a:p>
        </p:txBody>
      </p:sp>
      <p:sp>
        <p:nvSpPr>
          <p:cNvPr id="22" name="Rounded Rectangle 21">
            <a:hlinkClick action="ppaction://hlinksldjump" r:id="rId4"/>
          </p:cNvPr>
          <p:cNvSpPr/>
          <p:nvPr/>
        </p:nvSpPr>
        <p:spPr>
          <a:xfrm>
            <a:off x="566928" y="3858768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247" y="411480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A7F3D0"/>
                </a:solidFill>
                <a:latin typeface="微软雅黑"/>
              </a:rPr>
              <a:t>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72768" y="4169663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EEFFF9"/>
                </a:solidFill>
                <a:latin typeface="微软雅黑"/>
              </a:rPr>
              <a:t>折扣纪律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72768" y="4572000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B2D4CC"/>
                </a:solidFill>
                <a:latin typeface="微软雅黑"/>
              </a:rPr>
              <a:t>折扣是负债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1247" y="5340096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A7F3D0"/>
                </a:solidFill>
                <a:latin typeface="微软雅黑"/>
              </a:rPr>
              <a:t>进入 →</a:t>
            </a:r>
          </a:p>
        </p:txBody>
      </p:sp>
      <p:sp>
        <p:nvSpPr>
          <p:cNvPr id="27" name="Rounded Rectangle 26">
            <a:hlinkClick action="ppaction://hlinksldjump" r:id="rId5"/>
          </p:cNvPr>
          <p:cNvSpPr/>
          <p:nvPr/>
        </p:nvSpPr>
        <p:spPr>
          <a:xfrm>
            <a:off x="6233007" y="3858768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507327" y="411480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A7F3D0"/>
                </a:solidFill>
                <a:latin typeface="微软雅黑"/>
              </a:rPr>
              <a:t>04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238847" y="4169663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EEFFF9"/>
                </a:solidFill>
                <a:latin typeface="微软雅黑"/>
              </a:rPr>
              <a:t>怎么涨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238847" y="4572000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B2D4CC"/>
                </a:solidFill>
                <a:latin typeface="微软雅黑"/>
              </a:rPr>
              <a:t>涨价路径与话术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07327" y="5340096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A7F3D0"/>
                </a:solidFill>
                <a:latin typeface="微软雅黑"/>
              </a:rPr>
              <a:t>进入 →</a:t>
            </a:r>
          </a:p>
        </p:txBody>
      </p:sp>
      <p:sp>
        <p:nvSpPr>
          <p:cNvPr id="32" name="Rounded Rectangle 31">
            <a:hlinkClick action="ppaction://hlinksldjump" r:id="rId6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64A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2D4CC"/>
                </a:solidFill>
                <a:latin typeface="微软雅黑"/>
              </a:rPr>
              <a:t>‹</a:t>
            </a:r>
          </a:p>
        </p:txBody>
      </p:sp>
      <p:sp>
        <p:nvSpPr>
          <p:cNvPr id="33" name="Rounded Rectangle 32">
            <a:hlinkClick action="ppaction://hlinksldjump" r:id="rId7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64A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2D4CC"/>
                </a:solidFill>
                <a:latin typeface="微软雅黑"/>
              </a:rPr>
              <a:t>≡</a:t>
            </a:r>
          </a:p>
        </p:txBody>
      </p:sp>
      <p:sp>
        <p:nvSpPr>
          <p:cNvPr id="34" name="Rounded Rectangle 33">
            <a:hlinkClick action="ppaction://hlinksldjump" r:id="rId8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64A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2D4CC"/>
                </a:solidFill>
                <a:latin typeface="微软雅黑"/>
              </a:rPr>
              <a:t>›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7A9C92"/>
                </a:solidFill>
                <a:latin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48295" y="868680"/>
            <a:ext cx="3749039" cy="3291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15000" b="1" i="0">
                <a:solidFill>
                  <a:srgbClr val="A7F3D0"/>
                </a:solidFill>
                <a:latin typeface="微软雅黑"/>
              </a:rPr>
              <a:t>01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517904"/>
            <a:ext cx="45720" cy="1115568"/>
          </a:xfrm>
          <a:prstGeom prst="rect">
            <a:avLst/>
          </a:prstGeom>
          <a:solidFill>
            <a:srgbClr val="A7F3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86384" y="1481328"/>
            <a:ext cx="6400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D9A8"/>
                </a:solidFill>
                <a:latin typeface="微软雅黑"/>
              </a:rPr>
              <a:t>第 01 部分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1792224"/>
            <a:ext cx="6766560" cy="8412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3400" b="1" i="0">
                <a:solidFill>
                  <a:srgbClr val="FFFFFF"/>
                </a:solidFill>
                <a:latin typeface="微软雅黑"/>
              </a:rPr>
              <a:t>按什么收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6384" y="2871216"/>
            <a:ext cx="5852160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  <a:spcAft>
                <a:spcPts val="0"/>
              </a:spcAft>
            </a:pPr>
            <a:r>
              <a:rPr sz="1200" b="0" i="0">
                <a:solidFill>
                  <a:srgbClr val="C9D2DE"/>
                </a:solidFill>
                <a:latin typeface="微软雅黑"/>
              </a:rPr>
              <a:t>价值指标的再确认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6071616"/>
            <a:ext cx="1005840" cy="27432"/>
          </a:xfrm>
          <a:prstGeom prst="rect">
            <a:avLst/>
          </a:prstGeom>
          <a:solidFill>
            <a:srgbClr val="A7F3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13087" y="6035040"/>
            <a:ext cx="20116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A0B6"/>
                </a:solidFill>
                <a:latin typeface="微软雅黑"/>
              </a:rPr>
              <a:t>www.974.cn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3A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5EEAD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A7F3D0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A9C92"/>
                </a:solidFill>
                <a:latin typeface="微软雅黑"/>
              </a:rPr>
              <a:t>XX 产品 · 2027 定价方案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A9C92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7A9C92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A7F3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A7F3D0"/>
                </a:solidFill>
                <a:latin typeface="微软雅黑"/>
              </a:rPr>
              <a:t>PART 01 · 指标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EEFFF9"/>
                </a:solidFill>
                <a:latin typeface="微软雅黑"/>
              </a:rPr>
              <a:t>按什么收：席位制的天花板到了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B2D4CC"/>
                </a:solidFill>
                <a:latin typeface="微软雅黑"/>
              </a:rPr>
              <a:t>4 次调价实验 + 122 家客户访谈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66928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1645920"/>
            <a:ext cx="2613583" cy="50292"/>
          </a:xfrm>
          <a:prstGeom prst="rect">
            <a:avLst/>
          </a:prstGeom>
          <a:solidFill>
            <a:srgbClr val="A7F3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04672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7A9C92"/>
                </a:solidFill>
                <a:latin typeface="微软雅黑"/>
              </a:rPr>
              <a:t>席位利用率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4672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5EEAD4"/>
                </a:solidFill>
                <a:latin typeface="微软雅黑"/>
              </a:rPr>
              <a:t>134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4672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A7F3D0"/>
                </a:solidFill>
                <a:latin typeface="微软雅黑"/>
              </a:rPr>
              <a:t>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4672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B2D4CC"/>
                </a:solidFill>
                <a:latin typeface="微软雅黑"/>
              </a:rPr>
              <a:t>共享账号普遍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4672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7A9C92"/>
                </a:solidFill>
                <a:latin typeface="微软雅黑"/>
              </a:rPr>
              <a:t>席位制在惩罚我们自己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381679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3381679" y="1645920"/>
            <a:ext cx="2613583" cy="50292"/>
          </a:xfrm>
          <a:prstGeom prst="rect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619423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7A9C92"/>
                </a:solidFill>
                <a:latin typeface="微软雅黑"/>
              </a:rPr>
              <a:t>价值与席位错位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19423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5EEAD4"/>
                </a:solidFill>
                <a:latin typeface="微软雅黑"/>
              </a:rPr>
              <a:t>41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19423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A7F3D0"/>
                </a:solidFill>
                <a:latin typeface="微软雅黑"/>
              </a:rPr>
              <a:t>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19423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B2D4CC"/>
                </a:solidFill>
                <a:latin typeface="微软雅黑"/>
              </a:rPr>
              <a:t>重度小团队付得少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19423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7A9C92"/>
                </a:solidFill>
                <a:latin typeface="微软雅黑"/>
              </a:rPr>
              <a:t>3 人团队用了企业级用量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196431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196431" y="1645920"/>
            <a:ext cx="2613583" cy="50292"/>
          </a:xfrm>
          <a:prstGeom prst="rect">
            <a:avLst/>
          </a:prstGeom>
          <a:solidFill>
            <a:srgbClr val="A7F3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34175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7A9C92"/>
                </a:solidFill>
                <a:latin typeface="微软雅黑"/>
              </a:rPr>
              <a:t>用量相关度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34175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5EEAD4"/>
                </a:solidFill>
                <a:latin typeface="微软雅黑"/>
              </a:rPr>
              <a:t>0.81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34175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A7F3D0"/>
                </a:solidFill>
                <a:latin typeface="微软雅黑"/>
              </a:rPr>
              <a:t/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34175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B2D4CC"/>
                </a:solidFill>
                <a:latin typeface="微软雅黑"/>
              </a:rPr>
              <a:t>API 调用量与留存的正相关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34175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7A9C92"/>
                </a:solidFill>
                <a:latin typeface="微软雅黑"/>
              </a:rPr>
              <a:t>用量才是价值指标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66928" y="3968496"/>
            <a:ext cx="11057839" cy="1115568"/>
          </a:xfrm>
          <a:prstGeom prst="roundRect">
            <a:avLst>
              <a:gd name="adj" fmla="val 3500"/>
            </a:avLst>
          </a:prstGeom>
          <a:solidFill>
            <a:srgbClr val="164A48"/>
          </a:solidFill>
          <a:ln w="9525">
            <a:solidFill>
              <a:srgbClr val="164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59536" y="4133087"/>
            <a:ext cx="21945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A7F3D0"/>
                </a:solidFill>
                <a:latin typeface="微软雅黑"/>
              </a:rPr>
              <a:t>一句话读这段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59536" y="4407408"/>
            <a:ext cx="104177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150" b="0" i="0">
                <a:solidFill>
                  <a:srgbClr val="EEFFF9"/>
                </a:solidFill>
                <a:latin typeface="微软雅黑"/>
              </a:rPr>
              <a:t>席位制收的是「有没有人」，用量制收的是「用了多少价值」——2027 从席位制过渡到席位+用量混合。</a:t>
            </a:r>
          </a:p>
        </p:txBody>
      </p:sp>
      <p:sp>
        <p:nvSpPr>
          <p:cNvPr id="36" name="Rounded Rectangle 35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64A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2D4CC"/>
                </a:solidFill>
                <a:latin typeface="微软雅黑"/>
              </a:rPr>
              <a:t>‹</a:t>
            </a:r>
          </a:p>
        </p:txBody>
      </p:sp>
      <p:sp>
        <p:nvSpPr>
          <p:cNvPr id="37" name="Rounded Rectangle 36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64A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2D4CC"/>
                </a:solidFill>
                <a:latin typeface="微软雅黑"/>
              </a:rPr>
              <a:t>≡</a:t>
            </a:r>
          </a:p>
        </p:txBody>
      </p:sp>
      <p:sp>
        <p:nvSpPr>
          <p:cNvPr id="38" name="Rounded Rectangle 37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64A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2D4CC"/>
                </a:solidFill>
                <a:latin typeface="微软雅黑"/>
              </a:rPr>
              <a:t>›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7A9C92"/>
                </a:solidFill>
                <a:latin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3A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5EEAD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A7F3D0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A9C92"/>
                </a:solidFill>
                <a:latin typeface="微软雅黑"/>
              </a:rPr>
              <a:t>XX 产品 · 2027 定价方案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A9C92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7A9C92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A7F3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A7F3D0"/>
                </a:solidFill>
                <a:latin typeface="微软雅黑"/>
              </a:rPr>
              <a:t>PART 02 · 结构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EEFFF9"/>
                </a:solidFill>
                <a:latin typeface="微软雅黑"/>
              </a:rPr>
              <a:t>三档结构：中档是利润引擎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B2D4CC"/>
                </a:solidFill>
                <a:latin typeface="微软雅黑"/>
              </a:rPr>
              <a:t>柱为预计客户分布（%），线为各档毛利率（%）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2" name="Chart 11"/>
          <p:cNvGraphicFramePr>
            <a:graphicFrameLocks noGrp="1"/>
          </p:cNvGraphicFramePr>
          <p:nvPr/>
        </p:nvGraphicFramePr>
        <p:xfrm>
          <a:off x="566928" y="1645920"/>
          <a:ext cx="7360920" cy="358444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8174736" y="1700784"/>
            <a:ext cx="345003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A7F3D0"/>
                </a:solidFill>
                <a:latin typeface="微软雅黑"/>
              </a:rPr>
              <a:t>三个观察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74736" y="2011680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75904" y="2139696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5EEAD4"/>
                </a:solidFill>
                <a:latin typeface="微软雅黑"/>
              </a:rPr>
              <a:t>入门档走量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75904" y="2395728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B2D4CC"/>
                </a:solidFill>
                <a:latin typeface="微软雅黑"/>
              </a:rPr>
              <a:t>限 3 席位 + 基础用量，负责获客。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74736" y="3072384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75904" y="3200400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5EEAD4"/>
                </a:solidFill>
                <a:latin typeface="微软雅黑"/>
              </a:rPr>
              <a:t>专业档是引擎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75904" y="3456432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B2D4CC"/>
                </a:solidFill>
                <a:latin typeface="微软雅黑"/>
              </a:rPr>
              <a:t>42% 客户贡献 63% 收入，锚点就设在这。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174736" y="4133087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375904" y="4261103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5EEAD4"/>
                </a:solidFill>
                <a:latin typeface="微软雅黑"/>
              </a:rPr>
              <a:t>企业档做服务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75904" y="4517136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B2D4CC"/>
                </a:solidFill>
                <a:latin typeface="微软雅黑"/>
              </a:rPr>
              <a:t>毛利高在服务费，不只是软件费。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8" y="5431536"/>
            <a:ext cx="7360920" cy="749808"/>
          </a:xfrm>
          <a:prstGeom prst="roundRect">
            <a:avLst>
              <a:gd name="adj" fmla="val 3500"/>
            </a:avLst>
          </a:prstGeom>
          <a:solidFill>
            <a:srgbClr val="164A48"/>
          </a:solidFill>
          <a:ln w="9525">
            <a:solidFill>
              <a:srgbClr val="164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22960" y="5559552"/>
            <a:ext cx="6858000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EEFFF9"/>
                </a:solidFill>
                <a:latin typeface="微软雅黑"/>
              </a:rPr>
              <a:t>结论：价格表的设计目标是把 58% 的旧客户「自然升级」到专业档——靠用量超限，不靠销售推。</a:t>
            </a:r>
          </a:p>
        </p:txBody>
      </p:sp>
      <p:sp>
        <p:nvSpPr>
          <p:cNvPr id="25" name="Rounded Rectangle 24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64A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2D4CC"/>
                </a:solidFill>
                <a:latin typeface="微软雅黑"/>
              </a:rPr>
              <a:t>‹</a:t>
            </a:r>
          </a:p>
        </p:txBody>
      </p:sp>
      <p:sp>
        <p:nvSpPr>
          <p:cNvPr id="26" name="Rounded Rectangle 25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64A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2D4CC"/>
                </a:solidFill>
                <a:latin typeface="微软雅黑"/>
              </a:rPr>
              <a:t>≡</a:t>
            </a:r>
          </a:p>
        </p:txBody>
      </p:sp>
      <p:sp>
        <p:nvSpPr>
          <p:cNvPr id="27" name="Rounded Rectangle 26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64A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2D4CC"/>
                </a:solidFill>
                <a:latin typeface="微软雅黑"/>
              </a:rPr>
              <a:t>›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7A9C92"/>
                </a:solidFill>
                <a:latin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3A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5EEAD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A7F3D0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A9C92"/>
                </a:solidFill>
                <a:latin typeface="微软雅黑"/>
              </a:rPr>
              <a:t>XX 产品 · 2027 定价方案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A9C92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7A9C92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A7F3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A7F3D0"/>
                </a:solidFill>
                <a:latin typeface="微软雅黑"/>
              </a:rPr>
              <a:t>PART 02 · 价格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EEFFF9"/>
                </a:solidFill>
                <a:latin typeface="微软雅黑"/>
              </a:rPr>
              <a:t>新价格表（2027.01 生效）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566928" y="1700784"/>
          <a:ext cx="11057837" cy="1847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5219"/>
                <a:gridCol w="2287828"/>
                <a:gridCol w="2478481"/>
                <a:gridCol w="2287828"/>
                <a:gridCol w="2478481"/>
              </a:tblGrid>
              <a:tr h="420624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档位</a:t>
                      </a:r>
                    </a:p>
                  </a:txBody>
                  <a:tcPr anchor="ctr" marL="128016" marR="73152">
                    <a:solidFill>
                      <a:srgbClr val="5EEA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席位费</a:t>
                      </a:r>
                    </a:p>
                  </a:txBody>
                  <a:tcPr anchor="ctr" marL="128016" marR="73152">
                    <a:solidFill>
                      <a:srgbClr val="5EEA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含用量</a:t>
                      </a:r>
                    </a:p>
                  </a:txBody>
                  <a:tcPr anchor="ctr" marL="128016" marR="73152">
                    <a:solidFill>
                      <a:srgbClr val="5EEA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超量单价</a:t>
                      </a:r>
                    </a:p>
                  </a:txBody>
                  <a:tcPr anchor="ctr" marL="128016" marR="73152">
                    <a:solidFill>
                      <a:srgbClr val="5EEA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目标客户</a:t>
                      </a:r>
                    </a:p>
                  </a:txBody>
                  <a:tcPr anchor="ctr" marL="128016" marR="73152">
                    <a:solidFill>
                      <a:srgbClr val="5EEAD4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EEFFF9"/>
                          </a:solidFill>
                          <a:latin typeface="微软雅黑"/>
                        </a:rPr>
                        <a:t>入门</a:t>
                      </a:r>
                    </a:p>
                  </a:txBody>
                  <a:tcPr anchor="ctr" marL="128016" marR="73152">
                    <a:solidFill>
                      <a:srgbClr val="0E3A3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EFFF9"/>
                          </a:solidFill>
                          <a:latin typeface="微软雅黑"/>
                        </a:rPr>
                        <a:t>299 元/月</a:t>
                      </a:r>
                    </a:p>
                  </a:txBody>
                  <a:tcPr anchor="ctr" marL="128016" marR="73152">
                    <a:solidFill>
                      <a:srgbClr val="0E3A3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EFFF9"/>
                          </a:solidFill>
                          <a:latin typeface="微软雅黑"/>
                        </a:rPr>
                        <a:t>5 万次 API</a:t>
                      </a:r>
                    </a:p>
                  </a:txBody>
                  <a:tcPr anchor="ctr" marL="128016" marR="73152">
                    <a:solidFill>
                      <a:srgbClr val="0E3A3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EFFF9"/>
                          </a:solidFill>
                          <a:latin typeface="微软雅黑"/>
                        </a:rPr>
                        <a:t>0.8 元/千次</a:t>
                      </a:r>
                    </a:p>
                  </a:txBody>
                  <a:tcPr anchor="ctr" marL="128016" marR="73152">
                    <a:solidFill>
                      <a:srgbClr val="0E3A3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EFFF9"/>
                          </a:solidFill>
                          <a:latin typeface="微软雅黑"/>
                        </a:rPr>
                        <a:t>小团队起步</a:t>
                      </a:r>
                    </a:p>
                  </a:txBody>
                  <a:tcPr anchor="ctr" marL="128016" marR="73152">
                    <a:solidFill>
                      <a:srgbClr val="0E3A3A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EEFFF9"/>
                          </a:solidFill>
                          <a:latin typeface="微软雅黑"/>
                        </a:rPr>
                        <a:t>专业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EFFF9"/>
                          </a:solidFill>
                          <a:latin typeface="微软雅黑"/>
                        </a:rPr>
                        <a:t>1,299 元/月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EFFF9"/>
                          </a:solidFill>
                          <a:latin typeface="微软雅黑"/>
                        </a:rPr>
                        <a:t>40 万次 API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EFFF9"/>
                          </a:solidFill>
                          <a:latin typeface="微软雅黑"/>
                        </a:rPr>
                        <a:t>0.6 元/千次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EFFF9"/>
                          </a:solidFill>
                          <a:latin typeface="微软雅黑"/>
                        </a:rPr>
                        <a:t>成长团队主推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EEFFF9"/>
                          </a:solidFill>
                          <a:latin typeface="微软雅黑"/>
                        </a:rPr>
                        <a:t>企业</a:t>
                      </a:r>
                    </a:p>
                  </a:txBody>
                  <a:tcPr anchor="ctr" marL="128016" marR="73152">
                    <a:solidFill>
                      <a:srgbClr val="0E3A3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EFFF9"/>
                          </a:solidFill>
                          <a:latin typeface="微软雅黑"/>
                        </a:rPr>
                        <a:t>6,800 元/月起</a:t>
                      </a:r>
                    </a:p>
                  </a:txBody>
                  <a:tcPr anchor="ctr" marL="128016" marR="73152">
                    <a:solidFill>
                      <a:srgbClr val="0E3A3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EFFF9"/>
                          </a:solidFill>
                          <a:latin typeface="微软雅黑"/>
                        </a:rPr>
                        <a:t>300 万次 API + SLA</a:t>
                      </a:r>
                    </a:p>
                  </a:txBody>
                  <a:tcPr anchor="ctr" marL="128016" marR="73152">
                    <a:solidFill>
                      <a:srgbClr val="0E3A3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EFFF9"/>
                          </a:solidFill>
                          <a:latin typeface="微软雅黑"/>
                        </a:rPr>
                        <a:t>0.4 元/千次</a:t>
                      </a:r>
                    </a:p>
                  </a:txBody>
                  <a:tcPr anchor="ctr" marL="128016" marR="73152">
                    <a:solidFill>
                      <a:srgbClr val="0E3A3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EFFF9"/>
                          </a:solidFill>
                          <a:latin typeface="微软雅黑"/>
                        </a:rPr>
                        <a:t>200 人以上</a:t>
                      </a:r>
                    </a:p>
                  </a:txBody>
                  <a:tcPr anchor="ctr" marL="128016" marR="73152">
                    <a:solidFill>
                      <a:srgbClr val="0E3A3A"/>
                    </a:solidFill>
                  </a:tcPr>
                </a:tc>
              </a:tr>
            </a:tbl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566928" y="3712464"/>
            <a:ext cx="11057839" cy="749808"/>
          </a:xfrm>
          <a:prstGeom prst="roundRect">
            <a:avLst>
              <a:gd name="adj" fmla="val 3500"/>
            </a:avLst>
          </a:prstGeom>
          <a:solidFill>
            <a:srgbClr val="164A48"/>
          </a:solidFill>
          <a:ln w="9525">
            <a:solidFill>
              <a:srgbClr val="164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7" y="3840480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Aft>
                <a:spcPts val="0"/>
              </a:spcAft>
            </a:pPr>
            <a:r>
              <a:rPr sz="1050" b="0" i="0">
                <a:solidFill>
                  <a:srgbClr val="EEFFF9"/>
                </a:solidFill>
                <a:latin typeface="微软雅黑"/>
              </a:rPr>
              <a:t>超量单价随档位递减：用量越大越便宜，让「升级」永远比「超量」划算。</a:t>
            </a:r>
          </a:p>
        </p:txBody>
      </p:sp>
      <p:sp>
        <p:nvSpPr>
          <p:cNvPr id="14" name="Rounded Rectangle 13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64A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2D4CC"/>
                </a:solidFill>
                <a:latin typeface="微软雅黑"/>
              </a:rPr>
              <a:t>‹</a:t>
            </a:r>
          </a:p>
        </p:txBody>
      </p:sp>
      <p:sp>
        <p:nvSpPr>
          <p:cNvPr id="15" name="Rounded Rectangle 14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64A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2D4CC"/>
                </a:solidFill>
                <a:latin typeface="微软雅黑"/>
              </a:rPr>
              <a:t>≡</a:t>
            </a:r>
          </a:p>
        </p:txBody>
      </p:sp>
      <p:sp>
        <p:nvSpPr>
          <p:cNvPr id="16" name="Rounded Rectangle 15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64A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2D4CC"/>
                </a:solidFill>
                <a:latin typeface="微软雅黑"/>
              </a:rPr>
              <a:t>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7A9C92"/>
                </a:solidFill>
                <a:latin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3A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5EEAD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A7F3D0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A9C92"/>
                </a:solidFill>
                <a:latin typeface="微软雅黑"/>
              </a:rPr>
              <a:t>XX 产品 · 2027 定价方案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A9C92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7A9C92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A7F3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A7F3D0"/>
                </a:solidFill>
                <a:latin typeface="微软雅黑"/>
              </a:rPr>
              <a:t>PART 03 · 折扣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EEFFF9"/>
                </a:solidFill>
                <a:latin typeface="微软雅黑"/>
              </a:rPr>
              <a:t>折扣审计：折扣是负债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B2D4CC"/>
                </a:solidFill>
                <a:latin typeface="微软雅黑"/>
              </a:rPr>
              <a:t>2026 全年 480 笔折扣单回审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2" name="Chart 11"/>
          <p:cNvGraphicFramePr>
            <a:graphicFrameLocks noGrp="1"/>
          </p:cNvGraphicFramePr>
          <p:nvPr/>
        </p:nvGraphicFramePr>
        <p:xfrm>
          <a:off x="521207" y="1700784"/>
          <a:ext cx="4617720" cy="33375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413248" y="1700784"/>
            <a:ext cx="621151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A7F3D0"/>
                </a:solidFill>
                <a:latin typeface="微软雅黑"/>
              </a:rPr>
              <a:t>各类折扣的回收情况（%）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13248" y="2048256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B2D4CC"/>
                </a:solidFill>
                <a:latin typeface="微软雅黑"/>
              </a:rPr>
              <a:t>竞争匹配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607808" y="2066544"/>
            <a:ext cx="3879799" cy="182880"/>
          </a:xfrm>
          <a:prstGeom prst="rect">
            <a:avLst/>
          </a:prstGeom>
          <a:solidFill>
            <a:srgbClr val="164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607808" y="2066544"/>
            <a:ext cx="3279354" cy="182880"/>
          </a:xfrm>
          <a:prstGeom prst="rect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978602" y="2039112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EEFFF9"/>
                </a:solidFill>
                <a:latin typeface="微软雅黑"/>
              </a:rPr>
              <a:t>71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07808" y="2286000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A9C92"/>
                </a:solidFill>
                <a:latin typeface="微软雅黑"/>
              </a:rPr>
              <a:t>一年后 71% 未回到牌价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13248" y="2724912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B2D4CC"/>
                </a:solidFill>
                <a:latin typeface="微软雅黑"/>
              </a:rPr>
              <a:t>年度承诺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607808" y="2743200"/>
            <a:ext cx="3879799" cy="182880"/>
          </a:xfrm>
          <a:prstGeom prst="rect">
            <a:avLst/>
          </a:prstGeom>
          <a:solidFill>
            <a:srgbClr val="164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607808" y="2743200"/>
            <a:ext cx="3879799" cy="182880"/>
          </a:xfrm>
          <a:prstGeom prst="rect">
            <a:avLst/>
          </a:prstGeom>
          <a:solidFill>
            <a:srgbClr val="A7F3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1579047" y="2715768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EEFFF9"/>
                </a:solidFill>
                <a:latin typeface="微软雅黑"/>
              </a:rPr>
              <a:t>84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07808" y="2962656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A9C92"/>
                </a:solidFill>
                <a:latin typeface="微软雅黑"/>
              </a:rPr>
              <a:t>年度合同折扣回收最好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13248" y="3401568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B2D4CC"/>
                </a:solidFill>
                <a:latin typeface="微软雅黑"/>
              </a:rPr>
              <a:t>销售特批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607808" y="3419856"/>
            <a:ext cx="3879799" cy="182880"/>
          </a:xfrm>
          <a:prstGeom prst="rect">
            <a:avLst/>
          </a:prstGeom>
          <a:solidFill>
            <a:srgbClr val="164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607808" y="3419856"/>
            <a:ext cx="1986087" cy="182880"/>
          </a:xfrm>
          <a:prstGeom prst="rect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685335" y="3392424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EEFFF9"/>
                </a:solidFill>
                <a:latin typeface="微软雅黑"/>
              </a:rPr>
              <a:t>43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07808" y="3639312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A9C92"/>
                </a:solidFill>
                <a:latin typeface="微软雅黑"/>
              </a:rPr>
              <a:t>特批折扣多数变成永久价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13248" y="4078224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B2D4CC"/>
                </a:solidFill>
                <a:latin typeface="微软雅黑"/>
              </a:rPr>
              <a:t>续费挽回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607808" y="4096511"/>
            <a:ext cx="3879799" cy="182880"/>
          </a:xfrm>
          <a:prstGeom prst="rect">
            <a:avLst/>
          </a:prstGeom>
          <a:solidFill>
            <a:srgbClr val="164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7607808" y="4096511"/>
            <a:ext cx="3048413" cy="182880"/>
          </a:xfrm>
          <a:prstGeom prst="rect">
            <a:avLst/>
          </a:prstGeom>
          <a:solidFill>
            <a:srgbClr val="A7F3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0747661" y="4069080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EEFFF9"/>
                </a:solidFill>
                <a:latin typeface="微软雅黑"/>
              </a:rPr>
              <a:t>66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607808" y="4315968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A9C92"/>
                </a:solidFill>
                <a:latin typeface="微软雅黑"/>
              </a:rPr>
              <a:t>挽回客流失率仍 28%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413248" y="4754880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B2D4CC"/>
                </a:solidFill>
                <a:latin typeface="微软雅黑"/>
              </a:rPr>
              <a:t>滥用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607808" y="4773168"/>
            <a:ext cx="3879799" cy="182880"/>
          </a:xfrm>
          <a:prstGeom prst="rect">
            <a:avLst/>
          </a:prstGeom>
          <a:solidFill>
            <a:srgbClr val="164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7607808" y="4773168"/>
            <a:ext cx="369504" cy="182880"/>
          </a:xfrm>
          <a:prstGeom prst="rect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068752" y="4745736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EEFFF9"/>
                </a:solidFill>
                <a:latin typeface="微软雅黑"/>
              </a:rPr>
              <a:t>8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607808" y="4992624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A9C92"/>
                </a:solidFill>
                <a:latin typeface="微软雅黑"/>
              </a:rPr>
              <a:t>占折扣总额 19%，重灾区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566928" y="5358384"/>
            <a:ext cx="11057839" cy="804672"/>
          </a:xfrm>
          <a:prstGeom prst="roundRect">
            <a:avLst>
              <a:gd name="adj" fmla="val 3500"/>
            </a:avLst>
          </a:prstGeom>
          <a:solidFill>
            <a:srgbClr val="164A48"/>
          </a:solidFill>
          <a:ln w="9525">
            <a:solidFill>
              <a:srgbClr val="164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41247" y="5486400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EEFFF9"/>
                </a:solidFill>
                <a:latin typeface="微软雅黑"/>
              </a:rPr>
              <a:t>2027 新规：所有折扣自动 12 个月到期，续折扣需重新审批——把折扣从「负债」变回「投资」。</a:t>
            </a:r>
          </a:p>
        </p:txBody>
      </p:sp>
      <p:sp>
        <p:nvSpPr>
          <p:cNvPr id="41" name="Rounded Rectangle 40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64A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2D4CC"/>
                </a:solidFill>
                <a:latin typeface="微软雅黑"/>
              </a:rPr>
              <a:t>‹</a:t>
            </a:r>
          </a:p>
        </p:txBody>
      </p:sp>
      <p:sp>
        <p:nvSpPr>
          <p:cNvPr id="42" name="Rounded Rectangle 41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64A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2D4CC"/>
                </a:solidFill>
                <a:latin typeface="微软雅黑"/>
              </a:rPr>
              <a:t>≡</a:t>
            </a:r>
          </a:p>
        </p:txBody>
      </p:sp>
      <p:sp>
        <p:nvSpPr>
          <p:cNvPr id="43" name="Rounded Rectangle 42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64A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2D4CC"/>
                </a:solidFill>
                <a:latin typeface="微软雅黑"/>
              </a:rPr>
              <a:t>›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7A9C92"/>
                </a:solidFill>
                <a:latin typeface="微软雅黑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3A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5EEAD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A7F3D0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wallet-and-money.jpg"/>
          <p:cNvPicPr>
            <a:picLocks noChangeAspect="1"/>
          </p:cNvPicPr>
          <p:nvPr/>
        </p:nvPicPr>
        <p:blipFill>
          <a:blip r:embed="rId2"/>
          <a:srcRect l="23547" r="23547"/>
          <a:stretch>
            <a:fillRect/>
          </a:stretch>
        </p:blipFill>
        <p:spPr>
          <a:xfrm>
            <a:off x="6184087" y="0"/>
            <a:ext cx="544068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298887" y="6583680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713232"/>
            <a:ext cx="51142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A7F3D0"/>
                </a:solidFill>
                <a:latin typeface="微软雅黑"/>
              </a:rPr>
              <a:t>PART 04 · 涨价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1005840"/>
            <a:ext cx="5114239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  <a:spcAft>
                <a:spcPts val="0"/>
              </a:spcAft>
            </a:pPr>
            <a:r>
              <a:rPr sz="2300" b="1" i="0">
                <a:solidFill>
                  <a:srgbClr val="EEFFF9"/>
                </a:solidFill>
                <a:latin typeface="微软雅黑"/>
              </a:rPr>
              <a:t>涨价 8% 的路径与话术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2194560"/>
            <a:ext cx="45720" cy="566928"/>
          </a:xfrm>
          <a:prstGeom prst="rect">
            <a:avLst/>
          </a:prstGeom>
          <a:solidFill>
            <a:srgbClr val="A7F3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9808" y="2139696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EEFFF9"/>
                </a:solidFill>
                <a:latin typeface="微软雅黑"/>
              </a:rPr>
              <a:t>谁涨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2432303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B2D4CC"/>
                </a:solidFill>
                <a:latin typeface="微软雅黑"/>
              </a:rPr>
              <a:t>仅牌价新客与续约客户，存量老客户锁价 12 个月。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3236975"/>
            <a:ext cx="45720" cy="566928"/>
          </a:xfrm>
          <a:prstGeom prst="rect">
            <a:avLst/>
          </a:prstGeom>
          <a:solidFill>
            <a:srgbClr val="A7F3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9808" y="3182111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EEFFF9"/>
                </a:solidFill>
                <a:latin typeface="微软雅黑"/>
              </a:rPr>
              <a:t>何时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8" y="3474719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B2D4CC"/>
                </a:solidFill>
                <a:latin typeface="微软雅黑"/>
              </a:rPr>
              <a:t>续约前 60 天通知，给足比价与预算时间。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66928" y="4279391"/>
            <a:ext cx="45720" cy="566928"/>
          </a:xfrm>
          <a:prstGeom prst="rect">
            <a:avLst/>
          </a:prstGeom>
          <a:solidFill>
            <a:srgbClr val="A7F3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49808" y="4224527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EEFFF9"/>
                </a:solidFill>
                <a:latin typeface="微软雅黑"/>
              </a:rPr>
              <a:t>话术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9808" y="4517136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B2D4CC"/>
                </a:solidFill>
                <a:latin typeface="微软雅黑"/>
              </a:rPr>
              <a:t>不说「涨价」，说「版本升级：你常用的 3 个功能在这版里」。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5394960"/>
            <a:ext cx="5114239" cy="786384"/>
          </a:xfrm>
          <a:prstGeom prst="roundRect">
            <a:avLst>
              <a:gd name="adj" fmla="val 3500"/>
            </a:avLst>
          </a:prstGeom>
          <a:solidFill>
            <a:srgbClr val="164A48"/>
          </a:solidFill>
          <a:ln w="9525">
            <a:solidFill>
              <a:srgbClr val="164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6384" y="5522976"/>
            <a:ext cx="4675327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980" b="0" i="0">
                <a:solidFill>
                  <a:srgbClr val="EEFFF9"/>
                </a:solidFill>
                <a:latin typeface="微软雅黑"/>
              </a:rPr>
              <a:t>涨价的流失预测 +2pp 来自实验数据：提前 60 天通知的 cohort，流失仅为提前 15 天的一半。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87575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A9C92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49247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7A9C92"/>
                </a:solidFill>
                <a:latin typeface="微软雅黑"/>
              </a:rPr>
              <a:t>08</a:t>
            </a:r>
          </a:p>
        </p:txBody>
      </p:sp>
      <p:sp>
        <p:nvSpPr>
          <p:cNvPr id="21" name="Rounded Rectangle 20">
            <a:hlinkClick action="ppaction://hlinksldjump" r:id="rId3"/>
          </p:cNvPr>
          <p:cNvSpPr/>
          <p:nvPr/>
        </p:nvSpPr>
        <p:spPr>
          <a:xfrm>
            <a:off x="41998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64A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2D4CC"/>
                </a:solidFill>
                <a:latin typeface="微软雅黑"/>
              </a:rPr>
              <a:t>‹</a:t>
            </a:r>
          </a:p>
        </p:txBody>
      </p:sp>
      <p:sp>
        <p:nvSpPr>
          <p:cNvPr id="22" name="Rounded Rectangle 21">
            <a:hlinkClick action="ppaction://hlinksldjump" r:id="rId4"/>
          </p:cNvPr>
          <p:cNvSpPr/>
          <p:nvPr/>
        </p:nvSpPr>
        <p:spPr>
          <a:xfrm>
            <a:off x="45290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64A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2D4CC"/>
                </a:solidFill>
                <a:latin typeface="微软雅黑"/>
              </a:rPr>
              <a:t>≡</a:t>
            </a:r>
          </a:p>
        </p:txBody>
      </p:sp>
      <p:sp>
        <p:nvSpPr>
          <p:cNvPr id="23" name="Rounded Rectangle 22">
            <a:hlinkClick action="ppaction://hlinksldjump" r:id="rId5"/>
          </p:cNvPr>
          <p:cNvSpPr/>
          <p:nvPr/>
        </p:nvSpPr>
        <p:spPr>
          <a:xfrm>
            <a:off x="48582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64A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2D4CC"/>
                </a:solidFill>
                <a:latin typeface="微软雅黑"/>
              </a:rPr>
              <a:t>›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3A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5EEAD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A7F3D0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A9C92"/>
                </a:solidFill>
                <a:latin typeface="微软雅黑"/>
              </a:rPr>
              <a:t>XX 产品 · 2027 定价方案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A9C92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7A9C92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A7F3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A7F3D0"/>
                </a:solidFill>
                <a:latin typeface="微软雅黑"/>
              </a:rPr>
              <a:t>测算 · 现金流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EEFFF9"/>
                </a:solidFill>
                <a:latin typeface="微软雅黑"/>
              </a:rPr>
              <a:t>12 个月现金流测算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B2D4CC"/>
                </a:solidFill>
                <a:latin typeface="微软雅黑"/>
              </a:rPr>
              <a:t>新旧价格体系对比（合计收入构成）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2" name="Chart 11"/>
          <p:cNvGraphicFramePr>
            <a:graphicFrameLocks noGrp="1"/>
          </p:cNvGraphicFramePr>
          <p:nvPr/>
        </p:nvGraphicFramePr>
        <p:xfrm>
          <a:off x="566928" y="1682496"/>
          <a:ext cx="6903720" cy="35204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3" name="Rounded Rectangle 12"/>
          <p:cNvSpPr/>
          <p:nvPr/>
        </p:nvSpPr>
        <p:spPr>
          <a:xfrm>
            <a:off x="7744967" y="1700784"/>
            <a:ext cx="3879799" cy="1024128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964423" y="1828800"/>
            <a:ext cx="3514039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900" b="1" i="0">
                <a:solidFill>
                  <a:srgbClr val="5EEAD4"/>
                </a:solidFill>
                <a:latin typeface="微软雅黑"/>
              </a:rPr>
              <a:t>+14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64423" y="2231136"/>
            <a:ext cx="351403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B2D4CC"/>
                </a:solidFill>
                <a:latin typeface="微软雅黑"/>
              </a:rPr>
              <a:t>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64423" y="2450592"/>
            <a:ext cx="35140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A9C92"/>
                </a:solidFill>
                <a:latin typeface="微软雅黑"/>
              </a:rPr>
              <a:t>Q4 收入同比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44967" y="2871216"/>
            <a:ext cx="3879799" cy="1024128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964423" y="2999232"/>
            <a:ext cx="3514039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900" b="1" i="0">
                <a:solidFill>
                  <a:srgbClr val="A7F3D0"/>
                </a:solidFill>
                <a:latin typeface="微软雅黑"/>
              </a:rPr>
              <a:t>+2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64423" y="3401568"/>
            <a:ext cx="351403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B2D4CC"/>
                </a:solidFill>
                <a:latin typeface="微软雅黑"/>
              </a:rPr>
              <a:t>pp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64423" y="3621024"/>
            <a:ext cx="35140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A9C92"/>
                </a:solidFill>
                <a:latin typeface="微软雅黑"/>
              </a:rPr>
              <a:t>流失代价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44967" y="4041648"/>
            <a:ext cx="3879799" cy="1024128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964423" y="4169663"/>
            <a:ext cx="3514039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900" b="1" i="0">
                <a:solidFill>
                  <a:srgbClr val="5EEAD4"/>
                </a:solidFill>
                <a:latin typeface="微软雅黑"/>
              </a:rPr>
              <a:t>9.5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64423" y="4572000"/>
            <a:ext cx="351403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B2D4CC"/>
                </a:solidFill>
                <a:latin typeface="微软雅黑"/>
              </a:rPr>
              <a:t>个月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64423" y="4791456"/>
            <a:ext cx="35140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A9C92"/>
                </a:solidFill>
                <a:latin typeface="微软雅黑"/>
              </a:rPr>
              <a:t>现金流打平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5413248"/>
            <a:ext cx="6903720" cy="749808"/>
          </a:xfrm>
          <a:prstGeom prst="roundRect">
            <a:avLst>
              <a:gd name="adj" fmla="val 3500"/>
            </a:avLst>
          </a:prstGeom>
          <a:solidFill>
            <a:srgbClr val="164A48"/>
          </a:solidFill>
          <a:ln w="9525">
            <a:solidFill>
              <a:srgbClr val="164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5532120"/>
            <a:ext cx="6400800" cy="5303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Aft>
                <a:spcPts val="0"/>
              </a:spcAft>
            </a:pPr>
            <a:r>
              <a:rPr sz="1050" b="0" i="0">
                <a:solidFill>
                  <a:srgbClr val="EEFFF9"/>
                </a:solidFill>
                <a:latin typeface="微软雅黑"/>
              </a:rPr>
              <a:t>结论：涨价前两个季度收入几乎不涨（存量锁价），真正的收益从 Q3 开始——管理层要有耐心。</a:t>
            </a:r>
          </a:p>
        </p:txBody>
      </p:sp>
      <p:sp>
        <p:nvSpPr>
          <p:cNvPr id="27" name="Rounded Rectangle 26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64A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2D4CC"/>
                </a:solidFill>
                <a:latin typeface="微软雅黑"/>
              </a:rPr>
              <a:t>‹</a:t>
            </a:r>
          </a:p>
        </p:txBody>
      </p:sp>
      <p:sp>
        <p:nvSpPr>
          <p:cNvPr id="28" name="Rounded Rectangle 27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64A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2D4CC"/>
                </a:solidFill>
                <a:latin typeface="微软雅黑"/>
              </a:rPr>
              <a:t>≡</a:t>
            </a:r>
          </a:p>
        </p:txBody>
      </p:sp>
      <p:sp>
        <p:nvSpPr>
          <p:cNvPr id="29" name="Rounded Rectangle 28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64A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2D4CC"/>
                </a:solidFill>
                <a:latin typeface="微软雅黑"/>
              </a:rPr>
              <a:t>›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7A9C92"/>
                </a:solidFill>
                <a:latin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3A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5EEAD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A7F3D0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A9C92"/>
                </a:solidFill>
                <a:latin typeface="微软雅黑"/>
              </a:rPr>
              <a:t>XX 产品 · 2027 定价方案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A9C92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7A9C92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A7F3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A7F3D0"/>
                </a:solidFill>
                <a:latin typeface="微软雅黑"/>
              </a:rPr>
              <a:t>风险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EEFFF9"/>
                </a:solidFill>
                <a:latin typeface="微软雅黑"/>
              </a:rPr>
              <a:t>涨价的三个风险与预案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566928" y="1920240"/>
            <a:ext cx="3503066" cy="301752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86384" y="2157984"/>
            <a:ext cx="512064" cy="512064"/>
          </a:xfrm>
          <a:prstGeom prst="rect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6384" y="2852928"/>
            <a:ext cx="3064154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EEFFF9"/>
                </a:solidFill>
                <a:latin typeface="微软雅黑"/>
              </a:rPr>
              <a:t>竞品低价抢单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6384" y="3438144"/>
            <a:ext cx="3064154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B2D4CC"/>
                </a:solidFill>
                <a:latin typeface="微软雅黑"/>
              </a:rPr>
              <a:t>预案：流失访谈 2 周内回收，竞品比对表随邮件发出。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51706" y="2194560"/>
            <a:ext cx="3291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7A9C92"/>
                </a:solidFill>
                <a:latin typeface="微软雅黑"/>
              </a:rPr>
              <a:t>›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44314" y="1920240"/>
            <a:ext cx="3503066" cy="301752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63770" y="2157984"/>
            <a:ext cx="512064" cy="512064"/>
          </a:xfrm>
          <a:prstGeom prst="rect">
            <a:avLst/>
          </a:prstGeom>
          <a:solidFill>
            <a:srgbClr val="A7F3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563770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63770" y="2852928"/>
            <a:ext cx="3064154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EEFFF9"/>
                </a:solidFill>
                <a:latin typeface="微软雅黑"/>
              </a:rPr>
              <a:t>销售抵触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63770" y="3438144"/>
            <a:ext cx="3064154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B2D4CC"/>
                </a:solidFill>
                <a:latin typeface="微软雅黑"/>
              </a:rPr>
              <a:t>预案：提成按新客单价计，销售比客户先算明白账。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29092" y="2194560"/>
            <a:ext cx="3291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7A9C92"/>
                </a:solidFill>
                <a:latin typeface="微软雅黑"/>
              </a:rPr>
              <a:t>›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121700" y="1920240"/>
            <a:ext cx="3503066" cy="301752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341156" y="2157984"/>
            <a:ext cx="512064" cy="512064"/>
          </a:xfrm>
          <a:prstGeom prst="rect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341156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41156" y="2852928"/>
            <a:ext cx="3064154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EEFFF9"/>
                </a:solidFill>
                <a:latin typeface="微软雅黑"/>
              </a:rPr>
              <a:t>老客户舆情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41156" y="3438144"/>
            <a:ext cx="3064154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B2D4CC"/>
                </a:solidFill>
                <a:latin typeface="微软雅黑"/>
              </a:rPr>
              <a:t>预案：锁价 12 个月 + 专属客服，把「被涨价」变成「被优待」。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66928" y="5230368"/>
            <a:ext cx="11057839" cy="786384"/>
          </a:xfrm>
          <a:prstGeom prst="roundRect">
            <a:avLst>
              <a:gd name="adj" fmla="val 3500"/>
            </a:avLst>
          </a:prstGeom>
          <a:solidFill>
            <a:srgbClr val="164A48"/>
          </a:solidFill>
          <a:ln w="9525">
            <a:solidFill>
              <a:srgbClr val="164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41247" y="5358384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EEFFF9"/>
                </a:solidFill>
                <a:latin typeface="微软雅黑"/>
              </a:rPr>
              <a:t>最大的风险不是涨价本身，是销售先慌了。</a:t>
            </a:r>
          </a:p>
        </p:txBody>
      </p:sp>
      <p:sp>
        <p:nvSpPr>
          <p:cNvPr id="30" name="Rounded Rectangle 29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64A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2D4CC"/>
                </a:solidFill>
                <a:latin typeface="微软雅黑"/>
              </a:rPr>
              <a:t>‹</a:t>
            </a:r>
          </a:p>
        </p:txBody>
      </p:sp>
      <p:sp>
        <p:nvSpPr>
          <p:cNvPr id="31" name="Rounded Rectangle 30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64A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2D4CC"/>
                </a:solidFill>
                <a:latin typeface="微软雅黑"/>
              </a:rPr>
              <a:t>≡</a:t>
            </a:r>
          </a:p>
        </p:txBody>
      </p:sp>
      <p:sp>
        <p:nvSpPr>
          <p:cNvPr id="32" name="Rounded Rectangle 31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64A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2D4CC"/>
                </a:solidFill>
                <a:latin typeface="微软雅黑"/>
              </a:rPr>
              <a:t>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7A9C92"/>
                </a:solidFill>
                <a:latin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3A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5EEAD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A7F3D0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A9C92"/>
                </a:solidFill>
                <a:latin typeface="微软雅黑"/>
              </a:rPr>
              <a:t>XX 产品 · 2027 定价方案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A9C92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7A9C92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A7F3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A7F3D0"/>
                </a:solidFill>
                <a:latin typeface="微软雅黑"/>
              </a:rPr>
              <a:t>节奏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EEFFF9"/>
                </a:solidFill>
                <a:latin typeface="微软雅黑"/>
              </a:rPr>
              <a:t>落地时间表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069848" y="2212848"/>
            <a:ext cx="10051999" cy="203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66927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A7F3D0"/>
                </a:solidFill>
                <a:latin typeface="微软雅黑"/>
              </a:rPr>
              <a:t>2026.12</a:t>
            </a:r>
          </a:p>
        </p:txBody>
      </p:sp>
      <p:sp>
        <p:nvSpPr>
          <p:cNvPr id="13" name="Oval 12"/>
          <p:cNvSpPr/>
          <p:nvPr/>
        </p:nvSpPr>
        <p:spPr>
          <a:xfrm>
            <a:off x="1419834" y="2148840"/>
            <a:ext cx="137160" cy="137160"/>
          </a:xfrm>
          <a:prstGeom prst="ellipse">
            <a:avLst/>
          </a:prstGeom>
          <a:solidFill>
            <a:srgbClr val="5EEA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640079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8095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EEFFF9"/>
                </a:solidFill>
                <a:latin typeface="微软雅黑"/>
              </a:rPr>
              <a:t>决策会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8095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B2D4CC"/>
                </a:solidFill>
                <a:latin typeface="微软雅黑"/>
              </a:rPr>
              <a:t>本方案定稿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409901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A7F3D0"/>
                </a:solidFill>
                <a:latin typeface="微软雅黑"/>
              </a:rPr>
              <a:t>2027.01</a:t>
            </a:r>
          </a:p>
        </p:txBody>
      </p:sp>
      <p:sp>
        <p:nvSpPr>
          <p:cNvPr id="18" name="Oval 17"/>
          <p:cNvSpPr/>
          <p:nvPr/>
        </p:nvSpPr>
        <p:spPr>
          <a:xfrm>
            <a:off x="3262807" y="2148840"/>
            <a:ext cx="137160" cy="137160"/>
          </a:xfrm>
          <a:prstGeom prst="ellipse">
            <a:avLst/>
          </a:prstGeom>
          <a:solidFill>
            <a:srgbClr val="A7F3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2483053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611069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EEFFF9"/>
                </a:solidFill>
                <a:latin typeface="微软雅黑"/>
              </a:rPr>
              <a:t>新价生效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11069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B2D4CC"/>
                </a:solidFill>
                <a:latin typeface="微软雅黑"/>
              </a:rPr>
              <a:t>新客即刻，续约滚动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252874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A7F3D0"/>
                </a:solidFill>
                <a:latin typeface="微软雅黑"/>
              </a:rPr>
              <a:t>2027.02</a:t>
            </a:r>
          </a:p>
        </p:txBody>
      </p:sp>
      <p:sp>
        <p:nvSpPr>
          <p:cNvPr id="23" name="Oval 22"/>
          <p:cNvSpPr/>
          <p:nvPr/>
        </p:nvSpPr>
        <p:spPr>
          <a:xfrm>
            <a:off x="5105780" y="2148840"/>
            <a:ext cx="137160" cy="137160"/>
          </a:xfrm>
          <a:prstGeom prst="ellipse">
            <a:avLst/>
          </a:prstGeom>
          <a:solidFill>
            <a:srgbClr val="5EEA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4326026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454042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EEFFF9"/>
                </a:solidFill>
                <a:latin typeface="微软雅黑"/>
              </a:rPr>
              <a:t>首轮流失回看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454042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B2D4CC"/>
                </a:solidFill>
                <a:latin typeface="微软雅黑"/>
              </a:rPr>
              <a:t>流失率&gt;4pp 触发复审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95847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A7F3D0"/>
                </a:solidFill>
                <a:latin typeface="微软雅黑"/>
              </a:rPr>
              <a:t>2027.07</a:t>
            </a:r>
          </a:p>
        </p:txBody>
      </p:sp>
      <p:sp>
        <p:nvSpPr>
          <p:cNvPr id="28" name="Oval 27"/>
          <p:cNvSpPr/>
          <p:nvPr/>
        </p:nvSpPr>
        <p:spPr>
          <a:xfrm>
            <a:off x="6948754" y="2148840"/>
            <a:ext cx="137160" cy="137160"/>
          </a:xfrm>
          <a:prstGeom prst="ellipse">
            <a:avLst/>
          </a:prstGeom>
          <a:solidFill>
            <a:srgbClr val="A7F3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6168999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297015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EEFFF9"/>
                </a:solidFill>
                <a:latin typeface="微软雅黑"/>
              </a:rPr>
              <a:t>半年度复盘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97015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B2D4CC"/>
                </a:solidFill>
                <a:latin typeface="微软雅黑"/>
              </a:rPr>
              <a:t>现金流对表 9.5 个月目标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66928" y="4846320"/>
            <a:ext cx="11057839" cy="822960"/>
          </a:xfrm>
          <a:prstGeom prst="roundRect">
            <a:avLst>
              <a:gd name="adj" fmla="val 3500"/>
            </a:avLst>
          </a:prstGeom>
          <a:solidFill>
            <a:srgbClr val="164A48"/>
          </a:solidFill>
          <a:ln w="9525">
            <a:solidFill>
              <a:srgbClr val="164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41247" y="4974336"/>
            <a:ext cx="1050919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EEFFF9"/>
                </a:solidFill>
                <a:latin typeface="微软雅黑"/>
              </a:rPr>
              <a:t>涨价方案永远要有「复审触发条件」：超过 4pp 流失自动回到决策会，不是硬扛。</a:t>
            </a:r>
          </a:p>
        </p:txBody>
      </p:sp>
      <p:sp>
        <p:nvSpPr>
          <p:cNvPr id="34" name="Rounded Rectangle 33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64A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2D4CC"/>
                </a:solidFill>
                <a:latin typeface="微软雅黑"/>
              </a:rPr>
              <a:t>‹</a:t>
            </a:r>
          </a:p>
        </p:txBody>
      </p:sp>
      <p:sp>
        <p:nvSpPr>
          <p:cNvPr id="35" name="Rounded Rectangle 34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64A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2D4CC"/>
                </a:solidFill>
                <a:latin typeface="微软雅黑"/>
              </a:rPr>
              <a:t>≡</a:t>
            </a:r>
          </a:p>
        </p:txBody>
      </p:sp>
      <p:sp>
        <p:nvSpPr>
          <p:cNvPr id="36" name="Rounded Rectangle 35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64A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2D4CC"/>
                </a:solidFill>
                <a:latin typeface="微软雅黑"/>
              </a:rPr>
              <a:t>›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7A9C92"/>
                </a:solidFill>
                <a:latin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3A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5EEAD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A7F3D0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A9C92"/>
                </a:solidFill>
                <a:latin typeface="微软雅黑"/>
              </a:rPr>
              <a:t>XX 产品 · 2027 定价方案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A9C92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7A9C92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A7F3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A7F3D0"/>
                </a:solidFill>
                <a:latin typeface="微软雅黑"/>
              </a:rPr>
              <a:t>对照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EEFFF9"/>
                </a:solidFill>
                <a:latin typeface="微软雅黑"/>
              </a:rPr>
              <a:t>三套定价方案对比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1" name="Chart 10"/>
          <p:cNvGraphicFramePr>
            <a:graphicFrameLocks noGrp="1"/>
          </p:cNvGraphicFramePr>
          <p:nvPr/>
        </p:nvGraphicFramePr>
        <p:xfrm>
          <a:off x="566928" y="1591056"/>
          <a:ext cx="5349240" cy="3749039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6144768" y="1645920"/>
            <a:ext cx="5479999" cy="1060704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82512" y="1792224"/>
            <a:ext cx="173736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5EEAD4"/>
                </a:solidFill>
                <a:latin typeface="微软雅黑"/>
              </a:rPr>
              <a:t>疑问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19288" y="1828800"/>
            <a:ext cx="333115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EEFFF9"/>
                </a:solidFill>
                <a:latin typeface="微软雅黑"/>
              </a:rPr>
              <a:t>纯用量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82512" y="2249424"/>
            <a:ext cx="5022799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919" b="0" i="0">
                <a:solidFill>
                  <a:srgbClr val="B2D4CC"/>
                </a:solidFill>
                <a:latin typeface="微软雅黑"/>
              </a:rPr>
              <a:t>客户无法预估账单，销售极难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44768" y="2852928"/>
            <a:ext cx="5479999" cy="1060704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82512" y="2999232"/>
            <a:ext cx="173736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A7F3D0"/>
                </a:solidFill>
                <a:latin typeface="微软雅黑"/>
              </a:rPr>
              <a:t>亮点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19288" y="3035808"/>
            <a:ext cx="333115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EEFFF9"/>
                </a:solidFill>
                <a:latin typeface="微软雅黑"/>
              </a:rPr>
              <a:t>混合制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82512" y="3456432"/>
            <a:ext cx="5022799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919" b="0" i="0">
                <a:solidFill>
                  <a:srgbClr val="B2D4CC"/>
                </a:solidFill>
                <a:latin typeface="微软雅黑"/>
              </a:rPr>
              <a:t>席位保底用量上不封顶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66928" y="5577840"/>
            <a:ext cx="11057839" cy="585216"/>
          </a:xfrm>
          <a:prstGeom prst="roundRect">
            <a:avLst>
              <a:gd name="adj" fmla="val 3500"/>
            </a:avLst>
          </a:prstGeom>
          <a:solidFill>
            <a:srgbClr val="164A48"/>
          </a:solidFill>
          <a:ln w="9525">
            <a:solidFill>
              <a:srgbClr val="164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960" y="5705856"/>
            <a:ext cx="10509199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EEFFF9"/>
                </a:solidFill>
                <a:latin typeface="微软雅黑"/>
              </a:rPr>
              <a:t>纯用量制收入潜力更高但销售难度爆表：定价方案要在 Excel 和 Sales 之间找平衡。</a:t>
            </a:r>
          </a:p>
        </p:txBody>
      </p:sp>
      <p:sp>
        <p:nvSpPr>
          <p:cNvPr id="22" name="Rounded Rectangle 21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64A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2D4CC"/>
                </a:solidFill>
                <a:latin typeface="微软雅黑"/>
              </a:rPr>
              <a:t>‹</a:t>
            </a:r>
          </a:p>
        </p:txBody>
      </p:sp>
      <p:sp>
        <p:nvSpPr>
          <p:cNvPr id="23" name="Rounded Rectangle 22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64A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2D4CC"/>
                </a:solidFill>
                <a:latin typeface="微软雅黑"/>
              </a:rPr>
              <a:t>≡</a:t>
            </a:r>
          </a:p>
        </p:txBody>
      </p:sp>
      <p:sp>
        <p:nvSpPr>
          <p:cNvPr id="24" name="Rounded Rectangle 23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64A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2D4CC"/>
                </a:solidFill>
                <a:latin typeface="微软雅黑"/>
              </a:rPr>
              <a:t>›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7A9C92"/>
                </a:solidFill>
                <a:latin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3A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5EEAD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A7F3D0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A9C92"/>
                </a:solidFill>
                <a:latin typeface="微软雅黑"/>
              </a:rPr>
              <a:t>XX 产品 · 2027 定价方案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A9C92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7A9C92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A7F3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A7F3D0"/>
                </a:solidFill>
                <a:latin typeface="微软雅黑"/>
              </a:rPr>
              <a:t>分工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EEFFF9"/>
                </a:solidFill>
                <a:latin typeface="微软雅黑"/>
              </a:rPr>
              <a:t>落地分工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566928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1700784"/>
            <a:ext cx="3539642" cy="54864"/>
          </a:xfrm>
          <a:prstGeom prst="rect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5EEAD4"/>
                </a:solidFill>
                <a:latin typeface="微软雅黑"/>
              </a:rPr>
              <a:t>价格表与系统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EEFFF9"/>
                </a:solidFill>
                <a:latin typeface="微软雅黑"/>
              </a:rPr>
              <a:t>计费改造与灰度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B2D4CC"/>
                </a:solidFill>
                <a:latin typeface="微软雅黑"/>
              </a:rPr>
              <a:t>工程 ×××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A7F3D0"/>
                </a:solidFill>
                <a:latin typeface="微软雅黑"/>
              </a:rPr>
              <a:t>12.20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26026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326026" y="1700784"/>
            <a:ext cx="3539642" cy="54864"/>
          </a:xfrm>
          <a:prstGeom prst="rect">
            <a:avLst/>
          </a:prstGeom>
          <a:solidFill>
            <a:srgbClr val="A7F3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582058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A7F3D0"/>
                </a:solidFill>
                <a:latin typeface="微软雅黑"/>
              </a:rPr>
              <a:t>销售包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82058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EEFFF9"/>
                </a:solidFill>
                <a:latin typeface="微软雅黑"/>
              </a:rPr>
              <a:t>新价话术与比价表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82058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B2D4CC"/>
                </a:solidFill>
                <a:latin typeface="微软雅黑"/>
              </a:rPr>
              <a:t>销售 ×××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82058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A7F3D0"/>
                </a:solidFill>
                <a:latin typeface="微软雅黑"/>
              </a:rPr>
              <a:t>12.25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85124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085124" y="1700784"/>
            <a:ext cx="3539642" cy="54864"/>
          </a:xfrm>
          <a:prstGeom prst="rect">
            <a:avLst/>
          </a:prstGeom>
          <a:solidFill>
            <a:srgbClr val="FDE6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341156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FDE68A"/>
                </a:solidFill>
                <a:latin typeface="微软雅黑"/>
              </a:rPr>
              <a:t>流失监控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41156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EEFFF9"/>
                </a:solidFill>
                <a:latin typeface="微软雅黑"/>
              </a:rPr>
              <a:t>周报与复审触发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41156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B2D4CC"/>
                </a:solidFill>
                <a:latin typeface="微软雅黑"/>
              </a:rPr>
              <a:t>数据 ×××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41156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A7F3D0"/>
                </a:solidFill>
                <a:latin typeface="微软雅黑"/>
              </a:rPr>
              <a:t>2027.01 起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66928" y="5138928"/>
            <a:ext cx="11057839" cy="1005840"/>
          </a:xfrm>
          <a:prstGeom prst="roundRect">
            <a:avLst>
              <a:gd name="adj" fmla="val 3500"/>
            </a:avLst>
          </a:prstGeom>
          <a:solidFill>
            <a:srgbClr val="164A48"/>
          </a:solidFill>
          <a:ln w="9525">
            <a:solidFill>
              <a:srgbClr val="164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59536" y="5285232"/>
            <a:ext cx="10472623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100" b="0" i="0">
                <a:solidFill>
                  <a:srgbClr val="EEFFF9"/>
                </a:solidFill>
                <a:latin typeface="微软雅黑"/>
              </a:rPr>
              <a:t>定价是全公司的事：工程、销售、数据三线同时动，缺一不可。</a:t>
            </a:r>
          </a:p>
        </p:txBody>
      </p:sp>
      <p:sp>
        <p:nvSpPr>
          <p:cNvPr id="31" name="Rounded Rectangle 30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64A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2D4CC"/>
                </a:solidFill>
                <a:latin typeface="微软雅黑"/>
              </a:rPr>
              <a:t>‹</a:t>
            </a:r>
          </a:p>
        </p:txBody>
      </p:sp>
      <p:sp>
        <p:nvSpPr>
          <p:cNvPr id="32" name="Rounded Rectangle 31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64A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2D4CC"/>
                </a:solidFill>
                <a:latin typeface="微软雅黑"/>
              </a:rPr>
              <a:t>≡</a:t>
            </a:r>
          </a:p>
        </p:txBody>
      </p:sp>
      <p:sp>
        <p:nvSpPr>
          <p:cNvPr id="33" name="Rounded Rectangle 32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64A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2D4CC"/>
                </a:solidFill>
                <a:latin typeface="微软雅黑"/>
              </a:rPr>
              <a:t>›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7A9C92"/>
                </a:solidFill>
                <a:latin typeface="微软雅黑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3A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5EEAD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A7F3D0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A9C92"/>
                </a:solidFill>
                <a:latin typeface="微软雅黑"/>
              </a:rPr>
              <a:t>XX 产品 · 2027 定价方案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A9C92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7A9C92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A7F3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A7F3D0"/>
                </a:solidFill>
                <a:latin typeface="微软雅黑"/>
              </a:rPr>
              <a:t>现场与过程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EEFFF9"/>
                </a:solidFill>
                <a:latin typeface="微软雅黑"/>
              </a:rPr>
              <a:t>测算与审计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B2D4CC"/>
                </a:solidFill>
                <a:latin typeface="微软雅黑"/>
              </a:rPr>
              <a:t>定价背后的小算盘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piggy-bank-on-blue.jpg"/>
          <p:cNvPicPr>
            <a:picLocks noChangeAspect="1"/>
          </p:cNvPicPr>
          <p:nvPr/>
        </p:nvPicPr>
        <p:blipFill>
          <a:blip r:embed="rId2"/>
          <a:srcRect t="6985" b="6985"/>
          <a:stretch>
            <a:fillRect/>
          </a:stretch>
        </p:blipFill>
        <p:spPr>
          <a:xfrm>
            <a:off x="566928" y="1700784"/>
            <a:ext cx="5705856" cy="327355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6904" y="4700016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5065776"/>
            <a:ext cx="570585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50" b="1" i="0">
                <a:solidFill>
                  <a:srgbClr val="EEFFF9"/>
                </a:solidFill>
                <a:latin typeface="微软雅黑"/>
              </a:rPr>
              <a:t>收入测算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5376672"/>
            <a:ext cx="5705856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50" b="0" i="0">
                <a:solidFill>
                  <a:srgbClr val="B2D4CC"/>
                </a:solidFill>
                <a:latin typeface="微软雅黑"/>
              </a:rPr>
              <a:t>三套价格表各测了 12 个月现金流。</a:t>
            </a:r>
          </a:p>
        </p:txBody>
      </p:sp>
      <p:pic>
        <p:nvPicPr>
          <p:cNvPr id="16" name="Picture 15" descr="piggy-bank-on-blue.jpg"/>
          <p:cNvPicPr>
            <a:picLocks noChangeAspect="1"/>
          </p:cNvPicPr>
          <p:nvPr/>
        </p:nvPicPr>
        <p:blipFill>
          <a:blip r:embed="rId2"/>
          <a:srcRect l="16656" r="16656"/>
          <a:stretch>
            <a:fillRect/>
          </a:stretch>
        </p:blipFill>
        <p:spPr>
          <a:xfrm>
            <a:off x="6565392" y="1700784"/>
            <a:ext cx="1700784" cy="170078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940295" y="3127248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49056" y="1901952"/>
            <a:ext cx="3175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EEFFF9"/>
                </a:solidFill>
                <a:latin typeface="微软雅黑"/>
              </a:rPr>
              <a:t>折扣审计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49056" y="2231136"/>
            <a:ext cx="3175711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00" b="0" i="0">
                <a:solidFill>
                  <a:srgbClr val="B2D4CC"/>
                </a:solidFill>
                <a:latin typeface="微软雅黑"/>
              </a:rPr>
              <a:t>全年折扣单逐笔回审，发现 7 类滥用。</a:t>
            </a:r>
          </a:p>
        </p:txBody>
      </p:sp>
      <p:pic>
        <p:nvPicPr>
          <p:cNvPr id="20" name="Picture 19" descr="cell-phone-screen-displaying-graphs-and-numbers.jpg"/>
          <p:cNvPicPr>
            <a:picLocks noChangeAspect="1"/>
          </p:cNvPicPr>
          <p:nvPr/>
        </p:nvPicPr>
        <p:blipFill>
          <a:blip r:embed="rId3"/>
          <a:srcRect l="16656" r="16656"/>
          <a:stretch>
            <a:fillRect/>
          </a:stretch>
        </p:blipFill>
        <p:spPr>
          <a:xfrm>
            <a:off x="6565392" y="3584448"/>
            <a:ext cx="1700784" cy="170078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940295" y="5010912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49056" y="3785615"/>
            <a:ext cx="3175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EEFFF9"/>
                </a:solidFill>
                <a:latin typeface="微软雅黑"/>
              </a:rPr>
              <a:t>弹性测算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49056" y="4114800"/>
            <a:ext cx="3175711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00" b="0" i="0">
                <a:solidFill>
                  <a:srgbClr val="B2D4CC"/>
                </a:solidFill>
                <a:latin typeface="微软雅黑"/>
              </a:rPr>
              <a:t>价格弹性用 4 次调价实验数据拟合。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5797296"/>
            <a:ext cx="11057839" cy="438912"/>
          </a:xfrm>
          <a:prstGeom prst="roundRect">
            <a:avLst>
              <a:gd name="adj" fmla="val 3500"/>
            </a:avLst>
          </a:prstGeom>
          <a:solidFill>
            <a:srgbClr val="164A48"/>
          </a:solidFill>
          <a:ln w="9525">
            <a:solidFill>
              <a:srgbClr val="164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86384" y="5870448"/>
            <a:ext cx="10618927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EEFFF9"/>
                </a:solidFill>
                <a:latin typeface="微软雅黑"/>
              </a:rPr>
              <a:t>配图右下角的水印为素材版权标记，换成自己的照片后自然消失。</a:t>
            </a:r>
          </a:p>
        </p:txBody>
      </p:sp>
      <p:sp>
        <p:nvSpPr>
          <p:cNvPr id="26" name="Rounded Rectangle 25">
            <a:hlinkClick action="ppaction://hlinksldjump" r:id="rId4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64A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2D4CC"/>
                </a:solidFill>
                <a:latin typeface="微软雅黑"/>
              </a:rPr>
              <a:t>‹</a:t>
            </a:r>
          </a:p>
        </p:txBody>
      </p:sp>
      <p:sp>
        <p:nvSpPr>
          <p:cNvPr id="27" name="Rounded Rectangle 26">
            <a:hlinkClick action="ppaction://hlinksldjump" r:id="rId5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64A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2D4CC"/>
                </a:solidFill>
                <a:latin typeface="微软雅黑"/>
              </a:rPr>
              <a:t>≡</a:t>
            </a:r>
          </a:p>
        </p:txBody>
      </p:sp>
      <p:sp>
        <p:nvSpPr>
          <p:cNvPr id="28" name="Rounded Rectangle 27">
            <a:hlinkClick action="ppaction://hlinksldjump" r:id="rId6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64A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B2D4CC"/>
                </a:solidFill>
                <a:latin typeface="微软雅黑"/>
              </a:rPr>
              <a:t>›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7A9C92"/>
                </a:solidFill>
                <a:latin typeface="微软雅黑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3A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5EEAD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A7F3D0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1975104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A7F3D0"/>
                </a:solidFill>
                <a:latin typeface="微软雅黑"/>
              </a:rPr>
              <a:t>PRICING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2304288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3400" b="1" i="0">
                <a:solidFill>
                  <a:srgbClr val="EEFFF9"/>
                </a:solidFill>
                <a:latin typeface="微软雅黑"/>
              </a:rPr>
              <a:t>涨价 8%，把价值卖对价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29968" y="3310128"/>
            <a:ext cx="8131759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55000"/>
              </a:lnSpc>
              <a:spcAft>
                <a:spcPts val="0"/>
              </a:spcAft>
            </a:pPr>
            <a:r>
              <a:rPr sz="1200" b="0" i="0">
                <a:solidFill>
                  <a:srgbClr val="B2D4CC"/>
                </a:solidFill>
                <a:latin typeface="微软雅黑"/>
              </a:rPr>
              <a:t>XX 产品 · 2027 定价方案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4754880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7A9C92"/>
                </a:solidFill>
                <a:latin typeface="微软雅黑"/>
              </a:rPr>
              <a:t>商业化组 · 2026.11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272784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A9C92"/>
                </a:solidFill>
                <a:latin typeface="微软雅黑"/>
              </a:rPr>
              <a:t>www.974.cn · 模板库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