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目标达成率（%）</c:v>
                </c:pt>
              </c:strCache>
            </c:strRef>
          </c:tx>
          <c:spPr>
            <a:solidFill>
              <a:srgbClr val="00D9C0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续航</c:v>
                </c:pt>
                <c:pt idx="1">
                  <c:v>厚度</c:v>
                </c:pt>
                <c:pt idx="2">
                  <c:v>识别率</c:v>
                </c:pt>
                <c:pt idx="3">
                  <c:v>定位精度</c:v>
                </c:pt>
                <c:pt idx="4">
                  <c:v>防水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118</c:v>
                </c:pt>
                <c:pt idx="1">
                  <c:v>112</c:v>
                </c:pt>
                <c:pt idx="2">
                  <c:v>104</c:v>
                </c:pt>
                <c:pt idx="3">
                  <c:v>100</c:v>
                </c:pt>
                <c:pt idx="4">
                  <c:v>101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上一代达成率（%）</c:v>
                </c:pt>
              </c:strCache>
            </c:strRef>
          </c:tx>
          <c:spPr>
            <a:ln w="28575" cap="rnd">
              <a:solidFill>
                <a:srgbClr val="3D8BFF"/>
              </a:solidFill>
            </a:ln>
          </c:spPr>
          <c:cat>
            <c:strRef>
              <c:f>Sheet1!$A$2:$A$6</c:f>
              <c:strCache>
                <c:ptCount val="5"/>
                <c:pt idx="0">
                  <c:v>续航</c:v>
                </c:pt>
                <c:pt idx="1">
                  <c:v>厚度</c:v>
                </c:pt>
                <c:pt idx="2">
                  <c:v>识别率</c:v>
                </c:pt>
                <c:pt idx="3">
                  <c:v>定位精度</c:v>
                </c:pt>
                <c:pt idx="4">
                  <c:v>防水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72</c:v>
                </c:pt>
                <c:pt idx="1">
                  <c:v>88</c:v>
                </c:pt>
                <c:pt idx="2">
                  <c:v>91</c:v>
                </c:pt>
                <c:pt idx="3">
                  <c:v>96</c:v>
                </c:pt>
                <c:pt idx="4">
                  <c:v>100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D2C44"/>
            </a:solidFill>
          </a:ln>
        </c:spPr>
        <c:txPr>
          <a:bodyPr/>
          <a:lstStyle/>
          <a:p>
            <a:pPr>
              <a:defRPr sz="900">
                <a:solidFill>
                  <a:srgbClr val="9FB4CE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D2C44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64788F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9FB4CE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9FB4CE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00D9C0"/>
              </a:solidFill>
            </c:spPr>
          </c:dPt>
          <c:dPt>
            <c:idx val="1"/>
            <c:spPr>
              <a:solidFill>
                <a:srgbClr val="3D8BFF"/>
              </a:solidFill>
            </c:spPr>
          </c:dPt>
          <c:dPt>
            <c:idx val="2"/>
            <c:spPr>
              <a:solidFill>
                <a:srgbClr val="9BE15D"/>
              </a:solidFill>
            </c:spPr>
          </c:dPt>
          <c:dPt>
            <c:idx val="3"/>
            <c:spPr>
              <a:solidFill>
                <a:srgbClr val="1D2C44"/>
              </a:solidFill>
            </c:spPr>
          </c:dPt>
          <c:dPt>
            <c:idx val="4"/>
            <c:spPr>
              <a:solidFill>
                <a:srgbClr val="64788F"/>
              </a:solidFill>
            </c:spPr>
          </c:dPt>
          <c:cat>
            <c:strRef>
              <c:f>Sheet1!$A$2:$A$6</c:f>
              <c:strCache>
                <c:ptCount val="5"/>
                <c:pt idx="0">
                  <c:v>续航</c:v>
                </c:pt>
                <c:pt idx="1">
                  <c:v>佩戴舒适</c:v>
                </c:pt>
                <c:pt idx="2">
                  <c:v>睡眠监测</c:v>
                </c:pt>
                <c:pt idx="3">
                  <c:v>语音</c:v>
                </c:pt>
                <c:pt idx="4">
                  <c:v>运动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27</c:v>
                </c:pt>
                <c:pt idx="2">
                  <c:v>18</c:v>
                </c:pt>
                <c:pt idx="3">
                  <c:v>13</c:v>
                </c:pt>
                <c:pt idx="4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EAF6F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9FB4CE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9FB4CE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出货量（万台）</c:v>
                </c:pt>
              </c:strCache>
            </c:strRef>
          </c:tx>
          <c:spPr>
            <a:solidFill>
              <a:srgbClr val="00D9C0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11 月</c:v>
                </c:pt>
                <c:pt idx="1">
                  <c:v>12 月</c:v>
                </c:pt>
                <c:pt idx="2">
                  <c:v>1 月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5.2</c:v>
                </c:pt>
                <c:pt idx="1">
                  <c:v>4.6</c:v>
                </c:pt>
                <c:pt idx="2">
                  <c:v>2.2</c:v>
                </c:pt>
              </c:numCache>
            </c:numRef>
          </c:val>
        </c:ser>
        <c:gapWidth val="70"/>
        <c:axId val="-2068027336"/>
        <c:axId val="-2113994440"/>
      </c:barChart>
      <c:lineChart>
        <c:barDir val="col"/>
        <c:grouping val="clustered"/>
        <c:varyColors val="0"/>
        <c:axId val="200000001"/>
        <c:axId val="200000002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标准版占比（%）</c:v>
                </c:pt>
              </c:strCache>
            </c:strRef>
          </c:tx>
          <c:spPr>
            <a:ln w="28575" cap="rnd">
              <a:solidFill>
                <a:srgbClr val="3D8BFF"/>
              </a:solidFill>
            </a:ln>
          </c:spPr>
          <c:cat>
            <c:strRef>
              <c:f>Sheet1!$A$2:$A$4</c:f>
              <c:strCache>
                <c:ptCount val="3"/>
                <c:pt idx="0">
                  <c:v>11 月</c:v>
                </c:pt>
                <c:pt idx="1">
                  <c:v>12 月</c:v>
                </c:pt>
                <c:pt idx="2">
                  <c:v>1 月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58</c:v>
                </c:pt>
                <c:pt idx="1">
                  <c:v>62</c:v>
                </c:pt>
                <c:pt idx="2">
                  <c:v>55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D2C44"/>
            </a:solidFill>
          </a:ln>
        </c:spPr>
        <c:txPr>
          <a:bodyPr/>
          <a:lstStyle/>
          <a:p>
            <a:pPr>
              <a:defRPr sz="900">
                <a:solidFill>
                  <a:srgbClr val="9FB4CE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D2C44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64788F"/>
                </a:solidFill>
                <a:latin typeface="微软雅黑"/>
              </a:defRPr>
            </a:pPr>
          </a:p>
        </c:txPr>
        <c:crossAx val="-2068027336"/>
        <c:crosses val="autoZero"/>
      </c:valAx>
      <c:catAx>
        <c:axId val="200000001"/>
        <c:scaling>
          <c:orientation val="minMax"/>
        </c:scaling>
        <c:delete val="1"/>
        <c:axPos val="b"/>
        <c:majorTickMark val="out"/>
        <c:minorTickMark val="none"/>
        <c:tickLblPos val="nextTo"/>
        <c:spPr>
          <a:ln>
            <a:solidFill>
              <a:srgbClr val="1D2C44"/>
            </a:solidFill>
          </a:ln>
        </c:spPr>
        <c:txPr>
          <a:bodyPr/>
          <a:lstStyle/>
          <a:p>
            <a:pPr>
              <a:defRPr sz="900">
                <a:solidFill>
                  <a:srgbClr val="9FB4CE"/>
                </a:solidFill>
                <a:latin typeface="微软雅黑"/>
              </a:defRPr>
            </a:pPr>
          </a:p>
        </c:txPr>
        <c:crossAx val="200000002"/>
        <c:crosses val="autoZero"/>
        <c:auto val="1"/>
        <c:lblAlgn val="ctr"/>
        <c:lblOffset val="100"/>
        <c:noMultiLvlLbl val="0"/>
      </c:catAx>
      <c:valAx>
        <c:axId val="200000002"/>
        <c:scaling/>
        <c:delete val="0"/>
        <c:axPos val="r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64788F"/>
                </a:solidFill>
                <a:latin typeface="微软雅黑"/>
              </a:defRPr>
            </a:pPr>
          </a:p>
        </c:txPr>
        <c:crossAx val="200000001"/>
        <c:crosses val="max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9FB4CE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9FB4CE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5.xml"/><Relationship Id="rId4" Type="http://schemas.openxmlformats.org/officeDocument/2006/relationships/slide" Target="slide2.xml"/><Relationship Id="rId5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6.xml"/><Relationship Id="rId4" Type="http://schemas.openxmlformats.org/officeDocument/2006/relationships/slide" Target="slide2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7.xml"/><Relationship Id="rId3" Type="http://schemas.openxmlformats.org/officeDocument/2006/relationships/slide" Target="slide2.xml"/><Relationship Id="rId4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slide" Target="slide9.xml"/><Relationship Id="rId4" Type="http://schemas.openxmlformats.org/officeDocument/2006/relationships/slide" Target="slide2.xml"/><Relationship Id="rId5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slide" Target="slide12.xml"/><Relationship Id="rId6" Type="http://schemas.openxmlformats.org/officeDocument/2006/relationships/slide" Target="slide2.xml"/><Relationship Id="rId7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alking-to-smarthome-assistant-device.jpg"/>
          <p:cNvPicPr>
            <a:picLocks noChangeAspect="1"/>
          </p:cNvPicPr>
          <p:nvPr/>
        </p:nvPicPr>
        <p:blipFill>
          <a:blip r:embed="rId2"/>
          <a:srcRect t="7825" b="782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622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658368" cy="45720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481328"/>
            <a:ext cx="8595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0D9A8"/>
                </a:solidFill>
                <a:latin typeface="微软雅黑"/>
              </a:rPr>
              <a:t>X1 LAUNCH 2026.11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828800"/>
            <a:ext cx="8046720" cy="1481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微软雅黑"/>
              </a:rPr>
              <a:t>一块手表，</a:t>
            </a:r>
          </a:p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微软雅黑"/>
              </a:rPr>
              <a:t>重新定义「戴着不舒服」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419856"/>
            <a:ext cx="7132320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300" b="0" i="0">
                <a:solidFill>
                  <a:srgbClr val="D8DFEA"/>
                </a:solidFill>
                <a:latin typeface="微软雅黑"/>
              </a:rPr>
              <a:t>XX 科技 X1 智能手表发布会</a:t>
            </a:r>
          </a:p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300" b="0" i="0">
                <a:solidFill>
                  <a:srgbClr val="D8DFEA"/>
                </a:solidFill>
                <a:latin typeface="微软雅黑"/>
              </a:rPr>
              <a:t>主讲人：产品线负责人 ×××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4626864"/>
            <a:ext cx="17373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</a:rPr>
              <a:t>9.5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5047488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266944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典型续航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87168" y="4626864"/>
            <a:ext cx="17373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</a:rPr>
              <a:t>1.9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7168" y="5047488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mm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87168" y="5266944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表身厚度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07408" y="4626864"/>
            <a:ext cx="17373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</a:rPr>
              <a:t>98.2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07408" y="5047488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07408" y="5266944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语音识别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7648" y="4626864"/>
            <a:ext cx="17373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</a:rPr>
              <a:t>1299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7648" y="5047488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27648" y="5266944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首发价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18134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XX 科技 · 消费硬件事业部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XX 科技 · X1 新品发布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4788F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6FF"/>
                </a:solidFill>
                <a:latin typeface="微软雅黑"/>
              </a:rPr>
              <a:t>今天讲四件事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FB4CE"/>
                </a:solidFill>
                <a:latin typeface="微软雅黑"/>
              </a:rPr>
              <a:t>定位 → 参数 → 体验 → 价格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D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3D8BFF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AF6FF"/>
                </a:solidFill>
                <a:latin typeface="微软雅黑"/>
              </a:rPr>
              <a:t>为什么做这块表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9FB4CE"/>
                </a:solidFill>
                <a:latin typeface="微软雅黑"/>
              </a:rPr>
              <a:t>市场缺口与一句话定位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3D8BFF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AF6FF"/>
                </a:solidFill>
                <a:latin typeface="微软雅黑"/>
              </a:rPr>
              <a:t>参数不是堆料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9FB4CE"/>
                </a:solidFill>
                <a:latin typeface="微软雅黑"/>
              </a:rPr>
              <a:t>五个关键参数与实测数据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3D8BFF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AF6FF"/>
                </a:solidFill>
                <a:latin typeface="微软雅黑"/>
              </a:rPr>
              <a:t>戴着舒服是设计出来的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9FB4CE"/>
                </a:solidFill>
                <a:latin typeface="微软雅黑"/>
              </a:rPr>
              <a:t>重量、厚度、表带三层拆解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3D8BFF"/>
                </a:solidFill>
                <a:latin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AF6FF"/>
                </a:solidFill>
                <a:latin typeface="微软雅黑"/>
              </a:rPr>
              <a:t>价格与发售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9FB4CE"/>
                </a:solidFill>
                <a:latin typeface="微软雅黑"/>
              </a:rPr>
              <a:t>三个版本与首发节奏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进入 →</a:t>
            </a:r>
          </a:p>
        </p:txBody>
      </p:sp>
      <p:sp>
        <p:nvSpPr>
          <p:cNvPr id="30" name="Rounded Rectangle 29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4788F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3D8BFF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为什么做这块表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市场缺口与一句话定位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XX 科技 · X1 新品发布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4788F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PART 01 · 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6FF"/>
                </a:solidFill>
                <a:latin typeface="微软雅黑"/>
              </a:rPr>
              <a:t>百元到千元之间，缺一块「能长期戴」的表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FB4CE"/>
                </a:solidFill>
                <a:latin typeface="微软雅黑"/>
              </a:rPr>
              <a:t>数据来源：线上评论抽样 12,000 条 + 线下访谈 46 人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D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64788F"/>
                </a:solidFill>
                <a:latin typeface="微软雅黑"/>
              </a:rPr>
              <a:t>续航抱怨占比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00D9C0"/>
                </a:solidFill>
                <a:latin typeface="微软雅黑"/>
              </a:rPr>
              <a:t>41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FB4CE"/>
                </a:solidFill>
                <a:latin typeface="微软雅黑"/>
              </a:rPr>
              <a:t>低续航产品评论首位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64788F"/>
                </a:solidFill>
                <a:latin typeface="微软雅黑"/>
              </a:rPr>
              <a:t>充电焦虑是弃戴第一原因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64788F"/>
                </a:solidFill>
                <a:latin typeface="微软雅黑"/>
              </a:rPr>
              <a:t>厚度抱怨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00D9C0"/>
                </a:solidFill>
                <a:latin typeface="微软雅黑"/>
              </a:rPr>
              <a:t>23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FB4CE"/>
                </a:solidFill>
                <a:latin typeface="微软雅黑"/>
              </a:rPr>
              <a:t>「硌手腕」高频词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64788F"/>
                </a:solidFill>
                <a:latin typeface="微软雅黑"/>
              </a:rPr>
              <a:t>睡眠监测用户尤其敏感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64788F"/>
                </a:solidFill>
                <a:latin typeface="微软雅黑"/>
              </a:rPr>
              <a:t>愿付区间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00D9C0"/>
                </a:solidFill>
                <a:latin typeface="微软雅黑"/>
              </a:rPr>
              <a:t>800-1500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FB4CE"/>
                </a:solidFill>
                <a:latin typeface="微软雅黑"/>
              </a:rPr>
              <a:t>访谈集中区间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64788F"/>
                </a:solidFill>
                <a:latin typeface="微软雅黑"/>
              </a:rPr>
              <a:t>再高会去 compare 大厂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011183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011183" y="1645920"/>
            <a:ext cx="2613583" cy="50292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248927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64788F"/>
                </a:solidFill>
                <a:latin typeface="微软雅黑"/>
              </a:rPr>
              <a:t>现有满足率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248927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00D9C0"/>
                </a:solidFill>
                <a:latin typeface="微软雅黑"/>
              </a:rPr>
              <a:t>18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48927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48927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FB4CE"/>
                </a:solidFill>
                <a:latin typeface="微软雅黑"/>
              </a:rPr>
              <a:t>四项核心诉求全满足的产品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48927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64788F"/>
                </a:solidFill>
                <a:latin typeface="微软雅黑"/>
              </a:rPr>
              <a:t>缺口就是我们的位置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0E1B2C"/>
          </a:solidFill>
          <a:ln w="9525">
            <a:solidFill>
              <a:srgbClr val="0E1B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3D8BFF"/>
                </a:solidFill>
                <a:latin typeface="微软雅黑"/>
              </a:rPr>
              <a:t>一句话读这段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EAF6FF"/>
                </a:solidFill>
                <a:latin typeface="微软雅黑"/>
              </a:rPr>
              <a:t>用户不是想要更多功能，是想要一块不用天天充电、睡觉也不用摘的表。X1 的所有取舍都围绕这一点。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66928" y="5230368"/>
            <a:ext cx="5428335" cy="932688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22960" y="539496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64788F"/>
                </a:solidFill>
                <a:latin typeface="微软雅黑"/>
              </a:rPr>
              <a:t>核心诉求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2960" y="5614416"/>
            <a:ext cx="1554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00D9C0"/>
                </a:solidFill>
                <a:latin typeface="微软雅黑"/>
              </a:rPr>
              <a:t>4 项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32888" y="5669280"/>
            <a:ext cx="318805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 i="0">
                <a:solidFill>
                  <a:srgbClr val="9FB4CE"/>
                </a:solidFill>
                <a:latin typeface="微软雅黑"/>
              </a:rPr>
              <a:t>续航 / 厚度 / 佩戴 / 语音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196431" y="5230368"/>
            <a:ext cx="5428335" cy="932688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52463" y="539496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64788F"/>
                </a:solidFill>
                <a:latin typeface="微软雅黑"/>
              </a:rPr>
              <a:t>定位一句话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52463" y="5577840"/>
            <a:ext cx="491627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00D9C0"/>
                </a:solidFill>
                <a:latin typeface="微软雅黑"/>
              </a:rPr>
              <a:t>「戴得住的健康助手」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2463" y="5870448"/>
            <a:ext cx="49162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19" b="0" i="0">
                <a:solidFill>
                  <a:srgbClr val="9FB4CE"/>
                </a:solidFill>
                <a:latin typeface="微软雅黑"/>
              </a:rPr>
              <a:t>对内对外统一口径</a:t>
            </a:r>
          </a:p>
        </p:txBody>
      </p:sp>
      <p:sp>
        <p:nvSpPr>
          <p:cNvPr id="49" name="Rounded Rectangle 48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‹</a:t>
            </a:r>
          </a:p>
        </p:txBody>
      </p:sp>
      <p:sp>
        <p:nvSpPr>
          <p:cNvPr id="50" name="Rounded Rectangle 49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≡</a:t>
            </a:r>
          </a:p>
        </p:txBody>
      </p:sp>
      <p:sp>
        <p:nvSpPr>
          <p:cNvPr id="51" name="Rounded Rectangle 50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›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4788F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XX 科技 · X1 新品发布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4788F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PART 02 · 参数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6FF"/>
                </a:solidFill>
                <a:latin typeface="微软雅黑"/>
              </a:rPr>
              <a:t>五个参数，三个超额，两个达标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FB4CE"/>
                </a:solidFill>
                <a:latin typeface="微软雅黑"/>
              </a:rPr>
              <a:t>柱为实测值达成率（%，目标=100），线为上一代产品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D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3D8BFF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00D9C0"/>
                </a:solidFill>
                <a:latin typeface="微软雅黑"/>
              </a:rPr>
              <a:t>续航超额最多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9FB4CE"/>
                </a:solidFill>
                <a:latin typeface="微软雅黑"/>
              </a:rPr>
              <a:t>9.5 天对比目标 8 天，双芯架构是主因。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00D9C0"/>
                </a:solidFill>
                <a:latin typeface="微软雅黑"/>
              </a:rPr>
              <a:t>厚度 1.9mm 卡线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9FB4CE"/>
                </a:solidFill>
                <a:latin typeface="微软雅黑"/>
              </a:rPr>
              <a:t>为了传感器精度，没有再压，是主动取舍。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00D9C0"/>
                </a:solidFill>
                <a:latin typeface="微软雅黑"/>
              </a:rPr>
              <a:t>识别率 98.2%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9FB4CE"/>
                </a:solidFill>
                <a:latin typeface="微软雅黑"/>
              </a:rPr>
              <a:t>安静场景超预期，嘈杂场景仍在优化。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0E1B2C"/>
          </a:solidFill>
          <a:ln w="9525">
            <a:solidFill>
              <a:srgbClr val="0E1B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EAF6FF"/>
                </a:solidFill>
                <a:latin typeface="微软雅黑"/>
              </a:rPr>
              <a:t>结论：参数表可以印在海报上的只有续航和厚度两条，发布会主讲这两条，其余留给详情页。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4788F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1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oman-hands-tech-developer-laptop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6184087" y="0"/>
            <a:ext cx="54406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98887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PART 03 · 佩戴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EAF6FF"/>
                </a:solidFill>
                <a:latin typeface="微软雅黑"/>
              </a:rPr>
              <a:t>重量 32g，是设计出来的，不是省出来的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2194560"/>
            <a:ext cx="45720" cy="56692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6FF"/>
                </a:solidFill>
                <a:latin typeface="微软雅黑"/>
              </a:rPr>
              <a:t>减重路线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9FB4CE"/>
                </a:solidFill>
                <a:latin typeface="微软雅黑"/>
              </a:rPr>
              <a:t>钛合金表框 + 玻纤后壳，比全钢方案轻 11g，成本高 38 元，值得。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236975"/>
            <a:ext cx="45720" cy="56692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6FF"/>
                </a:solidFill>
                <a:latin typeface="微软雅黑"/>
              </a:rPr>
              <a:t>厚度取舍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9FB4CE"/>
                </a:solidFill>
                <a:latin typeface="微软雅黑"/>
              </a:rPr>
              <a:t>传感器模组下沉 0.3mm，牺牲 5% 的表内空间，换 1.9mm 整机厚度。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4279391"/>
            <a:ext cx="45720" cy="56692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6FF"/>
                </a:solidFill>
                <a:latin typeface="微软雅黑"/>
              </a:rPr>
              <a:t>表带快拆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9FB4CE"/>
                </a:solidFill>
                <a:latin typeface="微软雅黑"/>
              </a:rPr>
              <a:t>免工具快拆，通用 20mm 规格，第三方表带即插即用。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0E1B2C"/>
          </a:solidFill>
          <a:ln w="9525">
            <a:solidFill>
              <a:srgbClr val="0E1B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EAF6FF"/>
                </a:solidFill>
                <a:latin typeface="微软雅黑"/>
              </a:rPr>
              <a:t>佩戴是长期留存的前提：内测用户 30 天连续佩戴率 87%，上一代只有 54%。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875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92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4788F"/>
                </a:solidFill>
                <a:latin typeface="微软雅黑"/>
              </a:rPr>
              <a:t>06</a:t>
            </a:r>
          </a:p>
        </p:txBody>
      </p:sp>
      <p:sp>
        <p:nvSpPr>
          <p:cNvPr id="19" name="Rounded Rectangle 18">
            <a:hlinkClick action="ppaction://hlinksldjump" r:id="rId3"/>
          </p:cNvPr>
          <p:cNvSpPr/>
          <p:nvPr/>
        </p:nvSpPr>
        <p:spPr>
          <a:xfrm>
            <a:off x="41998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‹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45290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≡</a:t>
            </a:r>
          </a:p>
        </p:txBody>
      </p:sp>
      <p:sp>
        <p:nvSpPr>
          <p:cNvPr id="21" name="Rounded Rectangle 20">
            <a:hlinkClick action="ppaction://hlinksldjump" r:id="rId5"/>
          </p:cNvPr>
          <p:cNvSpPr/>
          <p:nvPr/>
        </p:nvSpPr>
        <p:spPr>
          <a:xfrm>
            <a:off x="48582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XX 科技 · X1 新品发布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4788F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PART 03 · 体验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6FF"/>
                </a:solidFill>
                <a:latin typeface="微软雅黑"/>
              </a:rPr>
              <a:t>内测 500 人，最满意和最不满的各是什么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FB4CE"/>
                </a:solidFill>
                <a:latin typeface="微软雅黑"/>
              </a:rPr>
              <a:t>内测问卷 NPS 62，回收有效样本 471 份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D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3D8BFF"/>
                </a:solidFill>
                <a:latin typeface="微软雅黑"/>
              </a:rPr>
              <a:t>各维度满意度净推荐（%）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9FB4CE"/>
                </a:solidFill>
                <a:latin typeface="微软雅黑"/>
              </a:rPr>
              <a:t>续航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0E1B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579047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AF6FF"/>
                </a:solidFill>
                <a:latin typeface="微软雅黑"/>
              </a:rPr>
              <a:t>46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双芯架构 + 省电策略见效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9FB4CE"/>
                </a:solidFill>
                <a:latin typeface="微软雅黑"/>
              </a:rPr>
              <a:t>佩戴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0E1B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07808" y="2743200"/>
            <a:ext cx="3205051" cy="182880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04299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AF6FF"/>
                </a:solidFill>
                <a:latin typeface="微软雅黑"/>
              </a:rPr>
              <a:t>38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32g 重量被反复提到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9FB4CE"/>
                </a:solidFill>
                <a:latin typeface="微软雅黑"/>
              </a:rPr>
              <a:t>睡眠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0E1B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07808" y="3419856"/>
            <a:ext cx="1012121" cy="182880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711369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AF6FF"/>
                </a:solidFill>
                <a:latin typeface="微软雅黑"/>
              </a:rP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深浅睡判断与手环相比仍有差距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3248" y="4078224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9FB4CE"/>
                </a:solidFill>
                <a:latin typeface="微软雅黑"/>
              </a:rPr>
              <a:t>语音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0E1B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07808" y="4096511"/>
            <a:ext cx="1771212" cy="182880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470460" y="4069080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AF6FF"/>
                </a:solidFill>
                <a:latin typeface="微软雅黑"/>
              </a:rPr>
              <a:t>21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07808" y="4315968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嘈杂场景识别率待 OTA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13248" y="4754880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9FB4CE"/>
                </a:solidFill>
                <a:latin typeface="微软雅黑"/>
              </a:rPr>
              <a:t>运动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07808" y="4773168"/>
            <a:ext cx="3879799" cy="182880"/>
          </a:xfrm>
          <a:prstGeom prst="rect">
            <a:avLst/>
          </a:prstGeom>
          <a:solidFill>
            <a:srgbClr val="0E1B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07808" y="4773168"/>
            <a:ext cx="759091" cy="182880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458339" y="4745736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AF6FF"/>
                </a:solidFill>
                <a:latin typeface="微软雅黑"/>
              </a:rPr>
              <a:t>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07808" y="4992624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泳池模式水温补偿不准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0E1B2C"/>
          </a:solidFill>
          <a:ln w="9525">
            <a:solidFill>
              <a:srgbClr val="0E1B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EAF6FF"/>
                </a:solidFill>
                <a:latin typeface="微软雅黑"/>
              </a:rPr>
              <a:t>睡眠监测是下一版 OTA 的第一优先级：判断算法已在内测分支验证，准确率提升 14 个百分点，随首发版本推送。</a:t>
            </a:r>
          </a:p>
        </p:txBody>
      </p:sp>
      <p:sp>
        <p:nvSpPr>
          <p:cNvPr id="39" name="Rounded Rectangle 38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‹</a:t>
            </a:r>
          </a:p>
        </p:txBody>
      </p:sp>
      <p:sp>
        <p:nvSpPr>
          <p:cNvPr id="40" name="Rounded Rectangle 39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≡</a:t>
            </a:r>
          </a:p>
        </p:txBody>
      </p:sp>
      <p:sp>
        <p:nvSpPr>
          <p:cNvPr id="41" name="Rounded Rectangle 40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4788F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XX 科技 · X1 新品发布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4788F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PART 04 · 价格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6FF"/>
                </a:solidFill>
                <a:latin typeface="微软雅黑"/>
              </a:rPr>
              <a:t>三个版本，一个主推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FB4CE"/>
                </a:solidFill>
                <a:latin typeface="微软雅黑"/>
              </a:rPr>
              <a:t>首发期 11 月 1 日 — 11 月 30 日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D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66928" y="1700784"/>
          <a:ext cx="11057835" cy="1847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6613"/>
                <a:gridCol w="3902766"/>
                <a:gridCol w="1626152"/>
                <a:gridCol w="1626152"/>
                <a:gridCol w="1626152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版本</a:t>
                      </a:r>
                    </a:p>
                  </a:txBody>
                  <a:tcPr anchor="ctr" marL="128016" marR="73152">
                    <a:solidFill>
                      <a:srgbClr val="00D9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配置差异</a:t>
                      </a:r>
                    </a:p>
                  </a:txBody>
                  <a:tcPr anchor="ctr" marL="128016" marR="73152">
                    <a:solidFill>
                      <a:srgbClr val="00D9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首发价</a:t>
                      </a:r>
                    </a:p>
                  </a:txBody>
                  <a:tcPr anchor="ctr" marL="128016" marR="73152">
                    <a:solidFill>
                      <a:srgbClr val="00D9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日常价</a:t>
                      </a:r>
                    </a:p>
                  </a:txBody>
                  <a:tcPr anchor="ctr" marL="128016" marR="73152">
                    <a:solidFill>
                      <a:srgbClr val="00D9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产能占比</a:t>
                      </a:r>
                    </a:p>
                  </a:txBody>
                  <a:tcPr anchor="ctr" marL="128016" marR="73152">
                    <a:solidFill>
                      <a:srgbClr val="00D9C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AF6FF"/>
                          </a:solidFill>
                          <a:latin typeface="微软雅黑"/>
                        </a:rPr>
                        <a:t>X1 标准版</a:t>
                      </a:r>
                    </a:p>
                  </a:txBody>
                  <a:tcPr anchor="ctr" marL="128016" marR="73152">
                    <a:solidFill>
                      <a:srgbClr val="070C1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6FF"/>
                          </a:solidFill>
                          <a:latin typeface="微软雅黑"/>
                        </a:rPr>
                        <a:t>铝框 / 硅胶带</a:t>
                      </a:r>
                    </a:p>
                  </a:txBody>
                  <a:tcPr anchor="ctr" marL="128016" marR="73152">
                    <a:solidFill>
                      <a:srgbClr val="070C1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6FF"/>
                          </a:solidFill>
                          <a:latin typeface="微软雅黑"/>
                        </a:rPr>
                        <a:t>1299 元</a:t>
                      </a:r>
                    </a:p>
                  </a:txBody>
                  <a:tcPr anchor="ctr" marL="128016" marR="73152">
                    <a:solidFill>
                      <a:srgbClr val="070C1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6FF"/>
                          </a:solidFill>
                          <a:latin typeface="微软雅黑"/>
                        </a:rPr>
                        <a:t>1499 元</a:t>
                      </a:r>
                    </a:p>
                  </a:txBody>
                  <a:tcPr anchor="ctr" marL="128016" marR="73152">
                    <a:solidFill>
                      <a:srgbClr val="070C1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6FF"/>
                          </a:solidFill>
                          <a:latin typeface="微软雅黑"/>
                        </a:rPr>
                        <a:t>60%</a:t>
                      </a:r>
                    </a:p>
                  </a:txBody>
                  <a:tcPr anchor="ctr" marL="128016" marR="73152">
                    <a:solidFill>
                      <a:srgbClr val="070C1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AF6FF"/>
                          </a:solidFill>
                          <a:latin typeface="微软雅黑"/>
                        </a:rPr>
                        <a:t>X1 Pro</a:t>
                      </a:r>
                    </a:p>
                  </a:txBody>
                  <a:tcPr anchor="ctr" marL="128016" marR="73152">
                    <a:solidFill>
                      <a:srgbClr val="101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6FF"/>
                          </a:solidFill>
                          <a:latin typeface="微软雅黑"/>
                        </a:rPr>
                        <a:t>钛框 / 皮表带 / 无线充电</a:t>
                      </a:r>
                    </a:p>
                  </a:txBody>
                  <a:tcPr anchor="ctr" marL="128016" marR="73152">
                    <a:solidFill>
                      <a:srgbClr val="101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6FF"/>
                          </a:solidFill>
                          <a:latin typeface="微软雅黑"/>
                        </a:rPr>
                        <a:t>1999 元</a:t>
                      </a:r>
                    </a:p>
                  </a:txBody>
                  <a:tcPr anchor="ctr" marL="128016" marR="73152">
                    <a:solidFill>
                      <a:srgbClr val="101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6FF"/>
                          </a:solidFill>
                          <a:latin typeface="微软雅黑"/>
                        </a:rPr>
                        <a:t>2299 元</a:t>
                      </a:r>
                    </a:p>
                  </a:txBody>
                  <a:tcPr anchor="ctr" marL="128016" marR="73152">
                    <a:solidFill>
                      <a:srgbClr val="101A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6FF"/>
                          </a:solidFill>
                          <a:latin typeface="微软雅黑"/>
                        </a:rPr>
                        <a:t>30%</a:t>
                      </a:r>
                    </a:p>
                  </a:txBody>
                  <a:tcPr anchor="ctr" marL="128016" marR="73152">
                    <a:solidFill>
                      <a:srgbClr val="101A2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AF6FF"/>
                          </a:solidFill>
                          <a:latin typeface="微软雅黑"/>
                        </a:rPr>
                        <a:t>X1 Ultra</a:t>
                      </a:r>
                    </a:p>
                  </a:txBody>
                  <a:tcPr anchor="ctr" marL="128016" marR="73152">
                    <a:solidFill>
                      <a:srgbClr val="070C1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6FF"/>
                          </a:solidFill>
                          <a:latin typeface="微软雅黑"/>
                        </a:rPr>
                        <a:t>钛框 / 蓝宝石镜面 / ECG</a:t>
                      </a:r>
                    </a:p>
                  </a:txBody>
                  <a:tcPr anchor="ctr" marL="128016" marR="73152">
                    <a:solidFill>
                      <a:srgbClr val="070C1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6FF"/>
                          </a:solidFill>
                          <a:latin typeface="微软雅黑"/>
                        </a:rPr>
                        <a:t>2999 元</a:t>
                      </a:r>
                    </a:p>
                  </a:txBody>
                  <a:tcPr anchor="ctr" marL="128016" marR="73152">
                    <a:solidFill>
                      <a:srgbClr val="070C1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6FF"/>
                          </a:solidFill>
                          <a:latin typeface="微软雅黑"/>
                        </a:rPr>
                        <a:t>3399 元</a:t>
                      </a:r>
                    </a:p>
                  </a:txBody>
                  <a:tcPr anchor="ctr" marL="128016" marR="73152">
                    <a:solidFill>
                      <a:srgbClr val="070C1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6FF"/>
                          </a:solidFill>
                          <a:latin typeface="微软雅黑"/>
                        </a:rPr>
                        <a:t>10%</a:t>
                      </a:r>
                    </a:p>
                  </a:txBody>
                  <a:tcPr anchor="ctr" marL="128016" marR="73152">
                    <a:solidFill>
                      <a:srgbClr val="070C16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66928" y="3712464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0E1B2C"/>
          </a:solidFill>
          <a:ln w="9525">
            <a:solidFill>
              <a:srgbClr val="0E1B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7" y="384048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EAF6FF"/>
                </a:solidFill>
                <a:latin typeface="微软雅黑"/>
              </a:rPr>
              <a:t>主推标准版：产能 60% 押在 1299 价位段，首发期目标是这个版本打出口碑；Pro 交给渠道，Ultra 控量保毛利。</a:t>
            </a:r>
          </a:p>
        </p:txBody>
      </p:sp>
      <p:sp>
        <p:nvSpPr>
          <p:cNvPr id="13" name="Rounded Rectangle 12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‹</a:t>
            </a:r>
          </a:p>
        </p:txBody>
      </p:sp>
      <p:sp>
        <p:nvSpPr>
          <p:cNvPr id="14" name="Rounded Rectangle 13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≡</a:t>
            </a:r>
          </a:p>
        </p:txBody>
      </p:sp>
      <p:sp>
        <p:nvSpPr>
          <p:cNvPr id="15" name="Rounded Rectangle 14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4788F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XX 科技 · X1 新品发布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4788F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PART 04 · 发售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6FF"/>
                </a:solidFill>
                <a:latin typeface="微软雅黑"/>
              </a:rPr>
              <a:t>首发节奏：四步走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FB4CE"/>
                </a:solidFill>
                <a:latin typeface="微软雅黑"/>
              </a:rPr>
              <a:t>11 月 1 日 — 12 月 31 日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D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AF6FF"/>
                </a:solidFill>
                <a:latin typeface="微软雅黑"/>
              </a:rPr>
              <a:t>11.01 首销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9FB4CE"/>
                </a:solidFill>
                <a:latin typeface="微软雅黑"/>
              </a:rPr>
              <a:t>官网 + 天猫旗舰同步，首批备货 3 万台，4 小时售罄预案。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0735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64788F"/>
                </a:solidFill>
                <a:latin typeface="微软雅黑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9996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619423" y="2157984"/>
            <a:ext cx="512064" cy="512064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1942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42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AF6FF"/>
                </a:solidFill>
                <a:latin typeface="微软雅黑"/>
              </a:rPr>
              <a:t>11.11 大促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9FB4CE"/>
                </a:solidFill>
                <a:latin typeface="微软雅黑"/>
              </a:rPr>
              <a:t>标准版直降 200 元，目标单日 1.5 万台。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039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64788F"/>
                </a:solidFill>
                <a:latin typeface="微软雅黑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300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452463" y="2157984"/>
            <a:ext cx="512064" cy="512064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5246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5246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AF6FF"/>
                </a:solidFill>
                <a:latin typeface="微软雅黑"/>
              </a:rPr>
              <a:t>11 下旬 OTA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5246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9FB4CE"/>
                </a:solidFill>
                <a:latin typeface="微软雅黑"/>
              </a:rPr>
              <a:t>睡眠算法 + 嘈杂语音两个大版本推送。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7343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64788F"/>
                </a:solidFill>
                <a:latin typeface="微软雅黑"/>
              </a:rPr>
              <a:t>›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6604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285503" y="2157984"/>
            <a:ext cx="512064" cy="512064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8550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8550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AF6FF"/>
                </a:solidFill>
                <a:latin typeface="微软雅黑"/>
              </a:rPr>
              <a:t>12 月线下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8550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9FB4CE"/>
                </a:solidFill>
                <a:latin typeface="微软雅黑"/>
              </a:rPr>
              <a:t>进 200 家门店体验位，衔接年货季。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0E1B2C"/>
          </a:solidFill>
          <a:ln w="9525">
            <a:solidFill>
              <a:srgbClr val="0E1B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EAF6FF"/>
                </a:solidFill>
                <a:latin typeface="微软雅黑"/>
              </a:rPr>
              <a:t>节奏的关键是 OTA 卡在首销与大促之间：先买的人拿到体验提升，大促的新客看到口碑在变好。</a:t>
            </a:r>
          </a:p>
        </p:txBody>
      </p:sp>
      <p:sp>
        <p:nvSpPr>
          <p:cNvPr id="35" name="Rounded Rectangle 34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‹</a:t>
            </a:r>
          </a:p>
        </p:txBody>
      </p:sp>
      <p:sp>
        <p:nvSpPr>
          <p:cNvPr id="36" name="Rounded Rectangle 35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≡</a:t>
            </a:r>
          </a:p>
        </p:txBody>
      </p:sp>
      <p:sp>
        <p:nvSpPr>
          <p:cNvPr id="37" name="Rounded Rectangle 36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4788F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XX 科技 · X1 新品发布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4788F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数据 · 预期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6FF"/>
                </a:solidFill>
                <a:latin typeface="微软雅黑"/>
              </a:rPr>
              <a:t>首发季度目标：出货 12 万台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FB4CE"/>
                </a:solidFill>
                <a:latin typeface="微软雅黑"/>
              </a:rPr>
              <a:t>柱为出货量（万台），线为 standard 版占比（%）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D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6675120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516367" y="1700784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35823" y="1847088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00D9C0"/>
                </a:solidFill>
                <a:latin typeface="微软雅黑"/>
              </a:rPr>
              <a:t>12.0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5823" y="2267712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FB4CE"/>
                </a:solidFill>
                <a:latin typeface="微软雅黑"/>
              </a:rPr>
              <a:t>万台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5823" y="2468880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Q1 合计目标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16367" y="2816352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35823" y="2962656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3D8BFF"/>
                </a:solidFill>
                <a:latin typeface="微软雅黑"/>
              </a:rPr>
              <a:t>1299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35823" y="3383280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FB4CE"/>
                </a:solidFill>
                <a:latin typeface="微软雅黑"/>
              </a:rPr>
              <a:t>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35823" y="3584448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主推价位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16367" y="3931920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35823" y="4078224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00D9C0"/>
                </a:solidFill>
                <a:latin typeface="微软雅黑"/>
              </a:rPr>
              <a:t>3.2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5823" y="4498848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FB4CE"/>
                </a:solidFill>
                <a:latin typeface="微软雅黑"/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35823" y="4700016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预期退货率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248656"/>
            <a:ext cx="6675120" cy="932688"/>
          </a:xfrm>
          <a:prstGeom prst="roundRect">
            <a:avLst>
              <a:gd name="adj" fmla="val 3500"/>
            </a:avLst>
          </a:prstGeom>
          <a:solidFill>
            <a:srgbClr val="0E1B2C"/>
          </a:solidFill>
          <a:ln w="9525">
            <a:solidFill>
              <a:srgbClr val="0E1B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376672"/>
            <a:ext cx="621792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00" b="0" i="0">
                <a:solidFill>
                  <a:srgbClr val="EAF6FF"/>
                </a:solidFill>
                <a:latin typeface="微软雅黑"/>
              </a:rPr>
              <a:t>12 月环比回落是主动的：为大促后的价格体系留修复期，1 月靠年货季回收。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4788F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XX 科技 · X1 新品发布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4788F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里程碑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6FF"/>
                </a:solidFill>
                <a:latin typeface="微软雅黑"/>
              </a:rPr>
              <a:t>从立项到发布，14 个月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D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1D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3D8BFF"/>
                </a:solidFill>
                <a:latin typeface="微软雅黑"/>
              </a:rPr>
              <a:t>2025.09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00D9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AF6FF"/>
                </a:solidFill>
                <a:latin typeface="微软雅黑"/>
              </a:rPr>
              <a:t>立项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9FB4CE"/>
                </a:solidFill>
                <a:latin typeface="微软雅黑"/>
              </a:rPr>
              <a:t>四个用户缺口确认，双芯架构定案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3D8BFF"/>
                </a:solidFill>
                <a:latin typeface="微软雅黑"/>
              </a:rPr>
              <a:t>2026.02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3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AF6FF"/>
                </a:solidFill>
                <a:latin typeface="微软雅黑"/>
              </a:rPr>
              <a:t>EVT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9FB4CE"/>
                </a:solidFill>
                <a:latin typeface="微软雅黑"/>
              </a:rPr>
              <a:t>首批工程机，厚度超标 0.4mm，结构返案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3D8BFF"/>
                </a:solidFill>
                <a:latin typeface="微软雅黑"/>
              </a:rPr>
              <a:t>2026.06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00D9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AF6FF"/>
                </a:solidFill>
                <a:latin typeface="微软雅黑"/>
              </a:rPr>
              <a:t>DVT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9FB4CE"/>
                </a:solidFill>
                <a:latin typeface="微软雅黑"/>
              </a:rPr>
              <a:t>500 人内测启动，NPS 首轮 48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3D8BFF"/>
                </a:solidFill>
                <a:latin typeface="微软雅黑"/>
              </a:rPr>
              <a:t>2026.09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3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AF6FF"/>
                </a:solidFill>
                <a:latin typeface="微软雅黑"/>
              </a:rPr>
              <a:t>PVT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9FB4CE"/>
                </a:solidFill>
                <a:latin typeface="微软雅黑"/>
              </a:rPr>
              <a:t>量产爬坡，良率 94.2%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38820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3D8BFF"/>
                </a:solidFill>
                <a:latin typeface="微软雅黑"/>
              </a:rPr>
              <a:t>2026.11</a:t>
            </a:r>
          </a:p>
        </p:txBody>
      </p:sp>
      <p:sp>
        <p:nvSpPr>
          <p:cNvPr id="31" name="Oval 30"/>
          <p:cNvSpPr/>
          <p:nvPr/>
        </p:nvSpPr>
        <p:spPr>
          <a:xfrm>
            <a:off x="8791727" y="2148840"/>
            <a:ext cx="137160" cy="137160"/>
          </a:xfrm>
          <a:prstGeom prst="ellipse">
            <a:avLst/>
          </a:prstGeom>
          <a:solidFill>
            <a:srgbClr val="00D9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011972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139988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AF6FF"/>
                </a:solidFill>
                <a:latin typeface="微软雅黑"/>
              </a:rPr>
              <a:t>发布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39988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9FB4CE"/>
                </a:solidFill>
                <a:latin typeface="微软雅黑"/>
              </a:rPr>
              <a:t>11 月 1 日全渠道首销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0E1B2C"/>
          </a:solidFill>
          <a:ln w="9525">
            <a:solidFill>
              <a:srgbClr val="0E1B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EAF6FF"/>
                </a:solidFill>
                <a:latin typeface="微软雅黑"/>
              </a:rPr>
              <a:t>厚度返案吃掉 6 周，靠内测并行补回：DVT 与内测重叠推进，发布节点没有动。</a:t>
            </a:r>
          </a:p>
        </p:txBody>
      </p:sp>
      <p:sp>
        <p:nvSpPr>
          <p:cNvPr id="37" name="Rounded Rectangle 36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‹</a:t>
            </a:r>
          </a:p>
        </p:txBody>
      </p:sp>
      <p:sp>
        <p:nvSpPr>
          <p:cNvPr id="38" name="Rounded Rectangle 37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≡</a:t>
            </a:r>
          </a:p>
        </p:txBody>
      </p:sp>
      <p:sp>
        <p:nvSpPr>
          <p:cNvPr id="39" name="Rounded Rectangle 38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4788F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XX 科技 · X1 新品发布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4788F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下一步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6FF"/>
                </a:solidFill>
                <a:latin typeface="微软雅黑"/>
              </a:rPr>
              <a:t>发布后 90 天，三件事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FB4CE"/>
                </a:solidFill>
                <a:latin typeface="微软雅黑"/>
              </a:rPr>
              <a:t>责任到人，口径到数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D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00D9C0"/>
                </a:solidFill>
                <a:latin typeface="微软雅黑"/>
              </a:rPr>
              <a:t>口碑运营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AF6FF"/>
                </a:solidFill>
                <a:latin typeface="微软雅黑"/>
              </a:rPr>
              <a:t>评论 24h 响应 / 差评归因周报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9FB4CE"/>
                </a:solidFill>
                <a:latin typeface="微软雅黑"/>
              </a:rPr>
              <a:t>运营部 · ×××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3D8BFF"/>
                </a:solidFill>
                <a:latin typeface="微软雅黑"/>
              </a:rPr>
              <a:t>差评率 &lt;1.5%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3D8BFF"/>
                </a:solidFill>
                <a:latin typeface="微软雅黑"/>
              </a:rPr>
              <a:t>OTA 交付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AF6FF"/>
                </a:solidFill>
                <a:latin typeface="微软雅黑"/>
              </a:rPr>
              <a:t>睡眠算法 11.20 推送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9FB4CE"/>
                </a:solidFill>
                <a:latin typeface="微软雅黑"/>
              </a:rPr>
              <a:t>软件部 · ×××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3D8BFF"/>
                </a:solidFill>
                <a:latin typeface="微软雅黑"/>
              </a:rPr>
              <a:t>覆盖 95% 设备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01A2A"/>
          </a:solidFill>
          <a:ln w="9525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9BE15D"/>
                </a:solidFill>
                <a:latin typeface="微软雅黑"/>
              </a:rPr>
              <a:t>渠道铺货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AF6FF"/>
                </a:solidFill>
                <a:latin typeface="微软雅黑"/>
              </a:rPr>
              <a:t>200 家门店体验位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9FB4CE"/>
                </a:solidFill>
                <a:latin typeface="微软雅黑"/>
              </a:rPr>
              <a:t>销售部 · ×××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3D8BFF"/>
                </a:solidFill>
                <a:latin typeface="微软雅黑"/>
              </a:rPr>
              <a:t>12.15 前完成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0E1B2C"/>
          </a:solidFill>
          <a:ln w="9525">
            <a:solidFill>
              <a:srgbClr val="0E1B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EAF6FF"/>
                </a:solidFill>
                <a:latin typeface="微软雅黑"/>
              </a:rPr>
              <a:t>三件事各有一个可验收的数字，周会只对数字，不对感觉。</a:t>
            </a:r>
          </a:p>
        </p:txBody>
      </p:sp>
      <p:sp>
        <p:nvSpPr>
          <p:cNvPr id="30" name="Rounded Rectangle 29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4788F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XX 科技 · X1 新品发布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64788F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3D8BFF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6FF"/>
                </a:solidFill>
                <a:latin typeface="微软雅黑"/>
              </a:rPr>
              <a:t>实测与研发过程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FB4CE"/>
                </a:solidFill>
                <a:latin typeface="微软雅黑"/>
              </a:rPr>
              <a:t>三个维度看 X1 是怎么做出来的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D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kitchen-counter-cooking-supplies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EAF6FF"/>
                </a:solidFill>
                <a:latin typeface="微软雅黑"/>
              </a:rPr>
              <a:t>语音交互实测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9FB4CE"/>
                </a:solidFill>
                <a:latin typeface="微软雅黑"/>
              </a:rPr>
              <a:t>安静环境识别率 98.2%，70dB 嘈杂环境仍有 91.5%，误唤醒每周 0.3 次。</a:t>
            </a:r>
          </a:p>
        </p:txBody>
      </p:sp>
      <p:pic>
        <p:nvPicPr>
          <p:cNvPr id="14" name="Picture 13" descr="software-developer-on-php-code.jpg"/>
          <p:cNvPicPr>
            <a:picLocks noChangeAspect="1"/>
          </p:cNvPicPr>
          <p:nvPr/>
        </p:nvPicPr>
        <p:blipFill>
          <a:blip r:embed="rId3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6FF"/>
                </a:solidFill>
                <a:latin typeface="微软雅黑"/>
              </a:rPr>
              <a:t>固件团队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9FB4CE"/>
                </a:solidFill>
                <a:latin typeface="微软雅黑"/>
              </a:rPr>
              <a:t>固件迭代 14 个版本，崩溃率从 0.8% 压到 0.05%。</a:t>
            </a:r>
          </a:p>
        </p:txBody>
      </p:sp>
      <p:pic>
        <p:nvPicPr>
          <p:cNvPr id="18" name="Picture 17" descr="cell-phone-screen-displaying-graphs-and-numbers.jpg"/>
          <p:cNvPicPr>
            <a:picLocks noChangeAspect="1"/>
          </p:cNvPicPr>
          <p:nvPr/>
        </p:nvPicPr>
        <p:blipFill>
          <a:blip r:embed="rId4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6FF"/>
                </a:solidFill>
                <a:latin typeface="微软雅黑"/>
              </a:rPr>
              <a:t>真机功耗曲线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9FB4CE"/>
                </a:solidFill>
                <a:latin typeface="微软雅黑"/>
              </a:rPr>
              <a:t>典型使用续航 9.5 天，重度使用 6.2 天，均高于立项目标。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0E1B2C"/>
          </a:solidFill>
          <a:ln w="9525">
            <a:solidFill>
              <a:srgbClr val="0E1B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EAF6FF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5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6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7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E1B2C"/>
          </a:solidFill>
          <a:ln w="7620">
            <a:solidFill>
              <a:srgbClr val="1D2C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FB4CE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64788F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3D8BFF"/>
                </a:solidFill>
                <a:latin typeface="微软雅黑"/>
              </a:rPr>
              <a:t>THANKS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EAF6FF"/>
                </a:solidFill>
                <a:latin typeface="微软雅黑"/>
              </a:rPr>
              <a:t>一块戴得住的表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9FB4CE"/>
                </a:solidFill>
                <a:latin typeface="微软雅黑"/>
              </a:rPr>
              <a:t>X1 · 11 月 1 日 全渠道首发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64788F"/>
                </a:solidFill>
                <a:latin typeface="微软雅黑"/>
              </a:rPr>
              <a:t>XX 科技 · 消费硬件事业部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64788F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