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锋利度保持（%）</c:v>
                </c:pt>
              </c:strCache>
            </c:strRef>
          </c:tx>
          <c:spPr>
            <a:solidFill>
              <a:srgbClr val="14532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100h</c:v>
                </c:pt>
                <c:pt idx="1">
                  <c:v>200h</c:v>
                </c:pt>
                <c:pt idx="2">
                  <c:v>300h</c:v>
                </c:pt>
                <c:pt idx="3">
                  <c:v>400h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99</c:v>
                </c:pt>
                <c:pt idx="1">
                  <c:v>97</c:v>
                </c:pt>
                <c:pt idx="2">
                  <c:v>94</c:v>
                </c:pt>
                <c:pt idx="3">
                  <c:v>90</c:v>
                </c:pt>
              </c:numCache>
            </c:numRef>
          </c:val>
        </c:ser>
        <c:gapWidth val="46"/>
        <c:axId val="-2068027336"/>
        <c:axId val="-2113994440"/>
      </c:barChart>
      <c:lineChart>
        <c:barDir val="col"/>
        <c:grouping val="clustered"/>
        <c:varyColors val="0"/>
        <c:axId val="-2068027336"/>
        <c:axId val="-2113994440"/>
        <c:ser>
          <c:marker>
            <c:symbol val="circle"/>
            <c:size val="6"/>
          </c:marker>
          <c:idx val="1"/>
          <c:order val="1"/>
          <c:tx>
            <c:strRef>
              <c:f>Sheet1!$C$1</c:f>
              <c:strCache>
                <c:ptCount val="1"/>
                <c:pt idx="0">
                  <c:v>竞品均值（%）</c:v>
                </c:pt>
              </c:strCache>
            </c:strRef>
          </c:tx>
          <c:spPr>
            <a:ln w="28575" cap="rnd">
              <a:solidFill>
                <a:srgbClr val="CA8A04"/>
              </a:solidFill>
            </a:ln>
          </c:spPr>
          <c:cat>
            <c:strRef>
              <c:f>Sheet1!$A$2:$A$5</c:f>
              <c:strCache>
                <c:ptCount val="4"/>
                <c:pt idx="0">
                  <c:v>100h</c:v>
                </c:pt>
                <c:pt idx="1">
                  <c:v>200h</c:v>
                </c:pt>
                <c:pt idx="2">
                  <c:v>300h</c:v>
                </c:pt>
                <c:pt idx="3">
                  <c:v>400h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96</c:v>
                </c:pt>
                <c:pt idx="1">
                  <c:v>88</c:v>
                </c:pt>
                <c:pt idx="2">
                  <c:v>74</c:v>
                </c:pt>
                <c:pt idx="3">
                  <c:v>61</c:v>
                </c:pt>
              </c:numCache>
            </c:numRef>
          </c:val>
          <c:smooth val="1"/>
        </c:ser>
      </c:line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1A1A1A"/>
            </a:solidFill>
          </a:ln>
        </c:spPr>
        <c:txPr>
          <a:bodyPr/>
          <a:lstStyle/>
          <a:p>
            <a:pPr>
              <a:defRPr sz="900">
                <a:solidFill>
                  <a:srgbClr val="444444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1A1A1A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A8A8A"/>
                </a:solidFill>
                <a:latin typeface="微软雅黑"/>
              </a:defRPr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444444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444444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/>
        <c:ser>
          <c:idx val="0"/>
          <c:order val="0"/>
          <c:tx>
            <c:strRef>
              <c:f>Sheet1!$B$1</c:f>
              <c:strCache>
                <c:ptCount val="1"/>
                <c:pt idx="0">
                  <c:v>v</c:v>
                </c:pt>
              </c:strCache>
            </c:strRef>
          </c:tx>
          <c:dPt>
            <c:idx val="0"/>
            <c:spPr>
              <a:solidFill>
                <a:srgbClr val="14532D"/>
              </a:solidFill>
            </c:spPr>
          </c:dPt>
          <c:dPt>
            <c:idx val="1"/>
            <c:spPr>
              <a:solidFill>
                <a:srgbClr val="CA8A04"/>
              </a:solidFill>
            </c:spPr>
          </c:dPt>
          <c:dPt>
            <c:idx val="2"/>
            <c:spPr>
              <a:solidFill>
                <a:srgbClr val="14532D"/>
              </a:solidFill>
            </c:spPr>
          </c:dPt>
          <c:dPt>
            <c:idx val="3"/>
            <c:spPr>
              <a:solidFill>
                <a:srgbClr val="1A1A1A"/>
              </a:solidFill>
            </c:spPr>
          </c:dPt>
          <c:dPt>
            <c:idx val="4"/>
            <c:spPr>
              <a:solidFill>
                <a:srgbClr val="8A8A8A"/>
              </a:solidFill>
            </c:spPr>
          </c:dPt>
          <c:cat>
            <c:strRef>
              <c:f>Sheet1!$A$2:$A$6</c:f>
              <c:strCache>
                <c:ptCount val="5"/>
                <c:pt idx="0">
                  <c:v>安静</c:v>
                </c:pt>
                <c:pt idx="1">
                  <c:v>好洗</c:v>
                </c:pt>
                <c:pt idx="2">
                  <c:v>口感</c:v>
                </c:pt>
                <c:pt idx="3">
                  <c:v>颜值</c:v>
                </c:pt>
                <c:pt idx="4">
                  <c:v>其他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26</c:v>
                </c:pt>
                <c:pt idx="2">
                  <c:v>21</c:v>
                </c:pt>
                <c:pt idx="3">
                  <c:v>11</c:v>
                </c:pt>
                <c:pt idx="4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950" b="1">
                  <a:solidFill>
                    <a:srgbClr val="111111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t"/>
      <c:layout/>
      <c:overlay val="0"/>
      <c:txPr>
        <a:bodyPr/>
        <a:lstStyle/>
        <a:p>
          <a:pPr>
            <a:defRPr sz="900">
              <a:solidFill>
                <a:srgbClr val="444444"/>
              </a:solidFill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950">
          <a:solidFill>
            <a:srgbClr val="444444"/>
          </a:solidFill>
          <a:latin typeface="微软雅黑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.xml"/><Relationship Id="rId3" Type="http://schemas.openxmlformats.org/officeDocument/2006/relationships/slide" Target="slide7.xml"/><Relationship Id="rId4" Type="http://schemas.openxmlformats.org/officeDocument/2006/relationships/slide" Target="slide8.xml"/><Relationship Id="rId5" Type="http://schemas.openxmlformats.org/officeDocument/2006/relationships/slide" Target="slide10.xml"/><Relationship Id="rId6" Type="http://schemas.openxmlformats.org/officeDocument/2006/relationships/slide" Target="slide1.xml"/><Relationship Id="rId7" Type="http://schemas.openxmlformats.org/officeDocument/2006/relationships/slide" Target="slide2.xml"/><Relationship Id="rId8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2.xml"/><Relationship Id="rId4" Type="http://schemas.openxmlformats.org/officeDocument/2006/relationships/slide" Target="slide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slide" Target="slide4.xml"/><Relationship Id="rId4" Type="http://schemas.openxmlformats.org/officeDocument/2006/relationships/slide" Target="slide2.xml"/><Relationship Id="rId5" Type="http://schemas.openxmlformats.org/officeDocument/2006/relationships/slide" Target="slide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.xml"/><Relationship Id="rId3" Type="http://schemas.openxmlformats.org/officeDocument/2006/relationships/slide" Target="slide2.xml"/><Relationship Id="rId4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slide" Target="slide6.xml"/><Relationship Id="rId4" Type="http://schemas.openxmlformats.org/officeDocument/2006/relationships/slide" Target="slide2.xml"/><Relationship Id="rId5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slide" Target="slide7.xml"/><Relationship Id="rId4" Type="http://schemas.openxmlformats.org/officeDocument/2006/relationships/slide" Target="slide2.xml"/><Relationship Id="rId5" Type="http://schemas.openxmlformats.org/officeDocument/2006/relationships/slide" Target="slide9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8.xml"/><Relationship Id="rId3" Type="http://schemas.openxmlformats.org/officeDocument/2006/relationships/slide" Target="slide2.xml"/><Relationship Id="rId4" Type="http://schemas.openxmlformats.org/officeDocument/2006/relationships/slide" Target="slide10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9.xml"/><Relationship Id="rId3" Type="http://schemas.openxmlformats.org/officeDocument/2006/relationships/slide" Target="slide2.xml"/><Relationship Id="rId4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Relationship Id="rId3" Type="http://schemas.openxmlformats.org/officeDocument/2006/relationships/slide" Target="slide2.xml"/><Relationship Id="rId4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1.xml"/><Relationship Id="rId3" Type="http://schemas.openxmlformats.org/officeDocument/2006/relationships/slide" Target="slide2.xml"/><Relationship Id="rId4" Type="http://schemas.openxmlformats.org/officeDocument/2006/relationships/slide" Target="slide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jpg"/><Relationship Id="rId4" Type="http://schemas.openxmlformats.org/officeDocument/2006/relationships/slide" Target="slide12.xml"/><Relationship Id="rId5" Type="http://schemas.openxmlformats.org/officeDocument/2006/relationships/slide" Target="slide2.xml"/><Relationship Id="rId6" Type="http://schemas.openxmlformats.org/officeDocument/2006/relationships/slide" Target="slide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kitchen-counter-cooking-supplies.jpg"/>
          <p:cNvPicPr>
            <a:picLocks noChangeAspect="1"/>
          </p:cNvPicPr>
          <p:nvPr/>
        </p:nvPicPr>
        <p:blipFill>
          <a:blip r:embed="rId2"/>
          <a:srcRect l="17932" r="17932"/>
          <a:stretch>
            <a:fillRect/>
          </a:stretch>
        </p:blipFill>
        <p:spPr>
          <a:xfrm>
            <a:off x="6053328" y="0"/>
            <a:ext cx="6138367" cy="63825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53328" y="0"/>
            <a:ext cx="54864" cy="6382512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382512"/>
            <a:ext cx="12191695" cy="475488"/>
          </a:xfrm>
          <a:prstGeom prst="rect">
            <a:avLst/>
          </a:prstGeom>
          <a:solidFill>
            <a:srgbClr val="1453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6492240"/>
            <a:ext cx="6583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FFFFFF"/>
                </a:solidFill>
                <a:latin typeface="微软雅黑"/>
              </a:rPr>
              <a:t>XX 厨电 · 产品营销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13087" y="6492240"/>
            <a:ext cx="2011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C9D2DE"/>
                </a:solidFill>
                <a:latin typeface="微软雅黑"/>
              </a:rPr>
              <a:t>www.974.cn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005840"/>
            <a:ext cx="49377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A8A04"/>
                </a:solidFill>
                <a:latin typeface="微软雅黑"/>
              </a:rPr>
              <a:t>P8 SELL SHEET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1353312"/>
            <a:ext cx="5138928" cy="21396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900" b="1" i="0">
                <a:solidFill>
                  <a:srgbClr val="111111"/>
                </a:solidFill>
                <a:latin typeface="微软雅黑"/>
              </a:rPr>
              <a:t>P8 破壁机：</a:t>
            </a:r>
          </a:p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900" b="1" i="0">
                <a:solidFill>
                  <a:srgbClr val="111111"/>
                </a:solidFill>
                <a:latin typeface="微软雅黑"/>
              </a:rPr>
              <a:t>安静得像没在打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3621024"/>
            <a:ext cx="566928" cy="45720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3803904"/>
            <a:ext cx="4937760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444444"/>
                </a:solidFill>
                <a:latin typeface="微软雅黑"/>
              </a:rPr>
              <a:t>XX 厨电 · P8 产品卖点手册</a:t>
            </a:r>
          </a:p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444444"/>
                </a:solidFill>
                <a:latin typeface="微软雅黑"/>
              </a:rPr>
              <a:t>适用：导购 / 客服 / 经销商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4718304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14532D"/>
                </a:solidFill>
                <a:latin typeface="微软雅黑"/>
              </a:rPr>
              <a:t>46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3040" y="4800600"/>
            <a:ext cx="17830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dB 工作噪音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28416" y="4718304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14532D"/>
                </a:solidFill>
                <a:latin typeface="微软雅黑"/>
              </a:rPr>
              <a:t>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24528" y="4800600"/>
            <a:ext cx="17830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叶 锻打刀组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5431536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14532D"/>
                </a:solidFill>
                <a:latin typeface="微软雅黑"/>
              </a:rPr>
              <a:t>30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5513832"/>
            <a:ext cx="17830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道 配套食谱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28416" y="5431536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14532D"/>
                </a:solidFill>
                <a:latin typeface="微软雅黑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24528" y="5513832"/>
            <a:ext cx="17830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年 只换不修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XX 厨电 · 破壁机 P8 卖点手册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A8A04"/>
                </a:solidFill>
                <a:latin typeface="微软雅黑"/>
              </a:rPr>
              <a:t>CONTENTS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五大卖点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每页一个卖点：一句话 + 一个证据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>
            <a:hlinkClick action="ppaction://hlinksldjump" r:id="rId2"/>
          </p:cNvPr>
          <p:cNvSpPr/>
          <p:nvPr/>
        </p:nvSpPr>
        <p:spPr>
          <a:xfrm>
            <a:off x="566928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CA8A04"/>
                </a:solidFill>
                <a:latin typeface="微软雅黑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72768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111111"/>
                </a:solidFill>
                <a:latin typeface="微软雅黑"/>
              </a:rPr>
              <a:t>安静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2768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444444"/>
                </a:solidFill>
                <a:latin typeface="微软雅黑"/>
              </a:rPr>
              <a:t>46dB 是怎么做到的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A8A04"/>
                </a:solidFill>
                <a:latin typeface="微软雅黑"/>
              </a:rPr>
              <a:t>进入 →</a:t>
            </a:r>
          </a:p>
        </p:txBody>
      </p:sp>
      <p:sp>
        <p:nvSpPr>
          <p:cNvPr id="15" name="Rounded Rectangle 14">
            <a:hlinkClick action="ppaction://hlinksldjump" r:id="rId3"/>
          </p:cNvPr>
          <p:cNvSpPr/>
          <p:nvPr/>
        </p:nvSpPr>
        <p:spPr>
          <a:xfrm>
            <a:off x="6233007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0732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CA8A04"/>
                </a:solidFill>
                <a:latin typeface="微软雅黑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38847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111111"/>
                </a:solidFill>
                <a:latin typeface="微软雅黑"/>
              </a:rPr>
              <a:t>刀组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38847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444444"/>
                </a:solidFill>
                <a:latin typeface="微软雅黑"/>
              </a:rPr>
              <a:t>8 叶锻打刀的寿命证据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732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A8A04"/>
                </a:solidFill>
                <a:latin typeface="微软雅黑"/>
              </a:rPr>
              <a:t>进入 →</a:t>
            </a:r>
          </a:p>
        </p:txBody>
      </p:sp>
      <p:sp>
        <p:nvSpPr>
          <p:cNvPr id="20" name="Rounded Rectangle 19">
            <a:hlinkClick action="ppaction://hlinksldjump" r:id="rId4"/>
          </p:cNvPr>
          <p:cNvSpPr/>
          <p:nvPr/>
        </p:nvSpPr>
        <p:spPr>
          <a:xfrm>
            <a:off x="566928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124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CA8A04"/>
                </a:solidFill>
                <a:latin typeface="微软雅黑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72768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111111"/>
                </a:solidFill>
                <a:latin typeface="微软雅黑"/>
              </a:rPr>
              <a:t>免洗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72768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444444"/>
                </a:solidFill>
                <a:latin typeface="微软雅黑"/>
              </a:rPr>
              <a:t>一键自清洁实测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124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A8A04"/>
                </a:solidFill>
                <a:latin typeface="微软雅黑"/>
              </a:rPr>
              <a:t>进入 →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6233007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0732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CA8A04"/>
                </a:solidFill>
                <a:latin typeface="微软雅黑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38847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111111"/>
                </a:solidFill>
                <a:latin typeface="微软雅黑"/>
              </a:rPr>
              <a:t>食谱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38847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444444"/>
                </a:solidFill>
                <a:latin typeface="微软雅黑"/>
              </a:rPr>
              <a:t>30 道食谱都测过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0732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A8A04"/>
                </a:solidFill>
                <a:latin typeface="微软雅黑"/>
              </a:rPr>
              <a:t>进入 →</a:t>
            </a:r>
          </a:p>
        </p:txBody>
      </p:sp>
      <p:sp>
        <p:nvSpPr>
          <p:cNvPr id="30" name="Rounded Rectangle 29">
            <a:hlinkClick action="ppaction://hlinksldjump" r:id="rId6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31" name="Rounded Rectangle 30">
            <a:hlinkClick action="ppaction://hlinksldjump" r:id="rId7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2" name="Rounded Rectangle 31">
            <a:hlinkClick action="ppaction://hlinksldjump" r:id="rId8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53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48295" y="868680"/>
            <a:ext cx="3749039" cy="3291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5000" b="1" i="0">
                <a:solidFill>
                  <a:srgbClr val="CA8A04"/>
                </a:solidFill>
                <a:latin typeface="微软雅黑"/>
              </a:rPr>
              <a:t>01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517904"/>
            <a:ext cx="45720" cy="1115568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6384" y="1481328"/>
            <a:ext cx="6400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第 01 部分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792224"/>
            <a:ext cx="6766560" cy="8412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微软雅黑"/>
              </a:rPr>
              <a:t>安静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" y="2871216"/>
            <a:ext cx="5852160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C9D2DE"/>
                </a:solidFill>
                <a:latin typeface="微软雅黑"/>
              </a:rPr>
              <a:t>46dB 是怎么做到的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6071616"/>
            <a:ext cx="1005840" cy="27432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13087" y="6035040"/>
            <a:ext cx="2011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A0B6"/>
                </a:solidFill>
                <a:latin typeface="微软雅黑"/>
              </a:rPr>
              <a:t>www.974.cn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XX 厨电 · 破壁机 P8 卖点手册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A8A04"/>
                </a:solidFill>
                <a:latin typeface="微软雅黑"/>
              </a:rPr>
              <a:t>卖点 01 · 安静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卖点一句话：早上六点打豆浆，不吵醒任何人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66928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1645920"/>
            <a:ext cx="2613583" cy="50292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2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A8A8A"/>
                </a:solidFill>
                <a:latin typeface="微软雅黑"/>
              </a:rPr>
              <a:t>工作噪音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14532D"/>
                </a:solidFill>
                <a:latin typeface="微软雅黑"/>
              </a:rPr>
              <a:t>46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A8A04"/>
                </a:solidFill>
                <a:latin typeface="微软雅黑"/>
              </a:rPr>
              <a:t>dB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444444"/>
                </a:solidFill>
                <a:latin typeface="微软雅黑"/>
              </a:rPr>
              <a:t>同类均值 72dB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A8A8A"/>
                </a:solidFill>
                <a:latin typeface="微软雅黑"/>
              </a:rPr>
              <a:t>第三方实验室实测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381679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381679" y="1645920"/>
            <a:ext cx="2613583" cy="50292"/>
          </a:xfrm>
          <a:prstGeom prst="rect">
            <a:avLst/>
          </a:prstGeom>
          <a:solidFill>
            <a:srgbClr val="1453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19423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A8A8A"/>
                </a:solidFill>
                <a:latin typeface="微软雅黑"/>
              </a:rPr>
              <a:t>隔音仓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19423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14532D"/>
                </a:solidFill>
                <a:latin typeface="微软雅黑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19423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A8A04"/>
                </a:solidFill>
                <a:latin typeface="微软雅黑"/>
              </a:rPr>
              <a:t>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19423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444444"/>
                </a:solidFill>
                <a:latin typeface="微软雅黑"/>
              </a:rPr>
              <a:t>中空结构降噪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9423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A8A8A"/>
                </a:solidFill>
                <a:latin typeface="微软雅黑"/>
              </a:rPr>
              <a:t>专利号 ZL2026×××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96431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196431" y="1645920"/>
            <a:ext cx="2613583" cy="50292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34175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A8A8A"/>
                </a:solidFill>
                <a:latin typeface="微软雅黑"/>
              </a:rPr>
              <a:t>夜间模式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34175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14532D"/>
                </a:solidFill>
                <a:latin typeface="微软雅黑"/>
              </a:rPr>
              <a:t>42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34175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A8A04"/>
                </a:solidFill>
                <a:latin typeface="微软雅黑"/>
              </a:rPr>
              <a:t>dB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34175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444444"/>
                </a:solidFill>
                <a:latin typeface="微软雅黑"/>
              </a:rPr>
              <a:t>预约场景再降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34175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A8A8A"/>
                </a:solidFill>
                <a:latin typeface="微软雅黑"/>
              </a:rPr>
              <a:t>对婴儿房场景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66928" y="3968496"/>
            <a:ext cx="11057839" cy="1115568"/>
          </a:xfrm>
          <a:prstGeom prst="roundRect">
            <a:avLst>
              <a:gd name="adj" fmla="val 3500"/>
            </a:avLst>
          </a:prstGeom>
          <a:solidFill>
            <a:srgbClr val="EDF5EF"/>
          </a:solidFill>
          <a:ln w="9525">
            <a:solidFill>
              <a:srgbClr val="EDF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59536" y="4133087"/>
            <a:ext cx="21945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CA8A04"/>
                </a:solidFill>
                <a:latin typeface="微软雅黑"/>
              </a:rPr>
              <a:t>开口就这么说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59536" y="4407408"/>
            <a:ext cx="104177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111111"/>
                </a:solidFill>
                <a:latin typeface="微软雅黑"/>
              </a:rPr>
              <a:t>「您早上打豆浆，家里人不用被吵醒——46 分贝，就是图书馆说话的音量。」导购不要背参数，背这句话。</a:t>
            </a:r>
          </a:p>
        </p:txBody>
      </p:sp>
      <p:sp>
        <p:nvSpPr>
          <p:cNvPr id="33" name="Rounded Rectangle 32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34" name="Rounded Rectangle 33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5" name="Rounded Rectangle 34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XX 厨电 · 破壁机 P8 卖点手册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A8A04"/>
                </a:solidFill>
                <a:latin typeface="微软雅黑"/>
              </a:rPr>
              <a:t>卖点 02 · 刀组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8 叶锻打刀：寿命实测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连续运转测试（第三方），柱为各时点锋利度保持（%），线为竞品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66928" y="1645920"/>
          <a:ext cx="7360920" cy="358444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174736" y="1700784"/>
            <a:ext cx="345003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CA8A04"/>
                </a:solidFill>
                <a:latin typeface="微软雅黑"/>
              </a:rPr>
              <a:t>三个观察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74736" y="2011680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75904" y="2139696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14532D"/>
                </a:solidFill>
                <a:latin typeface="微软雅黑"/>
              </a:rPr>
              <a:t>400 小时仍有 90%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75904" y="2395728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444444"/>
                </a:solidFill>
                <a:latin typeface="微软雅黑"/>
              </a:rPr>
              <a:t>按家庭用量折合 8 年。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74736" y="3072384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75904" y="3200400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14532D"/>
                </a:solidFill>
                <a:latin typeface="微软雅黑"/>
              </a:rPr>
              <a:t>竞品 300h 后塌方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75904" y="3456432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444444"/>
                </a:solidFill>
                <a:latin typeface="微软雅黑"/>
              </a:rPr>
              <a:t>刃口热处理工艺差异。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74736" y="4133087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75904" y="4261103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14532D"/>
                </a:solidFill>
                <a:latin typeface="微软雅黑"/>
              </a:rPr>
              <a:t>终身换刀服务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75904" y="4517136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444444"/>
                </a:solidFill>
                <a:latin typeface="微软雅黑"/>
              </a:rPr>
              <a:t>首套刀 8 年内免费换一次。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431536"/>
            <a:ext cx="7360920" cy="749808"/>
          </a:xfrm>
          <a:prstGeom prst="roundRect">
            <a:avLst>
              <a:gd name="adj" fmla="val 3500"/>
            </a:avLst>
          </a:prstGeom>
          <a:solidFill>
            <a:srgbClr val="EDF5EF"/>
          </a:solidFill>
          <a:ln w="9525">
            <a:solidFill>
              <a:srgbClr val="EDF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559552"/>
            <a:ext cx="6858000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开口就这么说：「这把刀打八年豆浆都够锋利，钝了我们免费给您换一套。」</a:t>
            </a:r>
          </a:p>
        </p:txBody>
      </p:sp>
      <p:sp>
        <p:nvSpPr>
          <p:cNvPr id="23" name="Rounded Rectangle 22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24" name="Rounded Rectangle 23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XX 厨电 · 破壁机 P8 卖点手册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A8A04"/>
                </a:solidFill>
                <a:latin typeface="微软雅黑"/>
              </a:rPr>
              <a:t>卖点 03 · 免洗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一键自清洁：四种残留实测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66928" y="1700784"/>
          <a:ext cx="11057837" cy="2322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4459"/>
                <a:gridCol w="2303716"/>
                <a:gridCol w="2303716"/>
                <a:gridCol w="3685946"/>
              </a:tblGrid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残留物</a:t>
                      </a:r>
                    </a:p>
                  </a:txBody>
                  <a:tcPr anchor="ctr" marL="128016" marR="73152">
                    <a:solidFill>
                      <a:srgbClr val="14532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清洁耗时</a:t>
                      </a:r>
                    </a:p>
                  </a:txBody>
                  <a:tcPr anchor="ctr" marL="128016" marR="73152">
                    <a:solidFill>
                      <a:srgbClr val="14532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洁净度</a:t>
                      </a:r>
                    </a:p>
                  </a:txBody>
                  <a:tcPr anchor="ctr" marL="128016" marR="73152">
                    <a:solidFill>
                      <a:srgbClr val="14532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竞品对比</a:t>
                      </a:r>
                    </a:p>
                  </a:txBody>
                  <a:tcPr anchor="ctr" marL="128016" marR="73152">
                    <a:solidFill>
                      <a:srgbClr val="14532D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豆浆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4 分钟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99.6%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竞品均值 8 分钟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花生酱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6 分钟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98.9%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竞品需拆洗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芝麻糊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5 分钟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99.2%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竞品需拆洗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果蔬纤维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7 分钟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97.8%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竞品需人工刮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566928" y="4187952"/>
            <a:ext cx="11057839" cy="749808"/>
          </a:xfrm>
          <a:prstGeom prst="roundRect">
            <a:avLst>
              <a:gd name="adj" fmla="val 3500"/>
            </a:avLst>
          </a:prstGeom>
          <a:solidFill>
            <a:srgbClr val="EDF5EF"/>
          </a:solidFill>
          <a:ln w="9525">
            <a:solidFill>
              <a:srgbClr val="EDF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7" y="4315968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这张表是客服话术的底气：客户问「真能洗干净吗」，直接报残留物对应的数字。</a:t>
            </a:r>
          </a:p>
        </p:txBody>
      </p:sp>
      <p:sp>
        <p:nvSpPr>
          <p:cNvPr id="12" name="Rounded Rectangle 11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13" name="Rounded Rectangle 12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14" name="Rounded Rectangle 13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ustic-cooking-flatlay-in-kitchen.jpg"/>
          <p:cNvPicPr>
            <a:picLocks noChangeAspect="1"/>
          </p:cNvPicPr>
          <p:nvPr/>
        </p:nvPicPr>
        <p:blipFill>
          <a:blip r:embed="rId2"/>
          <a:srcRect l="23547" r="23547"/>
          <a:stretch>
            <a:fillRect/>
          </a:stretch>
        </p:blipFill>
        <p:spPr>
          <a:xfrm>
            <a:off x="566928" y="0"/>
            <a:ext cx="544068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81728" y="6583680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10528" y="713232"/>
            <a:ext cx="51142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A8A04"/>
                </a:solidFill>
                <a:latin typeface="微软雅黑"/>
              </a:rPr>
              <a:t>卖点 04 · 食谱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10528" y="1005840"/>
            <a:ext cx="5114239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Aft>
                <a:spcPts val="0"/>
              </a:spcAft>
            </a:pPr>
            <a:r>
              <a:rPr sz="2300" b="1" i="0">
                <a:solidFill>
                  <a:srgbClr val="111111"/>
                </a:solidFill>
                <a:latin typeface="微软雅黑"/>
              </a:rPr>
              <a:t>30 道食谱，每一道都在这台机器上测过</a:t>
            </a:r>
          </a:p>
        </p:txBody>
      </p:sp>
      <p:sp>
        <p:nvSpPr>
          <p:cNvPr id="6" name="Rectangle 5"/>
          <p:cNvSpPr/>
          <p:nvPr/>
        </p:nvSpPr>
        <p:spPr>
          <a:xfrm>
            <a:off x="6510528" y="2194560"/>
            <a:ext cx="45720" cy="566928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93408" y="2139696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111111"/>
                </a:solidFill>
                <a:latin typeface="微软雅黑"/>
              </a:rPr>
              <a:t>测试厨房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93408" y="2432303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444444"/>
                </a:solidFill>
                <a:latin typeface="微软雅黑"/>
              </a:rPr>
              <a:t>30 道食谱全部实机测试 3 遍以上，水量时间精确到 10ml / 10s。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6510528" y="3236975"/>
            <a:ext cx="45720" cy="566928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93408" y="3182111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111111"/>
                </a:solidFill>
                <a:latin typeface="微软雅黑"/>
              </a:rPr>
              <a:t>失败率公示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93408" y="3474719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444444"/>
                </a:solidFill>
                <a:latin typeface="微软雅黑"/>
              </a:rPr>
              <a:t>每道食谱标注常见失败原因，比「零失败」诚实。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10528" y="4279391"/>
            <a:ext cx="45720" cy="566928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93408" y="4224527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111111"/>
                </a:solidFill>
                <a:latin typeface="微软雅黑"/>
              </a:rPr>
              <a:t>按季更新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93408" y="4517136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444444"/>
                </a:solidFill>
                <a:latin typeface="微软雅黑"/>
              </a:rPr>
              <a:t>随机器附 12 道，其余 18 道扫码解锁，每季上新。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10528" y="5394960"/>
            <a:ext cx="5114239" cy="786384"/>
          </a:xfrm>
          <a:prstGeom prst="roundRect">
            <a:avLst>
              <a:gd name="adj" fmla="val 3500"/>
            </a:avLst>
          </a:prstGeom>
          <a:solidFill>
            <a:srgbClr val="EDF5EF"/>
          </a:solidFill>
          <a:ln w="9525">
            <a:solidFill>
              <a:srgbClr val="EDF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29984" y="5522976"/>
            <a:ext cx="4675327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80" b="0" i="0">
                <a:solidFill>
                  <a:srgbClr val="111111"/>
                </a:solidFill>
                <a:latin typeface="微软雅黑"/>
              </a:rPr>
              <a:t>食谱是复购的钩子：扫码解锁页面挂在会员体系里，食谱用的食材就是下次复购的品类。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31175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92847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07</a:t>
            </a:r>
          </a:p>
        </p:txBody>
      </p:sp>
      <p:sp>
        <p:nvSpPr>
          <p:cNvPr id="19" name="Rounded Rectangle 18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20" name="Rounded Rectangle 19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21" name="Rounded Rectangle 20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XX 厨电 · 破壁机 P8 卖点手册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A8A04"/>
                </a:solidFill>
                <a:latin typeface="微软雅黑"/>
              </a:rPr>
              <a:t>口碑 · 数据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上线 90 天，用户在夸什么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电商评论 8,600 条情感分析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21207" y="1700784"/>
          <a:ext cx="4617720" cy="33375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413248" y="1700784"/>
            <a:ext cx="621151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CA8A04"/>
                </a:solidFill>
                <a:latin typeface="微软雅黑"/>
              </a:rPr>
              <a:t>各提及点的好评率（%）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13248" y="2048256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安静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607808" y="2066544"/>
            <a:ext cx="3879799" cy="182880"/>
          </a:xfrm>
          <a:prstGeom prst="rect">
            <a:avLst/>
          </a:prstGeom>
          <a:solidFill>
            <a:srgbClr val="EDF5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607808" y="2066544"/>
            <a:ext cx="3879799" cy="182880"/>
          </a:xfrm>
          <a:prstGeom prst="rect">
            <a:avLst/>
          </a:prstGeom>
          <a:solidFill>
            <a:srgbClr val="1453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579047" y="2039112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96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07808" y="2286000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差评仅 4%，多是个体感知差异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13248" y="2724912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好洗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607808" y="2743200"/>
            <a:ext cx="3879799" cy="182880"/>
          </a:xfrm>
          <a:prstGeom prst="rect">
            <a:avLst/>
          </a:prstGeom>
          <a:solidFill>
            <a:srgbClr val="EDF5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607808" y="2743200"/>
            <a:ext cx="3718140" cy="182880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1417388" y="2715768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92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7808" y="2962656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自清洁是被复购提到最多的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13248" y="3401568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口感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607808" y="3419856"/>
            <a:ext cx="3879799" cy="182880"/>
          </a:xfrm>
          <a:prstGeom prst="rect">
            <a:avLst/>
          </a:prstGeom>
          <a:solidFill>
            <a:srgbClr val="EDF5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607808" y="3419856"/>
            <a:ext cx="3556482" cy="182880"/>
          </a:xfrm>
          <a:prstGeom prst="rect">
            <a:avLst/>
          </a:prstGeom>
          <a:solidFill>
            <a:srgbClr val="1453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1255730" y="3392424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88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07808" y="3639312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8 叶刀的细腻度被反复点赞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13248" y="4078224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颜值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07808" y="4096511"/>
            <a:ext cx="3879799" cy="182880"/>
          </a:xfrm>
          <a:prstGeom prst="rect">
            <a:avLst/>
          </a:prstGeom>
          <a:solidFill>
            <a:srgbClr val="EDF5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607808" y="4096511"/>
            <a:ext cx="2990678" cy="182880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0689926" y="4069080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74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07808" y="4315968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白色款关注度最高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66928" y="5358384"/>
            <a:ext cx="11057839" cy="804672"/>
          </a:xfrm>
          <a:prstGeom prst="roundRect">
            <a:avLst>
              <a:gd name="adj" fmla="val 3500"/>
            </a:avLst>
          </a:prstGeom>
          <a:solidFill>
            <a:srgbClr val="EDF5EF"/>
          </a:solidFill>
          <a:ln w="9525">
            <a:solidFill>
              <a:srgbClr val="EDF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41247" y="5486400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话术排序就按这份口碑排：先讲安静，再讲好洗——这是用户自己验证过的顺序。</a:t>
            </a:r>
          </a:p>
        </p:txBody>
      </p:sp>
      <p:sp>
        <p:nvSpPr>
          <p:cNvPr id="34" name="Rounded Rectangle 33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35" name="Rounded Rectangle 34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6" name="Rounded Rectangle 35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XX 厨电 · 破壁机 P8 卖点手册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A8A04"/>
                </a:solidFill>
                <a:latin typeface="微软雅黑"/>
              </a:rPr>
              <a:t>售后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2 年只换不修：怎么讲给客户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66928" y="1920240"/>
            <a:ext cx="3503066" cy="30175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86384" y="2157984"/>
            <a:ext cx="512064" cy="512064"/>
          </a:xfrm>
          <a:prstGeom prst="rect">
            <a:avLst/>
          </a:prstGeom>
          <a:solidFill>
            <a:srgbClr val="1453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6384" y="2852928"/>
            <a:ext cx="3064154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111111"/>
                </a:solidFill>
                <a:latin typeface="微软雅黑"/>
              </a:rPr>
              <a:t>一句话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6384" y="3438144"/>
            <a:ext cx="3064154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「两年内任何质量问题，不修，直接换新机。」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51706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8A8A8A"/>
                </a:solidFill>
                <a:latin typeface="微软雅黑"/>
              </a:rPr>
              <a:t>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44314" y="1920240"/>
            <a:ext cx="3503066" cy="30175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563770" y="2157984"/>
            <a:ext cx="512064" cy="512064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63770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63770" y="2852928"/>
            <a:ext cx="3064154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111111"/>
                </a:solidFill>
                <a:latin typeface="微软雅黑"/>
              </a:rPr>
              <a:t>适用范围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63770" y="3438144"/>
            <a:ext cx="3064154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非人为损坏全覆盖，寄回即换，48 小时发货。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29092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8A8A8A"/>
                </a:solidFill>
                <a:latin typeface="微软雅黑"/>
              </a:rPr>
              <a:t>›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21700" y="1920240"/>
            <a:ext cx="3503066" cy="30175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341156" y="2157984"/>
            <a:ext cx="512064" cy="512064"/>
          </a:xfrm>
          <a:prstGeom prst="rect">
            <a:avLst/>
          </a:prstGeom>
          <a:solidFill>
            <a:srgbClr val="1453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41156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1156" y="2852928"/>
            <a:ext cx="3064154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111111"/>
                </a:solidFill>
                <a:latin typeface="微软雅黑"/>
              </a:rPr>
              <a:t>成本账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41156" y="3438144"/>
            <a:ext cx="3064154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预计换新率 3.2%，已计入定价，是获客成本不是售后成本。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66928" y="5230368"/>
            <a:ext cx="11057839" cy="786384"/>
          </a:xfrm>
          <a:prstGeom prst="roundRect">
            <a:avLst>
              <a:gd name="adj" fmla="val 3500"/>
            </a:avLst>
          </a:prstGeom>
          <a:solidFill>
            <a:srgbClr val="EDF5EF"/>
          </a:solidFill>
          <a:ln w="9525">
            <a:solidFill>
              <a:srgbClr val="EDF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41247" y="5358384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只换不修的实质是营销预算：3.2% 换新率换 96% 的售后好评率，划算。</a:t>
            </a:r>
          </a:p>
        </p:txBody>
      </p:sp>
      <p:sp>
        <p:nvSpPr>
          <p:cNvPr id="28" name="Rounded Rectangle 27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29" name="Rounded Rectangle 28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0" name="Rounded Rectangle 29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XX 厨电 · 破壁机 P8 卖点手册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A8A04"/>
                </a:solidFill>
                <a:latin typeface="微软雅黑"/>
              </a:rPr>
              <a:t>话术 · 异议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三个常见异议的标准应对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66928" y="1700784"/>
          <a:ext cx="11057838" cy="1847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7297"/>
                <a:gridCol w="4668865"/>
                <a:gridCol w="3931676"/>
              </a:tblGrid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客户说</a:t>
                      </a:r>
                    </a:p>
                  </a:txBody>
                  <a:tcPr anchor="ctr" marL="128016" marR="73152">
                    <a:solidFill>
                      <a:srgbClr val="14532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你答</a:t>
                      </a:r>
                    </a:p>
                  </a:txBody>
                  <a:tcPr anchor="ctr" marL="128016" marR="73152">
                    <a:solidFill>
                      <a:srgbClr val="14532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证据</a:t>
                      </a:r>
                    </a:p>
                  </a:txBody>
                  <a:tcPr anchor="ctr" marL="128016" marR="73152">
                    <a:solidFill>
                      <a:srgbClr val="14532D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太贵了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「按 8 年用，每天 8 毛钱」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寿命实测 400h 数据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破壁机都一样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「先听声音再比口感」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46dB + 口感盲测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清洗麻烦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「倒水按键 4 分钟」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自清洁实测表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566928" y="3712464"/>
            <a:ext cx="11057839" cy="749808"/>
          </a:xfrm>
          <a:prstGeom prst="roundRect">
            <a:avLst>
              <a:gd name="adj" fmla="val 3500"/>
            </a:avLst>
          </a:prstGeom>
          <a:solidFill>
            <a:srgbClr val="EDF5EF"/>
          </a:solidFill>
          <a:ln w="9525">
            <a:solidFill>
              <a:srgbClr val="EDF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7" y="3840480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异议应对只有三条，多了记不住：导购培训就考这三句。</a:t>
            </a:r>
          </a:p>
        </p:txBody>
      </p:sp>
      <p:sp>
        <p:nvSpPr>
          <p:cNvPr id="12" name="Rounded Rectangle 11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13" name="Rounded Rectangle 12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14" name="Rounded Rectangle 13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XX 厨电 · 破壁机 P8 卖点手册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A8A04"/>
                </a:solidFill>
                <a:latin typeface="微软雅黑"/>
              </a:rPr>
              <a:t>手册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手册的维护节奏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69848" y="2212848"/>
            <a:ext cx="10051999" cy="2032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CA8A04"/>
                </a:solidFill>
                <a:latin typeface="微软雅黑"/>
              </a:rPr>
              <a:t>上市</a:t>
            </a:r>
          </a:p>
        </p:txBody>
      </p:sp>
      <p:sp>
        <p:nvSpPr>
          <p:cNvPr id="11" name="Oval 10"/>
          <p:cNvSpPr/>
          <p:nvPr/>
        </p:nvSpPr>
        <p:spPr>
          <a:xfrm>
            <a:off x="1419834" y="2148840"/>
            <a:ext cx="137160" cy="137160"/>
          </a:xfrm>
          <a:prstGeom prst="ellipse">
            <a:avLst/>
          </a:prstGeom>
          <a:solidFill>
            <a:srgbClr val="145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007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v1.0 五大卖点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444444"/>
                </a:solidFill>
                <a:latin typeface="微软雅黑"/>
              </a:rPr>
              <a:t>本手册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09901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CA8A04"/>
                </a:solidFill>
                <a:latin typeface="微软雅黑"/>
              </a:rPr>
              <a:t>+90 天</a:t>
            </a:r>
          </a:p>
        </p:txBody>
      </p:sp>
      <p:sp>
        <p:nvSpPr>
          <p:cNvPr id="16" name="Oval 15"/>
          <p:cNvSpPr/>
          <p:nvPr/>
        </p:nvSpPr>
        <p:spPr>
          <a:xfrm>
            <a:off x="3262807" y="2148840"/>
            <a:ext cx="137160" cy="137160"/>
          </a:xfrm>
          <a:prstGeom prst="ellipse">
            <a:avLst/>
          </a:prstGeom>
          <a:solidFill>
            <a:srgbClr val="CA8A0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2483053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611069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口碑数据回填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11069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444444"/>
                </a:solidFill>
                <a:latin typeface="微软雅黑"/>
              </a:rPr>
              <a:t>评论情感分析更新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52874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CA8A04"/>
                </a:solidFill>
                <a:latin typeface="微软雅黑"/>
              </a:rPr>
              <a:t>+180 天</a:t>
            </a:r>
          </a:p>
        </p:txBody>
      </p:sp>
      <p:sp>
        <p:nvSpPr>
          <p:cNvPr id="21" name="Oval 20"/>
          <p:cNvSpPr/>
          <p:nvPr/>
        </p:nvSpPr>
        <p:spPr>
          <a:xfrm>
            <a:off x="5105780" y="2148840"/>
            <a:ext cx="137160" cy="137160"/>
          </a:xfrm>
          <a:prstGeom prst="ellipse">
            <a:avLst/>
          </a:prstGeom>
          <a:solidFill>
            <a:srgbClr val="1453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4326026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454042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异议库扩充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54042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444444"/>
                </a:solidFill>
                <a:latin typeface="微软雅黑"/>
              </a:rPr>
              <a:t>客服工单 Top10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584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CA8A04"/>
                </a:solidFill>
                <a:latin typeface="微软雅黑"/>
              </a:rPr>
              <a:t>+365 天</a:t>
            </a:r>
          </a:p>
        </p:txBody>
      </p:sp>
      <p:sp>
        <p:nvSpPr>
          <p:cNvPr id="26" name="Oval 25"/>
          <p:cNvSpPr/>
          <p:nvPr/>
        </p:nvSpPr>
        <p:spPr>
          <a:xfrm>
            <a:off x="6948754" y="2148840"/>
            <a:ext cx="137160" cy="137160"/>
          </a:xfrm>
          <a:prstGeom prst="ellipse">
            <a:avLst/>
          </a:prstGeom>
          <a:solidFill>
            <a:srgbClr val="CA8A0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616899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9701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年度修订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9701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444444"/>
                </a:solidFill>
                <a:latin typeface="微软雅黑"/>
              </a:rPr>
              <a:t>竞品参数更新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66928" y="4846320"/>
            <a:ext cx="11057839" cy="822960"/>
          </a:xfrm>
          <a:prstGeom prst="roundRect">
            <a:avLst>
              <a:gd name="adj" fmla="val 3500"/>
            </a:avLst>
          </a:prstGeom>
          <a:solidFill>
            <a:srgbClr val="EDF5EF"/>
          </a:solidFill>
          <a:ln w="9525">
            <a:solidFill>
              <a:srgbClr val="EDF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41247" y="4974336"/>
            <a:ext cx="1050919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卖点手册是活文档：90 天不更新的卖点页，默认作废。</a:t>
            </a:r>
          </a:p>
        </p:txBody>
      </p:sp>
      <p:sp>
        <p:nvSpPr>
          <p:cNvPr id="32" name="Rounded Rectangle 31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33" name="Rounded Rectangle 32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4" name="Rounded Rectangle 33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XX 厨电 · 破壁机 P8 卖点手册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A8A04"/>
                </a:solidFill>
                <a:latin typeface="微软雅黑"/>
              </a:rPr>
              <a:t>分发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手册怎么用起来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66928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1700784"/>
            <a:ext cx="3539642" cy="54864"/>
          </a:xfrm>
          <a:prstGeom prst="rect">
            <a:avLst/>
          </a:prstGeom>
          <a:solidFill>
            <a:srgbClr val="1453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14532D"/>
                </a:solidFill>
                <a:latin typeface="微软雅黑"/>
              </a:rPr>
              <a:t>导购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111111"/>
                </a:solidFill>
                <a:latin typeface="微软雅黑"/>
              </a:rPr>
              <a:t>三句话考核上岗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444444"/>
                </a:solidFill>
                <a:latin typeface="微软雅黑"/>
              </a:rPr>
              <a:t>门店 ×××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CA8A04"/>
                </a:solidFill>
                <a:latin typeface="微软雅黑"/>
              </a:rPr>
              <a:t>本月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26026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26026" y="1700784"/>
            <a:ext cx="3539642" cy="54864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82058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CA8A04"/>
                </a:solidFill>
                <a:latin typeface="微软雅黑"/>
              </a:rPr>
              <a:t>客服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82058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111111"/>
                </a:solidFill>
                <a:latin typeface="微软雅黑"/>
              </a:rPr>
              <a:t>接话术库快捷回复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82058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444444"/>
                </a:solidFill>
                <a:latin typeface="微软雅黑"/>
              </a:rPr>
              <a:t>客服组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82058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CA8A04"/>
                </a:solidFill>
                <a:latin typeface="微软雅黑"/>
              </a:rPr>
              <a:t>本月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85124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85124" y="1700784"/>
            <a:ext cx="3539642" cy="54864"/>
          </a:xfrm>
          <a:prstGeom prst="rect">
            <a:avLst/>
          </a:prstGeom>
          <a:solidFill>
            <a:srgbClr val="1453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41156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14532D"/>
                </a:solidFill>
                <a:latin typeface="微软雅黑"/>
              </a:rPr>
              <a:t>经销商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1156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111111"/>
                </a:solidFill>
                <a:latin typeface="微软雅黑"/>
              </a:rPr>
              <a:t>随货附纸质版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41156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444444"/>
                </a:solidFill>
                <a:latin typeface="微软雅黑"/>
              </a:rPr>
              <a:t>渠道 ×××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1156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CA8A04"/>
                </a:solidFill>
                <a:latin typeface="微软雅黑"/>
              </a:rPr>
              <a:t>下批订货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5138928"/>
            <a:ext cx="11057839" cy="1005840"/>
          </a:xfrm>
          <a:prstGeom prst="roundRect">
            <a:avLst>
              <a:gd name="adj" fmla="val 3500"/>
            </a:avLst>
          </a:prstGeom>
          <a:solidFill>
            <a:srgbClr val="EDF5EF"/>
          </a:solidFill>
          <a:ln w="9525">
            <a:solidFill>
              <a:srgbClr val="EDF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59536" y="5285232"/>
            <a:ext cx="10472623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100" b="0" i="0">
                <a:solidFill>
                  <a:srgbClr val="111111"/>
                </a:solidFill>
                <a:latin typeface="微软雅黑"/>
              </a:rPr>
              <a:t>手册做出来不算完，进考核才算上线。</a:t>
            </a:r>
          </a:p>
        </p:txBody>
      </p:sp>
      <p:sp>
        <p:nvSpPr>
          <p:cNvPr id="29" name="Rounded Rectangle 28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30" name="Rounded Rectangle 29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1" name="Rounded Rectangle 30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XX 厨电 · 破壁机 P8 卖点手册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CA8A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CA8A04"/>
                </a:solidFill>
                <a:latin typeface="微软雅黑"/>
              </a:rPr>
              <a:t>现场与过程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真实厨房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所有卖点都来自这台机器的真实厨房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kitchen-counter-cooking-supplies.jpg"/>
          <p:cNvPicPr>
            <a:picLocks noChangeAspect="1"/>
          </p:cNvPicPr>
          <p:nvPr/>
        </p:nvPicPr>
        <p:blipFill>
          <a:blip r:embed="rId2"/>
          <a:srcRect t="6985" b="6985"/>
          <a:stretch>
            <a:fillRect/>
          </a:stretch>
        </p:blipFill>
        <p:spPr>
          <a:xfrm>
            <a:off x="566928" y="1700784"/>
            <a:ext cx="5705856" cy="327355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946904" y="4700016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065776"/>
            <a:ext cx="570585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1" i="0">
                <a:solidFill>
                  <a:srgbClr val="111111"/>
                </a:solidFill>
                <a:latin typeface="微软雅黑"/>
              </a:rPr>
              <a:t>厨房场景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5376672"/>
            <a:ext cx="5705856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实拍全部取自真实厨房，不摆拍。</a:t>
            </a:r>
          </a:p>
        </p:txBody>
      </p:sp>
      <p:pic>
        <p:nvPicPr>
          <p:cNvPr id="14" name="Picture 13" descr="kitchen-counter-cooking-supplies.jpg"/>
          <p:cNvPicPr>
            <a:picLocks noChangeAspect="1"/>
          </p:cNvPicPr>
          <p:nvPr/>
        </p:nvPicPr>
        <p:blipFill>
          <a:blip r:embed="rId2"/>
          <a:srcRect l="16656" r="16656"/>
          <a:stretch>
            <a:fillRect/>
          </a:stretch>
        </p:blipFill>
        <p:spPr>
          <a:xfrm>
            <a:off x="6565392" y="1700784"/>
            <a:ext cx="1700784" cy="17007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940295" y="3127248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49056" y="1901952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111111"/>
                </a:solidFill>
                <a:latin typeface="微软雅黑"/>
              </a:rPr>
              <a:t>食谱配套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49056" y="2231136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444444"/>
                </a:solidFill>
                <a:latin typeface="微软雅黑"/>
              </a:rPr>
              <a:t>随机附 30 道食谱卡，用的就是这台机器测的。</a:t>
            </a:r>
          </a:p>
        </p:txBody>
      </p:sp>
      <p:pic>
        <p:nvPicPr>
          <p:cNvPr id="18" name="Picture 17" descr="woman-pouring-water-in-a-cafe.jpg"/>
          <p:cNvPicPr>
            <a:picLocks noChangeAspect="1"/>
          </p:cNvPicPr>
          <p:nvPr/>
        </p:nvPicPr>
        <p:blipFill>
          <a:blip r:embed="rId3"/>
          <a:srcRect l="16688" r="16688"/>
          <a:stretch>
            <a:fillRect/>
          </a:stretch>
        </p:blipFill>
        <p:spPr>
          <a:xfrm>
            <a:off x="6565392" y="3584448"/>
            <a:ext cx="1700784" cy="17007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940295" y="5010912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49056" y="3785615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111111"/>
                </a:solidFill>
                <a:latin typeface="微软雅黑"/>
              </a:rPr>
              <a:t>食材直连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49056" y="4114800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444444"/>
                </a:solidFill>
                <a:latin typeface="微软雅黑"/>
              </a:rPr>
              <a:t>与菜市场联名的新鲜度企划。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797296"/>
            <a:ext cx="11057839" cy="438912"/>
          </a:xfrm>
          <a:prstGeom prst="roundRect">
            <a:avLst>
              <a:gd name="adj" fmla="val 3500"/>
            </a:avLst>
          </a:prstGeom>
          <a:solidFill>
            <a:srgbClr val="EDF5EF"/>
          </a:solidFill>
          <a:ln w="9525">
            <a:solidFill>
              <a:srgbClr val="EDF5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5870448"/>
            <a:ext cx="1061892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111111"/>
                </a:solidFill>
                <a:latin typeface="微软雅黑"/>
              </a:rPr>
              <a:t>配图右下角的水印为素材版权标记，换成自己的照片后自然消失。</a:t>
            </a:r>
          </a:p>
        </p:txBody>
      </p:sp>
      <p:sp>
        <p:nvSpPr>
          <p:cNvPr id="24" name="Rounded Rectangle 23">
            <a:hlinkClick action="ppaction://hlinksldjump" r:id="rId4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26" name="Rounded Rectangle 25">
            <a:hlinkClick action="ppaction://hlinksldjump" r:id="rId6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DF5EF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1453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1975104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CA8A04"/>
                </a:solidFill>
                <a:latin typeface="微软雅黑"/>
              </a:rPr>
              <a:t>P8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304288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3400" b="1" i="0">
                <a:solidFill>
                  <a:srgbClr val="111111"/>
                </a:solidFill>
                <a:latin typeface="微软雅黑"/>
              </a:rPr>
              <a:t>安静得像没在打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29968" y="3310128"/>
            <a:ext cx="8131759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444444"/>
                </a:solidFill>
                <a:latin typeface="微软雅黑"/>
              </a:rPr>
              <a:t>XX 厨电 · P8 卖点手册 v1.0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754880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A8A8A"/>
                </a:solidFill>
                <a:latin typeface="微软雅黑"/>
              </a:rPr>
              <a:t>产品营销 · 2026.11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272784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www.974.cn · 模板库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