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研发资源占比（%）</c:v>
                </c:pt>
              </c:strCache>
            </c:strRef>
          </c:tx>
          <c:spPr>
            <a:solidFill>
              <a:srgbClr val="8B5CF6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协作深度</c:v>
                </c:pt>
                <c:pt idx="1">
                  <c:v>移动端重做</c:v>
                </c:pt>
                <c:pt idx="2">
                  <c:v>开放平台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33</c:v>
                </c:pt>
                <c:pt idx="2">
                  <c:v>25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预期留存贡献（pp）</c:v>
                </c:pt>
              </c:strCache>
            </c:strRef>
          </c:tx>
          <c:spPr>
            <a:ln w="28575" cap="rnd">
              <a:solidFill>
                <a:srgbClr val="F45B9C"/>
              </a:solidFill>
            </a:ln>
          </c:spPr>
          <c:cat>
            <c:strRef>
              <c:f>Sheet1!$A$2:$A$4</c:f>
              <c:strCache>
                <c:ptCount val="3"/>
                <c:pt idx="0">
                  <c:v>协作深度</c:v>
                </c:pt>
                <c:pt idx="1">
                  <c:v>移动端重做</c:v>
                </c:pt>
                <c:pt idx="2">
                  <c:v>开放平台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252248"/>
            </a:solidFill>
          </a:ln>
        </c:spPr>
        <c:txPr>
          <a:bodyPr/>
          <a:lstStyle/>
          <a:p>
            <a:pPr>
              <a:defRPr sz="900">
                <a:solidFill>
                  <a:srgbClr val="AEA6D6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252248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716B96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AEA6D6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AEA6D6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8B5CF6"/>
              </a:solidFill>
            </c:spPr>
          </c:dPt>
          <c:dPt>
            <c:idx val="1"/>
            <c:spPr>
              <a:solidFill>
                <a:srgbClr val="F45B9C"/>
              </a:solidFill>
            </c:spPr>
          </c:dPt>
          <c:dPt>
            <c:idx val="2"/>
            <c:spPr>
              <a:solidFill>
                <a:srgbClr val="3D8BFF"/>
              </a:solidFill>
            </c:spPr>
          </c:dPt>
          <c:dPt>
            <c:idx val="3"/>
            <c:spPr>
              <a:solidFill>
                <a:srgbClr val="252248"/>
              </a:solidFill>
            </c:spPr>
          </c:dPt>
          <c:cat>
            <c:strRef>
              <c:f>Sheet1!$A$2:$A$5</c:f>
              <c:strCache>
                <c:ptCount val="4"/>
                <c:pt idx="0">
                  <c:v>协作深度</c:v>
                </c:pt>
                <c:pt idx="1">
                  <c:v>移动端</c:v>
                </c:pt>
                <c:pt idx="2">
                  <c:v>开放平台</c:v>
                </c:pt>
                <c:pt idx="3">
                  <c:v>机动储备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33</c:v>
                </c:pt>
                <c:pt idx="2">
                  <c:v>25</c:v>
                </c:pt>
                <c:pt idx="3">
                  <c:v>31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0ED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AEA6D6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AEA6D6"/>
          </a:solidFill>
          <a:latin typeface="微软雅黑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slide" Target="slide12.xml"/><Relationship Id="rId6" Type="http://schemas.openxmlformats.org/officeDocument/2006/relationships/slide" Target="slide2.xml"/><Relationship Id="rId7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252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ROADMAP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0EDFF"/>
                </a:solidFill>
                <a:latin typeface="微软雅黑"/>
              </a:rPr>
              <a:t>2027：做少一点，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0EDFF"/>
                </a:solidFill>
                <a:latin typeface="微软雅黑"/>
              </a:rPr>
              <a:t>做深一点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AEA6D6"/>
                </a:solidFill>
                <a:latin typeface="微软雅黑"/>
              </a:rPr>
              <a:t>XX 产品线年度路线图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AEA6D6"/>
                </a:solidFill>
                <a:latin typeface="微软雅黑"/>
              </a:rPr>
              <a:t>规划周期：2026.11 — 2027.12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B5CF6"/>
                </a:solidFill>
                <a:latin typeface="微软雅黑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16B96"/>
                </a:solidFill>
                <a:latin typeface="微软雅黑"/>
              </a:rPr>
              <a:t>条  产品主线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B5CF6"/>
                </a:solidFill>
                <a:latin typeface="微软雅黑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16B96"/>
                </a:solidFill>
                <a:latin typeface="微软雅黑"/>
              </a:rPr>
              <a:t>个  立项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B5CF6"/>
                </a:solidFill>
                <a:latin typeface="微软雅黑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16B96"/>
                </a:solidFill>
                <a:latin typeface="微软雅黑"/>
              </a:rPr>
              <a:t>项  明确不做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B5CF6"/>
                </a:solidFill>
                <a:latin typeface="微软雅黑"/>
              </a:rPr>
              <a:t>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716B96"/>
                </a:solidFill>
                <a:latin typeface="微软雅黑"/>
              </a:rPr>
              <a:t>%  资源机动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view-of-a-computer-desk-as-seen-from-above.jpg"/>
          <p:cNvPicPr>
            <a:picLocks noChangeAspect="1"/>
          </p:cNvPicPr>
          <p:nvPr/>
        </p:nvPicPr>
        <p:blipFill>
          <a:blip r:embed="rId2"/>
          <a:srcRect t="43904" b="43904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路线图四个部分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目标、主线、节奏、取舍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45B9C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DFF"/>
                </a:solidFill>
                <a:latin typeface="微软雅黑"/>
              </a:rPr>
              <a:t>2027 目标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EA6D6"/>
                </a:solidFill>
                <a:latin typeface="微软雅黑"/>
              </a:rPr>
              <a:t>两个北极星指标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45B9C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DFF"/>
                </a:solidFill>
                <a:latin typeface="微软雅黑"/>
              </a:rPr>
              <a:t>三条产品主线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EA6D6"/>
                </a:solidFill>
                <a:latin typeface="微软雅黑"/>
              </a:rPr>
              <a:t>做什么、为什么是这三件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45B9C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DFF"/>
                </a:solidFill>
                <a:latin typeface="微软雅黑"/>
              </a:rPr>
              <a:t>季度节奏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EA6D6"/>
                </a:solidFill>
                <a:latin typeface="微软雅黑"/>
              </a:rPr>
              <a:t>四个季度的排期与依赖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45B9C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0EDFF"/>
                </a:solidFill>
                <a:latin typeface="微软雅黑"/>
              </a:rPr>
              <a:t>明确不做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AEA6D6"/>
                </a:solidFill>
                <a:latin typeface="微软雅黑"/>
              </a:rPr>
              <a:t>四项取舍与理由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F45B9C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2027 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两个北极星指标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PART 01 · 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2027 只盯两个北极星指标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对比基线：2026 年 10 月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16B96"/>
                </a:solidFill>
                <a:latin typeface="微软雅黑"/>
              </a:rPr>
              <a:t>周活跃留存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8B5CF6"/>
                </a:solidFill>
                <a:latin typeface="微软雅黑"/>
              </a:rPr>
              <a:t>46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EA6D6"/>
                </a:solidFill>
                <a:latin typeface="微软雅黑"/>
              </a:rPr>
              <a:t>目标 +9pp 至 55%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716B96"/>
                </a:solidFill>
                <a:latin typeface="微软雅黑"/>
              </a:rPr>
              <a:t>一切主线的最终校验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16B96"/>
                </a:solidFill>
                <a:latin typeface="微软雅黑"/>
              </a:rPr>
              <a:t>付费转化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8B5CF6"/>
                </a:solidFill>
                <a:latin typeface="微软雅黑"/>
              </a:rPr>
              <a:t>3.8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EA6D6"/>
                </a:solidFill>
                <a:latin typeface="微软雅黑"/>
              </a:rPr>
              <a:t>目标 6.0%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716B96"/>
                </a:solidFill>
                <a:latin typeface="微软雅黑"/>
              </a:rPr>
              <a:t>商业化主指标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16B96"/>
                </a:solidFill>
                <a:latin typeface="微软雅黑"/>
              </a:rPr>
              <a:t>需求吞吐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8B5CF6"/>
                </a:solidFill>
                <a:latin typeface="微软雅黑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/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AEA6D6"/>
                </a:solidFill>
                <a:latin typeface="微软雅黑"/>
              </a:rPr>
              <a:t>不设指标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716B96"/>
                </a:solidFill>
                <a:latin typeface="微软雅黑"/>
              </a:rPr>
              <a:t>防止为交付速度牺牲深度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45B9C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0EDFF"/>
                </a:solidFill>
                <a:latin typeface="微软雅黑"/>
              </a:rPr>
              <a:t>留存和付费是仅有的两个裁判：任何主线立项时都要回答「这两条怎么动」。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PART 02 · 主线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三条主线的资源分配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柱为研发资源占比（%），线为预期留存贡献（pp）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45B9C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8B5CF6"/>
                </a:solidFill>
                <a:latin typeface="微软雅黑"/>
              </a:rPr>
              <a:t>协作深度是主航道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EA6D6"/>
                </a:solidFill>
                <a:latin typeface="微软雅黑"/>
              </a:rPr>
              <a:t>编辑器性能与多人并发，直接对应留存。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8B5CF6"/>
                </a:solidFill>
                <a:latin typeface="微软雅黑"/>
              </a:rPr>
              <a:t>移动端重做是补课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EA6D6"/>
                </a:solidFill>
                <a:latin typeface="微软雅黑"/>
              </a:rPr>
              <a:t>移动端周活只有桌面端四成，体验债两年了。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8B5CF6"/>
                </a:solidFill>
                <a:latin typeface="微软雅黑"/>
              </a:rPr>
              <a:t>开放平台克制投入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EA6D6"/>
                </a:solidFill>
                <a:latin typeface="微软雅黑"/>
              </a:rPr>
              <a:t>2027 只做核心 API，生态不是今年的仗。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DFF"/>
                </a:solidFill>
                <a:latin typeface="微软雅黑"/>
              </a:rPr>
              <a:t>结论：资源给协作深度，预期它贡献一半以上的留存增量。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PART 03 · 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四个季度的排期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灰色竖线为季度边界；依赖项已对齐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5292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873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454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0357" y="1627632"/>
            <a:ext cx="213580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Q4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260357" y="1847088"/>
            <a:ext cx="10972" cy="2834640"/>
          </a:xfrm>
          <a:prstGeom prst="rect">
            <a:avLst/>
          </a:prstGeom>
          <a:solidFill>
            <a:srgbClr val="252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1947672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编辑器内核重构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2176272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移动端依赖其接口，先行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80359" y="1965960"/>
            <a:ext cx="4216755" cy="219456"/>
          </a:xfrm>
          <a:prstGeom prst="rect">
            <a:avLst/>
          </a:prstGeom>
          <a:solidFill>
            <a:srgbClr val="8B5CF6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2648" y="2459736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多人并发 v2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16169" y="2478024"/>
            <a:ext cx="4216755" cy="219456"/>
          </a:xfrm>
          <a:prstGeom prst="rect">
            <a:avLst/>
          </a:prstGeom>
          <a:solidFill>
            <a:srgbClr val="F45B9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2648" y="2971800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移动端框架重做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3200400"/>
            <a:ext cx="2103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与内核共享接口组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80359" y="2990088"/>
            <a:ext cx="6352565" cy="219456"/>
          </a:xfrm>
          <a:prstGeom prst="rect">
            <a:avLst/>
          </a:prstGeom>
          <a:solidFill>
            <a:srgbClr val="8B5CF6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3483864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移动端全量发布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287789" y="3502152"/>
            <a:ext cx="2080945" cy="219456"/>
          </a:xfrm>
          <a:prstGeom prst="rect">
            <a:avLst/>
          </a:prstGeom>
          <a:solidFill>
            <a:srgbClr val="F45B9C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2648" y="3995928"/>
            <a:ext cx="2103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开放 API 核心集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151979" y="4014215"/>
            <a:ext cx="4216755" cy="219456"/>
          </a:xfrm>
          <a:prstGeom prst="rect">
            <a:avLst/>
          </a:prstGeom>
          <a:solidFill>
            <a:srgbClr val="8B5CF6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66928" y="4663440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7" y="4791455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DFF"/>
                </a:solidFill>
                <a:latin typeface="微软雅黑"/>
              </a:rPr>
              <a:t>排期的硬约束只有一个：移动端全量必须等内核重构完成，其余项可并行机动。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PART 03 · 依赖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五项共用依赖，合并成两组交付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技术评审结论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700784"/>
          <a:ext cx="11057838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8481"/>
                <a:gridCol w="3050438"/>
                <a:gridCol w="3431743"/>
                <a:gridCol w="2097176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依赖项</a:t>
                      </a:r>
                    </a:p>
                  </a:txBody>
                  <a:tcPr anchor="ctr" marL="128016" marR="73152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涉及立项</a:t>
                      </a:r>
                    </a:p>
                  </a:txBody>
                  <a:tcPr anchor="ctr" marL="128016" marR="73152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合并后交付物</a:t>
                      </a:r>
                    </a:p>
                  </a:txBody>
                  <a:tcPr anchor="ctr" marL="128016" marR="73152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负责人</a:t>
                      </a:r>
                    </a:p>
                  </a:txBody>
                  <a:tcPr anchor="ctr" marL="128016" marR="73152">
                    <a:solidFill>
                      <a:srgbClr val="8B5CF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EDFF"/>
                          </a:solidFill>
                          <a:latin typeface="微软雅黑"/>
                        </a:rPr>
                        <a:t>权限体系 v2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协作深度 / 开放平台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统一权限服务 Q2 交付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平台组 · ×××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EDFF"/>
                          </a:solidFill>
                          <a:latin typeface="微软雅黑"/>
                        </a:rPr>
                        <a:t>实时通道</a:t>
                      </a:r>
                    </a:p>
                  </a:txBody>
                  <a:tcPr anchor="ctr" marL="128016" marR="73152">
                    <a:solidFill>
                      <a:srgbClr val="1514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协作深度 / 移动端</a:t>
                      </a:r>
                    </a:p>
                  </a:txBody>
                  <a:tcPr anchor="ctr" marL="128016" marR="73152">
                    <a:solidFill>
                      <a:srgbClr val="1514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长连接网关 Q1 交付</a:t>
                      </a:r>
                    </a:p>
                  </a:txBody>
                  <a:tcPr anchor="ctr" marL="128016" marR="73152">
                    <a:solidFill>
                      <a:srgbClr val="1514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基础组 · ×××</a:t>
                      </a:r>
                    </a:p>
                  </a:txBody>
                  <a:tcPr anchor="ctr" marL="128016" marR="73152">
                    <a:solidFill>
                      <a:srgbClr val="15143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0EDFF"/>
                          </a:solidFill>
                          <a:latin typeface="微软雅黑"/>
                        </a:rPr>
                        <a:t>计费改造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开放平台 / 商业化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按量计费 Q3 交付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0EDFF"/>
                          </a:solidFill>
                          <a:latin typeface="微软雅黑"/>
                        </a:rPr>
                        <a:t>商业化 · ×××</a:t>
                      </a:r>
                    </a:p>
                  </a:txBody>
                  <a:tcPr anchor="ctr" marL="128016" marR="73152">
                    <a:solidFill>
                      <a:srgbClr val="0A0A1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0EDFF"/>
                </a:solidFill>
                <a:latin typeface="微软雅黑"/>
              </a:rPr>
              <a:t>合并的收益：省约 3 人月，且两组接口只需对接一次。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ng-developers-at-work-in-office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PART 02 · 主线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0EDFF"/>
                </a:solidFill>
                <a:latin typeface="微软雅黑"/>
              </a:rPr>
              <a:t>移动端重做：不是改版，是还债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DFF"/>
                </a:solidFill>
                <a:latin typeface="微软雅黑"/>
              </a:rPr>
              <a:t>历史包袱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AEA6D6"/>
                </a:solidFill>
                <a:latin typeface="微软雅黑"/>
              </a:rPr>
              <a:t>2019 年的混合架构仍在跑，页面打开比桌面慢 2.8 秒。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DFF"/>
                </a:solidFill>
                <a:latin typeface="微软雅黑"/>
              </a:rPr>
              <a:t>团队断档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AEA6D6"/>
                </a:solidFill>
                <a:latin typeface="微软雅黑"/>
              </a:rPr>
              <a:t>移动端工程师 2025 年流失过半，新代码无人敢动。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279391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DFF"/>
                </a:solidFill>
                <a:latin typeface="微软雅黑"/>
              </a:rPr>
              <a:t>重做方案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AEA6D6"/>
                </a:solidFill>
                <a:latin typeface="微软雅黑"/>
              </a:rPr>
              <a:t>原生框架 + 共享业务层，桌面端逻辑零改动复用。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0EDFF"/>
                </a:solidFill>
                <a:latin typeface="微软雅黑"/>
              </a:rPr>
              <a:t>重做的验收标准只有一条：移动端周活追到桌面端的六成。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08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PART 04 · 取舍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明确不做：四项与理由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砍掉的比留下更需要理由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45B9C"/>
                </a:solidFill>
                <a:latin typeface="微软雅黑"/>
              </a:rPr>
              <a:t>呼声最高的四项「不做」及呼声强度（指数）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离线编辑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1713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174381" cy="1828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73629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72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场景低频，内核重构后重新评估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自建 IM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1713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2865760" cy="18288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65008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65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打不过专业 IM，不碰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多语言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1713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2116254" cy="1828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815502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48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海外策略未定，先做架构预留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AI 写作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1713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579047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EDFF"/>
                </a:solidFill>
                <a:latin typeface="微软雅黑"/>
              </a:rPr>
              <a:t>88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呼声最高但同质化严重，只做辅助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DFF"/>
                </a:solidFill>
                <a:latin typeface="微软雅黑"/>
              </a:rPr>
              <a:t>AI 写作砍到「只做辅助」是本年度最难的取舍：呼声最高，但三家大厂已把独立功能做成了免费能力。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路线图怎么防僵化：三个机制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0EDFF"/>
                </a:solidFill>
                <a:latin typeface="微软雅黑"/>
              </a:rPr>
              <a:t>季度修正窗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每季度末开放一次排期修正，平时不接受插队。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716B96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0EDFF"/>
                </a:solidFill>
                <a:latin typeface="微软雅黑"/>
              </a:rPr>
              <a:t>机动储备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31% 资源不预排，应对事故与突发机会。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716B96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0EDFF"/>
                </a:solidFill>
                <a:latin typeface="微软雅黑"/>
              </a:rPr>
              <a:t>双周对表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路线图与实际进度双周对一次，偏差超 2 周触发修正窗。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0EDFF"/>
                </a:solidFill>
                <a:latin typeface="微软雅黑"/>
              </a:rPr>
              <a:t>路线图的价值不在「照着做」，在「让每一次变化都有据可查」。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2027 四个关键节点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45B9C"/>
                </a:solidFill>
                <a:latin typeface="微软雅黑"/>
              </a:rPr>
              <a:t>Q1 末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DFF"/>
                </a:solidFill>
                <a:latin typeface="微软雅黑"/>
              </a:rPr>
              <a:t>内核重构交付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EA6D6"/>
                </a:solidFill>
                <a:latin typeface="微软雅黑"/>
              </a:rPr>
              <a:t>移动端切换接口，风险最高的一次变更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45B9C"/>
                </a:solidFill>
                <a:latin typeface="微软雅黑"/>
              </a:rPr>
              <a:t>Q2 末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F4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DFF"/>
                </a:solidFill>
                <a:latin typeface="微软雅黑"/>
              </a:rPr>
              <a:t>多人并发 v2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EA6D6"/>
                </a:solidFill>
                <a:latin typeface="微软雅黑"/>
              </a:rPr>
              <a:t>留存目标中期校验点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45B9C"/>
                </a:solidFill>
                <a:latin typeface="微软雅黑"/>
              </a:rPr>
              <a:t>Q3 末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DFF"/>
                </a:solidFill>
                <a:latin typeface="微软雅黑"/>
              </a:rPr>
              <a:t>移动端灰度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EA6D6"/>
                </a:solidFill>
                <a:latin typeface="微软雅黑"/>
              </a:rPr>
              <a:t>20% 用户先行，双周对比数据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45B9C"/>
                </a:solidFill>
                <a:latin typeface="微软雅黑"/>
              </a:rPr>
              <a:t>Q4 末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F4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0EDFF"/>
                </a:solidFill>
                <a:latin typeface="微软雅黑"/>
              </a:rPr>
              <a:t>全量 + API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AEA6D6"/>
                </a:solidFill>
                <a:latin typeface="微软雅黑"/>
              </a:rPr>
              <a:t>年度目标总校验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0EDFF"/>
                </a:solidFill>
                <a:latin typeface="微软雅黑"/>
              </a:rPr>
              <a:t>Q1 末是全年最大风险点，预案：灰度回滚方案与桌面端降级开关在 Q1 第一周完成。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下一步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两周内的启动动作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规划批准后立即执行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B5CF6"/>
                </a:solidFill>
                <a:latin typeface="微软雅黑"/>
              </a:rPr>
              <a:t>立项卡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EDFF"/>
                </a:solidFill>
                <a:latin typeface="微软雅黑"/>
              </a:rPr>
              <a:t>12 个立项各出一页立项卡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AEA6D6"/>
                </a:solidFill>
                <a:latin typeface="微软雅黑"/>
              </a:rPr>
              <a:t>各主责组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45B9C"/>
                </a:solidFill>
                <a:latin typeface="微软雅黑"/>
              </a:rPr>
              <a:t>11.15 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接口冻结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EDFF"/>
                </a:solidFill>
                <a:latin typeface="微软雅黑"/>
              </a:rPr>
              <a:t>内核与移动端接口组冻结 v1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AEA6D6"/>
                </a:solidFill>
                <a:latin typeface="微软雅黑"/>
              </a:rPr>
              <a:t>架构师 ×××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45B9C"/>
                </a:solidFill>
                <a:latin typeface="微软雅黑"/>
              </a:rPr>
              <a:t>11.20 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51430"/>
          </a:solidFill>
          <a:ln w="9525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3D8BFF"/>
                </a:solidFill>
                <a:latin typeface="微软雅黑"/>
              </a:rPr>
              <a:t>灰度预案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0EDFF"/>
                </a:solidFill>
                <a:latin typeface="微软雅黑"/>
              </a:rPr>
              <a:t>移动端灰度与回滚方案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AEA6D6"/>
                </a:solidFill>
                <a:latin typeface="微软雅黑"/>
              </a:rPr>
              <a:t>移动组 ×××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45B9C"/>
                </a:solidFill>
                <a:latin typeface="微软雅黑"/>
              </a:rPr>
              <a:t>12.10 前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0EDFF"/>
                </a:solidFill>
                <a:latin typeface="微软雅黑"/>
              </a:rPr>
              <a:t>路线图批准的标志不是会议通过，是这三行动作有人认领。</a:t>
            </a:r>
          </a:p>
        </p:txBody>
      </p:sp>
      <p:sp>
        <p:nvSpPr>
          <p:cNvPr id="30" name="Rounded Rectangle 2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716B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5B9C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0EDFF"/>
                </a:solidFill>
                <a:latin typeface="微软雅黑"/>
              </a:rPr>
              <a:t>过程与评审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AEA6D6"/>
                </a:solidFill>
                <a:latin typeface="微软雅黑"/>
              </a:rPr>
              <a:t>路线图是怎么定下来的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252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dartboard-on-door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0EDFF"/>
                </a:solidFill>
                <a:latin typeface="微软雅黑"/>
              </a:rPr>
              <a:t>设计评审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AEA6D6"/>
                </a:solidFill>
                <a:latin typeface="微软雅黑"/>
              </a:rPr>
              <a:t>路线图上每一项都过了两轮设计评审与一轮技术评审。</a:t>
            </a:r>
          </a:p>
        </p:txBody>
      </p:sp>
      <p:pic>
        <p:nvPicPr>
          <p:cNvPr id="14" name="Picture 13" descr="cell-phone-screen-displaying-graphs-and-numbers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DFF"/>
                </a:solidFill>
                <a:latin typeface="微软雅黑"/>
              </a:rPr>
              <a:t>依赖梳理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AEA6D6"/>
                </a:solidFill>
                <a:latin typeface="微软雅黑"/>
              </a:rPr>
              <a:t>12 项规划里 5 项存在共同依赖，排期时做了合并。</a:t>
            </a:r>
          </a:p>
        </p:txBody>
      </p:sp>
      <p:pic>
        <p:nvPicPr>
          <p:cNvPr id="18" name="Picture 17" descr="software-developer-on-php-code.jpg"/>
          <p:cNvPicPr>
            <a:picLocks noChangeAspect="1"/>
          </p:cNvPicPr>
          <p:nvPr/>
        </p:nvPicPr>
        <p:blipFill>
          <a:blip r:embed="rId4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0EDFF"/>
                </a:solidFill>
                <a:latin typeface="微软雅黑"/>
              </a:rPr>
              <a:t>原型验证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AEA6D6"/>
                </a:solidFill>
                <a:latin typeface="微软雅黑"/>
              </a:rPr>
              <a:t>高不确定性的 3 项先做原型验证，再进正式排期。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171336"/>
          </a:solidFill>
          <a:ln w="9525">
            <a:solidFill>
              <a:srgbClr val="1713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0EDFF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5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6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7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171336"/>
          </a:solidFill>
          <a:ln w="7620">
            <a:solidFill>
              <a:srgbClr val="2522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AEA6D6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716B96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45B9C"/>
                </a:solidFill>
                <a:latin typeface="微软雅黑"/>
              </a:rPr>
              <a:t>ROADMAP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0EDFF"/>
                </a:solidFill>
                <a:latin typeface="微软雅黑"/>
              </a:rPr>
              <a:t>做少一点，做深一点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AEA6D6"/>
                </a:solidFill>
                <a:latin typeface="微软雅黑"/>
              </a:rPr>
              <a:t>XX 产品线 · 2027 路线图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716B96"/>
                </a:solidFill>
                <a:latin typeface="微软雅黑"/>
              </a:rPr>
              <a:t>规划组 · 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716B96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