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人均工具数</c:v>
                </c:pt>
              </c:strCache>
            </c:strRef>
          </c:tx>
          <c:spPr>
            <a:solidFill>
              <a:srgbClr val="3D8BFF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上线前</c:v>
                </c:pt>
                <c:pt idx="1">
                  <c:v>第 1 月</c:v>
                </c:pt>
                <c:pt idx="2">
                  <c:v>第 3 月</c:v>
                </c:pt>
                <c:pt idx="3">
                  <c:v>第 6 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6.8</c:v>
                </c:pt>
                <c:pt idx="1">
                  <c:v>4.1</c:v>
                </c:pt>
                <c:pt idx="2">
                  <c:v>3.2</c:v>
                </c:pt>
                <c:pt idx="3">
                  <c:v>2.9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人均月成本（元）</c:v>
                </c:pt>
              </c:strCache>
            </c:strRef>
          </c:tx>
          <c:spPr>
            <a:ln w="28575" cap="rnd">
              <a:solidFill>
                <a:srgbClr val="00D9C0"/>
              </a:solidFill>
            </a:ln>
          </c:spPr>
          <c:cat>
            <c:strRef>
              <c:f>Sheet1!$A$2:$A$5</c:f>
              <c:strCache>
                <c:ptCount val="4"/>
                <c:pt idx="0">
                  <c:v>上线前</c:v>
                </c:pt>
                <c:pt idx="1">
                  <c:v>第 1 月</c:v>
                </c:pt>
                <c:pt idx="2">
                  <c:v>第 3 月</c:v>
                </c:pt>
                <c:pt idx="3">
                  <c:v>第 6 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86</c:v>
                </c:pt>
                <c:pt idx="1">
                  <c:v>62</c:v>
                </c:pt>
                <c:pt idx="2">
                  <c:v>47</c:v>
                </c:pt>
                <c:pt idx="3">
                  <c:v>39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B2C4C"/>
            </a:solidFill>
          </a:ln>
        </c:spPr>
        <c:txPr>
          <a:bodyPr/>
          <a:lstStyle/>
          <a:p>
            <a:pPr>
              <a:defRPr sz="900">
                <a:solidFill>
                  <a:srgbClr val="9AB4D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B2C4C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7896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9AB4D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9AB4D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WorkOS</c:v>
                </c:pt>
              </c:strCache>
            </c:strRef>
          </c:tx>
          <c:spPr>
            <a:ln w="22860">
              <a:solidFill>
                <a:srgbClr val="1B2C4C"/>
              </a:solidFill>
            </a:ln>
          </c:spPr>
          <c:cat>
            <c:strRef>
              <c:f>Sheet1!$A$2:$A$6</c:f>
              <c:strCache>
                <c:ptCount val="5"/>
                <c:pt idx="0">
                  <c:v>上手速度</c:v>
                </c:pt>
                <c:pt idx="1">
                  <c:v>价格</c:v>
                </c:pt>
                <c:pt idx="2">
                  <c:v>功能深度</c:v>
                </c:pt>
                <c:pt idx="3">
                  <c:v>开放性</c:v>
                </c:pt>
                <c:pt idx="4">
                  <c:v>服务响应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4.6</c:v>
                </c:pt>
                <c:pt idx="1">
                  <c:v>4.4</c:v>
                </c:pt>
                <c:pt idx="2">
                  <c:v>3.4</c:v>
                </c:pt>
                <c:pt idx="3">
                  <c:v>3.8</c:v>
                </c:pt>
                <c:pt idx="4">
                  <c:v>4.7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一体化大厂</c:v>
                </c:pt>
              </c:strCache>
            </c:strRef>
          </c:tx>
          <c:spPr>
            <a:ln w="22860">
              <a:solidFill>
                <a:srgbClr val="3D8BFF"/>
              </a:solidFill>
            </a:ln>
          </c:spPr>
          <c:cat>
            <c:strRef>
              <c:f>Sheet1!$A$2:$A$6</c:f>
              <c:strCache>
                <c:ptCount val="5"/>
                <c:pt idx="0">
                  <c:v>上手速度</c:v>
                </c:pt>
                <c:pt idx="1">
                  <c:v>价格</c:v>
                </c:pt>
                <c:pt idx="2">
                  <c:v>功能深度</c:v>
                </c:pt>
                <c:pt idx="3">
                  <c:v>开放性</c:v>
                </c:pt>
                <c:pt idx="4">
                  <c:v>服务响应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3.1</c:v>
                </c:pt>
                <c:pt idx="1">
                  <c:v>2.6</c:v>
                </c:pt>
                <c:pt idx="2">
                  <c:v>4.8</c:v>
                </c:pt>
                <c:pt idx="3">
                  <c:v>4.2</c:v>
                </c:pt>
                <c:pt idx="4">
                  <c:v>3.0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1B2C4C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5F7896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9AB4D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9AB4D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9.xml"/><Relationship Id="rId4" Type="http://schemas.openxmlformats.org/officeDocument/2006/relationships/slide" Target="slide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slide" Target="slide11.xml"/><Relationship Id="rId5" Type="http://schemas.openxmlformats.org/officeDocument/2006/relationships/slide" Target="slide2.xml"/><Relationship Id="rId6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24528" cy="685800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am-in-modern-office-meeting-room.jpg"/>
          <p:cNvPicPr>
            <a:picLocks noChangeAspect="1"/>
          </p:cNvPicPr>
          <p:nvPr/>
        </p:nvPicPr>
        <p:blipFill>
          <a:blip r:embed="rId2"/>
          <a:srcRect l="11263" r="11263"/>
          <a:stretch>
            <a:fillRect/>
          </a:stretch>
        </p:blipFill>
        <p:spPr>
          <a:xfrm>
            <a:off x="4224528" y="0"/>
            <a:ext cx="7967167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24528" y="0"/>
            <a:ext cx="54864" cy="6858000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170432"/>
            <a:ext cx="31089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WORKOS PRODUCT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17904"/>
            <a:ext cx="3218688" cy="19751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微软雅黑"/>
              </a:rPr>
              <a:t>协作这件事，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微软雅黑"/>
              </a:rPr>
              <a:t>不该在五个 App 之间来回切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712463"/>
            <a:ext cx="566928" cy="36576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3822191"/>
            <a:ext cx="3127248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50" b="0" i="0">
                <a:solidFill>
                  <a:srgbClr val="C9D2DE"/>
                </a:solidFill>
                <a:latin typeface="微软雅黑"/>
              </a:rPr>
              <a:t>XX 云 WorkOS · 产品介绍</a:t>
            </a:r>
          </a:p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050" b="0" i="0">
                <a:solidFill>
                  <a:srgbClr val="C9D2DE"/>
                </a:solidFill>
                <a:latin typeface="微软雅黑"/>
              </a:rPr>
              <a:t>面向 100-2000 人规模的成长型团队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718304"/>
            <a:ext cx="157276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83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029200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D9A8"/>
                </a:solidFill>
                <a:latin typeface="微软雅黑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221224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EB9C8"/>
                </a:solidFill>
                <a:latin typeface="微软雅黑"/>
              </a:rPr>
              <a:t>首月留存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4718304"/>
            <a:ext cx="157276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78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5029200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D9A8"/>
                </a:solidFill>
                <a:latin typeface="微软雅黑"/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0" y="5221224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EB9C8"/>
                </a:solidFill>
                <a:latin typeface="微软雅黑"/>
              </a:rPr>
              <a:t>日活占比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49824"/>
            <a:ext cx="157276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5760720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D9A8"/>
                </a:solidFill>
                <a:latin typeface="微软雅黑"/>
              </a:rPr>
              <a:t>小时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52744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EB9C8"/>
                </a:solidFill>
                <a:latin typeface="微软雅黑"/>
              </a:rPr>
              <a:t>开通上线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0" y="5449824"/>
            <a:ext cx="157276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</a:rPr>
              <a:t>39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5760720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0D9A8"/>
                </a:solidFill>
                <a:latin typeface="微软雅黑"/>
              </a:rPr>
              <a:t>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5952744"/>
            <a:ext cx="157276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EB9C8"/>
                </a:solidFill>
                <a:latin typeface="微软雅黑"/>
              </a:rPr>
              <a:t>人均月费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309360"/>
            <a:ext cx="31089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EB9C8"/>
                </a:solidFill>
                <a:latin typeface="微软雅黑"/>
              </a:rPr>
              <a:t>XX 云 · 商业化部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介绍分四段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每段 5 分钟，总计 20 分钟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3FF"/>
                </a:solidFill>
                <a:latin typeface="微软雅黑"/>
              </a:rPr>
              <a:t>客户的真实痛点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AB4D4"/>
                </a:solidFill>
                <a:latin typeface="微软雅黑"/>
              </a:rPr>
              <a:t>工具越多，协作越慢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3FF"/>
                </a:solidFill>
                <a:latin typeface="微软雅黑"/>
              </a:rPr>
              <a:t>WorkOS 怎么解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AB4D4"/>
                </a:solidFill>
                <a:latin typeface="微软雅黑"/>
              </a:rPr>
              <a:t>一个平台三件套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3FF"/>
                </a:solidFill>
                <a:latin typeface="微软雅黑"/>
              </a:rPr>
              <a:t>别人的团队用得怎样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AB4D4"/>
                </a:solidFill>
                <a:latin typeface="微软雅黑"/>
              </a:rPr>
              <a:t>三个客户三个数字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00D9C0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EAF3FF"/>
                </a:solidFill>
                <a:latin typeface="微软雅黑"/>
              </a:rPr>
              <a:t>价格与交付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9AB4D4"/>
                </a:solidFill>
                <a:latin typeface="微软雅黑"/>
              </a:rPr>
              <a:t>怎么开始用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00D9C0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客户的真实痛点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工具越多，协作越慢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01 · 痛点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工具越多，协作越慢：三组数字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来源：2026 年协作工具 usage 审计（客户样本 60 家）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7896"/>
                </a:solidFill>
                <a:latin typeface="微软雅黑"/>
              </a:rPr>
              <a:t>人均工具数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3D8BFF"/>
                </a:solidFill>
                <a:latin typeface="微软雅黑"/>
              </a:rPr>
              <a:t>6.8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AB4D4"/>
                </a:solidFill>
                <a:latin typeface="微软雅黑"/>
              </a:rPr>
              <a:t>文档/任务/IM/网盘/表格/邮件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7896"/>
                </a:solidFill>
                <a:latin typeface="微软雅黑"/>
              </a:rPr>
              <a:t>同一家公司同时付费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7896"/>
                </a:solidFill>
                <a:latin typeface="微软雅黑"/>
              </a:rPr>
              <a:t>信息找不回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3D8BFF"/>
                </a:solidFill>
                <a:latin typeface="微软雅黑"/>
              </a:rPr>
              <a:t>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AB4D4"/>
                </a:solidFill>
                <a:latin typeface="微软雅黑"/>
              </a:rPr>
              <a:t>工作时间花在找资料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7896"/>
                </a:solidFill>
                <a:latin typeface="微软雅黑"/>
              </a:rPr>
              <a:t>跨工具搜索是重灾区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7896"/>
                </a:solidFill>
                <a:latin typeface="微软雅黑"/>
              </a:rPr>
              <a:t>重复付费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3D8BFF"/>
                </a:solidFill>
                <a:latin typeface="微软雅黑"/>
              </a:rPr>
              <a:t>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万元/年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9AB4D4"/>
                </a:solidFill>
                <a:latin typeface="微软雅黑"/>
              </a:rPr>
              <a:t>中位客户功能重叠支出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5F7896"/>
                </a:solidFill>
                <a:latin typeface="微软雅黑"/>
              </a:rPr>
              <a:t>三个工具都有日历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00D9C0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EAF3FF"/>
                </a:solidFill>
                <a:latin typeface="微软雅黑"/>
              </a:rPr>
              <a:t>客户买的不是第 7 个工具，是把前 6 个里重复的部分省掉。WorkOS 的卖点不是「更多」，是「更少」。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02 · 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三件套替代六工具：能省多少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柱为替代后工具数（个），线为人均月成本（元）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00D9C0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3D8BFF"/>
                </a:solidFill>
                <a:latin typeface="微软雅黑"/>
              </a:rPr>
              <a:t>先收编文档和任务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B4D4"/>
                </a:solidFill>
                <a:latin typeface="微软雅黑"/>
              </a:rPr>
              <a:t>高频两件套迁入，IM 保留原有习惯。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3D8BFF"/>
                </a:solidFill>
                <a:latin typeface="微软雅黑"/>
              </a:rPr>
              <a:t>第三月成本趋稳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B4D4"/>
                </a:solidFill>
                <a:latin typeface="微软雅黑"/>
              </a:rPr>
              <a:t>剩下的是专业工具（设计/客服），不属于替代范围。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3D8BFF"/>
                </a:solidFill>
                <a:latin typeface="微软雅黑"/>
              </a:rPr>
              <a:t>39 元是终态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9AB4D4"/>
                </a:solidFill>
                <a:latin typeface="微软雅黑"/>
              </a:rPr>
              <a:t>含存储与审批，比替代前省 55%。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3FF"/>
                </a:solidFill>
                <a:latin typeface="微软雅黑"/>
              </a:rPr>
              <a:t>结论：演示时用这张图回答「能帮我省多少钱」，比功能清单有效得多。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deo-conference-meeting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02 · 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EAF3FF"/>
                </a:solidFill>
                <a:latin typeface="微软雅黑"/>
              </a:rPr>
              <a:t>三件套：文档、任务、审批，数据在一处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3FF"/>
                </a:solidFill>
                <a:latin typeface="微软雅黑"/>
              </a:rPr>
              <a:t>文档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AB4D4"/>
                </a:solidFill>
                <a:latin typeface="微软雅黑"/>
              </a:rPr>
              <a:t>在线协同 + 版本历史，权限跟部门走，外链默认七天过期。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3FF"/>
                </a:solidFill>
                <a:latin typeface="微软雅黑"/>
              </a:rPr>
              <a:t>任务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AB4D4"/>
                </a:solidFill>
                <a:latin typeface="微软雅黑"/>
              </a:rPr>
              <a:t>从文档里一键派生任务，谁在改哪份材料，看板上一目了然。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3FF"/>
                </a:solidFill>
                <a:latin typeface="微软雅黑"/>
              </a:rPr>
              <a:t>审批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9AB4D4"/>
                </a:solidFill>
                <a:latin typeface="微软雅黑"/>
              </a:rPr>
              <a:t>审批流可视化搭建，平均审批时长从 1.8 天压到 0.4 天。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EAF3FF"/>
                </a:solidFill>
                <a:latin typeface="微软雅黑"/>
              </a:rPr>
              <a:t>演示顺序就按客户一天的工作走：早上看文档 → 派任务 → 提审批，不要按功能模块讲。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06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03 · 客户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三个客户，三个数字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2026 年已交付客户（脱敏）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66928" y="1700784"/>
          <a:ext cx="11057837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8902"/>
                <a:gridCol w="1382229"/>
                <a:gridCol w="3801132"/>
                <a:gridCol w="3455574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客户</a:t>
                      </a:r>
                    </a:p>
                  </a:txBody>
                  <a:tcPr anchor="ctr" marL="128016" marR="73152">
                    <a:solidFill>
                      <a:srgbClr val="3D8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规模</a:t>
                      </a:r>
                    </a:p>
                  </a:txBody>
                  <a:tcPr anchor="ctr" marL="128016" marR="73152">
                    <a:solidFill>
                      <a:srgbClr val="3D8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上线路径</a:t>
                      </a:r>
                    </a:p>
                  </a:txBody>
                  <a:tcPr anchor="ctr" marL="128016" marR="73152">
                    <a:solidFill>
                      <a:srgbClr val="3D8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关键结果</a:t>
                      </a:r>
                    </a:p>
                  </a:txBody>
                  <a:tcPr anchor="ctr" marL="128016" marR="73152">
                    <a:solidFill>
                      <a:srgbClr val="3D8B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3FF"/>
                          </a:solidFill>
                          <a:latin typeface="微软雅黑"/>
                        </a:rPr>
                        <a:t>某跨境电商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412 人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从文档切入，第 3 周全员上线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周会准备时间 3h → 40min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3FF"/>
                          </a:solidFill>
                          <a:latin typeface="微软雅黑"/>
                        </a:rPr>
                        <a:t>某连锁餐饮</a:t>
                      </a:r>
                    </a:p>
                  </a:txBody>
                  <a:tcPr anchor="ctr" marL="128016" marR="73152">
                    <a:solidFill>
                      <a:srgbClr val="0F1B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1600 人</a:t>
                      </a:r>
                    </a:p>
                  </a:txBody>
                  <a:tcPr anchor="ctr" marL="128016" marR="73152">
                    <a:solidFill>
                      <a:srgbClr val="0F1B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从审批切入，替代纸质流程</a:t>
                      </a:r>
                    </a:p>
                  </a:txBody>
                  <a:tcPr anchor="ctr" marL="128016" marR="73152">
                    <a:solidFill>
                      <a:srgbClr val="0F1B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审批时长 1.8 天 → 0.4 天</a:t>
                      </a:r>
                    </a:p>
                  </a:txBody>
                  <a:tcPr anchor="ctr" marL="128016" marR="73152">
                    <a:solidFill>
                      <a:srgbClr val="0F1B3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EAF3FF"/>
                          </a:solidFill>
                          <a:latin typeface="微软雅黑"/>
                        </a:rPr>
                        <a:t>某设计工作室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86 人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从任务看板切入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EAF3FF"/>
                          </a:solidFill>
                          <a:latin typeface="微软雅黑"/>
                        </a:rPr>
                        <a:t>项目延期率 27% → 9%</a:t>
                      </a:r>
                    </a:p>
                  </a:txBody>
                  <a:tcPr anchor="ctr" marL="128016" marR="73152">
                    <a:solidFill>
                      <a:srgbClr val="060D1A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EAF3FF"/>
                </a:solidFill>
                <a:latin typeface="微软雅黑"/>
              </a:rPr>
              <a:t>讲客户案例的规矩：只讲切入点和结果数字，不讲「客户非常满意」。</a:t>
            </a:r>
          </a:p>
        </p:txBody>
      </p:sp>
      <p:sp>
        <p:nvSpPr>
          <p:cNvPr id="13" name="Rounded Rectangle 1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14" name="Rounded Rectangle 1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15" name="Rounded Rectangle 1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PART 04 · 交付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上线四步，最快 2 小时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不需要客户 IT 参与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3FF"/>
                </a:solidFill>
                <a:latin typeface="微软雅黑"/>
              </a:rPr>
              <a:t>开通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AB4D4"/>
                </a:solidFill>
                <a:latin typeface="微软雅黑"/>
              </a:rPr>
              <a:t>管理员注册即开通，默认配置可用。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7896"/>
                </a:solidFill>
                <a:latin typeface="微软雅黑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3FF"/>
                </a:solidFill>
                <a:latin typeface="微软雅黑"/>
              </a:rPr>
              <a:t>搭架构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AB4D4"/>
                </a:solidFill>
                <a:latin typeface="微软雅黑"/>
              </a:rPr>
              <a:t>导入部门与人员，微信扫码入组织。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7896"/>
                </a:solidFill>
                <a:latin typeface="微软雅黑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3FF"/>
                </a:solidFill>
                <a:latin typeface="微软雅黑"/>
              </a:rPr>
              <a:t>迁内容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AB4D4"/>
                </a:solidFill>
                <a:latin typeface="微软雅黑"/>
              </a:rPr>
              <a:t>批量导入历史文档，保留原目录结构。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5F7896"/>
                </a:solidFill>
                <a:latin typeface="微软雅黑"/>
              </a:rPr>
              <a:t>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EAF3FF"/>
                </a:solidFill>
                <a:latin typeface="微软雅黑"/>
              </a:rPr>
              <a:t>立规矩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9AB4D4"/>
                </a:solidFill>
                <a:latin typeface="微软雅黑"/>
              </a:rPr>
              <a:t>权限模板三选一，上线当天发使用公约。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EAF3FF"/>
                </a:solidFill>
                <a:latin typeface="微软雅黑"/>
              </a:rPr>
              <a:t>第 4 步是我们和别家最大的差异：工具上线容易，习惯上线难，使用公约模板是交付经理的标准动作。</a:t>
            </a:r>
          </a:p>
        </p:txBody>
      </p:sp>
      <p:sp>
        <p:nvSpPr>
          <p:cNvPr id="35" name="Rounded Rectangle 34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36" name="Rounded Rectangle 35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37" name="Rounded Rectangle 36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里程碑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产品两年，三次关键转向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2025.03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3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单点上线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AB4D4"/>
                </a:solidFill>
                <a:latin typeface="微软雅黑"/>
              </a:rPr>
              <a:t>文档协同先行，免费策略获客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2025.09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加任务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AB4D4"/>
                </a:solidFill>
                <a:latin typeface="微软雅黑"/>
              </a:rPr>
              <a:t>文档派生任务，留存从 61% 升到 74%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2026.03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3D8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加审批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AB4D4"/>
                </a:solidFill>
                <a:latin typeface="微软雅黑"/>
              </a:rPr>
              <a:t>补齐流程类需求，客单价翻倍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00D9C0"/>
                </a:solidFill>
                <a:latin typeface="微软雅黑"/>
              </a:rPr>
              <a:t>2026.10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00D9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WorkOS 2.0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9AB4D4"/>
                </a:solidFill>
                <a:latin typeface="微软雅黑"/>
              </a:rPr>
              <a:t>开放平台与三大行业模板上线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AF3FF"/>
                </a:solidFill>
                <a:latin typeface="微软雅黑"/>
              </a:rPr>
              <a:t>每次转向都由留存数据驱动：哪件套让留存涨，下一件就做哪件。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对比 · 选型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和三类对手比，我们赢在哪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5 分制，来自客户选型评估记录（N=27）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3D8BFF"/>
                </a:solidFill>
                <a:latin typeface="微软雅黑"/>
              </a:rPr>
              <a:t>差异点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上手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9AB4D4"/>
                </a:solidFill>
                <a:latin typeface="微软雅黑"/>
              </a:rPr>
              <a:t>2 小时 vs 平均 2 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00D9C0"/>
                </a:solidFill>
                <a:latin typeface="微软雅黑"/>
              </a:rPr>
              <a:t>差异点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EAF3FF"/>
                </a:solidFill>
                <a:latin typeface="微软雅黑"/>
              </a:rPr>
              <a:t>价格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9AB4D4"/>
                </a:solidFill>
                <a:latin typeface="微软雅黑"/>
              </a:rPr>
              <a:t>人均 39 元 vs 65-120 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AF3FF"/>
                </a:solidFill>
                <a:latin typeface="微软雅黑"/>
              </a:rPr>
              <a:t>功能深度我们承认不如大厂，话术是「你用到 80% 的功能，为什么要为 100% 付费」。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下一步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给客户的三种开始方式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都从最小切口进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3D8BFF"/>
                </a:solidFill>
                <a:latin typeface="微软雅黑"/>
              </a:rPr>
              <a:t>试用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3FF"/>
                </a:solidFill>
                <a:latin typeface="微软雅黑"/>
              </a:rPr>
              <a:t>14 天全功能，送迁移协助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AB4D4"/>
                </a:solidFill>
                <a:latin typeface="微软雅黑"/>
              </a:rPr>
              <a:t>今天就能开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销售跟进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00D9C0"/>
                </a:solidFill>
                <a:latin typeface="微软雅黑"/>
              </a:rPr>
              <a:t>单部门试点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3FF"/>
                </a:solidFill>
                <a:latin typeface="微软雅黑"/>
              </a:rPr>
              <a:t>一个部门用 1 个月，出对比数据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AB4D4"/>
                </a:solidFill>
                <a:latin typeface="微软雅黑"/>
              </a:rPr>
              <a:t>推荐给犹豫的客户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客户成功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0F1B30"/>
          </a:solidFill>
          <a:ln w="9525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FFC5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FC53D"/>
                </a:solidFill>
                <a:latin typeface="微软雅黑"/>
              </a:rPr>
              <a:t>直接采购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EAF3FF"/>
                </a:solidFill>
                <a:latin typeface="微软雅黑"/>
              </a:rPr>
              <a:t>年付 9 折 + 专属交付经理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9AB4D4"/>
                </a:solidFill>
                <a:latin typeface="微软雅黑"/>
              </a:rPr>
              <a:t>适合已明确的客户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00D9C0"/>
                </a:solidFill>
                <a:latin typeface="微软雅黑"/>
              </a:rPr>
              <a:t>商务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EAF3FF"/>
                </a:solidFill>
                <a:latin typeface="微软雅黑"/>
              </a:rPr>
              <a:t>不要推客户直接年付：先跑出一个部门的数据，续约和扩容都是自然的。</a:t>
            </a:r>
          </a:p>
        </p:txBody>
      </p:sp>
      <p:sp>
        <p:nvSpPr>
          <p:cNvPr id="30" name="Rounded Rectangle 2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XX 云 · WorkOS 产品介绍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5F7896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00D9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00D9C0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EAF3FF"/>
                </a:solidFill>
                <a:latin typeface="微软雅黑"/>
              </a:rPr>
              <a:t>客户现场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9AB4D4"/>
                </a:solidFill>
                <a:latin typeface="微软雅黑"/>
              </a:rPr>
              <a:t>上线之后的工作是什么样的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B2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team-in-modern-office-meeting-room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EAF3FF"/>
                </a:solidFill>
                <a:latin typeface="微软雅黑"/>
              </a:rPr>
              <a:t>客户现场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9AB4D4"/>
                </a:solidFill>
                <a:latin typeface="微软雅黑"/>
              </a:rPr>
              <a:t>某 400 人电商公司全员上线的第 3 周，周会资料全部在平台内流转。</a:t>
            </a:r>
          </a:p>
        </p:txBody>
      </p:sp>
      <p:pic>
        <p:nvPicPr>
          <p:cNvPr id="14" name="Picture 13" descr="team-in-modern-office-meeting-room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3FF"/>
                </a:solidFill>
                <a:latin typeface="微软雅黑"/>
              </a:rPr>
              <a:t>轻量起步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AB4D4"/>
                </a:solidFill>
                <a:latin typeface="微软雅黑"/>
              </a:rPr>
              <a:t>不需要 IT 参与，一个管理员 2 小时完成开通与部门架构配置。</a:t>
            </a:r>
          </a:p>
        </p:txBody>
      </p:sp>
      <p:pic>
        <p:nvPicPr>
          <p:cNvPr id="18" name="Picture 17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EAF3FF"/>
                </a:solidFill>
                <a:latin typeface="微软雅黑"/>
              </a:rPr>
              <a:t>日常使用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9AB4D4"/>
                </a:solidFill>
                <a:latin typeface="微软雅黑"/>
              </a:rPr>
              <a:t>文档、任务、审批三件套日均活跃 78%，首月留存 83%。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0D1930"/>
          </a:solidFill>
          <a:ln w="9525">
            <a:solidFill>
              <a:srgbClr val="0D19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EAF3FF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0D1930"/>
          </a:solidFill>
          <a:ln w="7620">
            <a:solidFill>
              <a:srgbClr val="1B2C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9AB4D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5F7896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D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3D8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00D9C0"/>
                </a:solidFill>
                <a:latin typeface="微软雅黑"/>
              </a:rPr>
              <a:t>THANKS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EAF3FF"/>
                </a:solidFill>
                <a:latin typeface="微软雅黑"/>
              </a:rPr>
              <a:t>少买三个工具，多干一件正事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9AB4D4"/>
                </a:solidFill>
                <a:latin typeface="微软雅黑"/>
              </a:rPr>
              <a:t>WorkOS · 14 天全功能试用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5F7896"/>
                </a:solidFill>
                <a:latin typeface="微软雅黑"/>
              </a:rPr>
              <a:t>XX 云 · 商业化部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5F7896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