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FF6B1A"/>
              </a:solidFill>
            </c:spPr>
          </c:dPt>
          <c:dPt>
            <c:idx val="1"/>
            <c:spPr>
              <a:solidFill>
                <a:srgbClr val="111111"/>
              </a:solidFill>
            </c:spPr>
          </c:dPt>
          <c:dPt>
            <c:idx val="2"/>
            <c:spPr>
              <a:solidFill>
                <a:srgbClr val="FF6B1A"/>
              </a:solidFill>
            </c:spPr>
          </c:dPt>
          <c:dPt>
            <c:idx val="3"/>
            <c:spPr>
              <a:solidFill>
                <a:srgbClr val="1A1A1A"/>
              </a:solidFill>
            </c:spPr>
          </c:dPt>
          <c:dPt>
            <c:idx val="4"/>
            <c:spPr>
              <a:solidFill>
                <a:srgbClr val="8A8A8A"/>
              </a:solidFill>
            </c:spPr>
          </c:dPt>
          <c:cat>
            <c:strRef>
              <c:f>Sheet1!$A$2:$A$6</c:f>
              <c:strCache>
                <c:ptCount val="5"/>
                <c:pt idx="0">
                  <c:v>配料简短</c:v>
                </c:pt>
                <c:pt idx="1">
                  <c:v>无添加</c:v>
                </c:pt>
                <c:pt idx="2">
                  <c:v>产地透明</c:v>
                </c:pt>
                <c:pt idx="3">
                  <c:v>营养数据</c:v>
                </c:pt>
                <c:pt idx="4">
                  <c:v>环保包装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28</c:v>
                </c:pt>
                <c:pt idx="2">
                  <c:v>18</c:v>
                </c:pt>
                <c:pt idx="3">
                  <c:v>13</c:v>
                </c:pt>
                <c:pt idx="4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111111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销量指数</c:v>
                </c:pt>
              </c:strCache>
            </c:strRef>
          </c:tx>
          <c:spPr>
            <a:solidFill>
              <a:srgbClr val="FF6B1A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168</c:v>
                </c:pt>
                <c:pt idx="2">
                  <c:v>239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平均客单（元）</c:v>
                </c:pt>
              </c:strCache>
            </c:strRef>
          </c:tx>
          <c:spPr>
            <a:ln w="28575" cap="rnd">
              <a:solidFill>
                <a:srgbClr val="111111"/>
              </a:solidFill>
            </a:ln>
          </c:spPr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22</c:v>
                </c:pt>
                <c:pt idx="1">
                  <c:v>26</c:v>
                </c:pt>
                <c:pt idx="2">
                  <c:v>31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大电商</c:v>
                </c:pt>
              </c:strCache>
            </c:strRef>
          </c:tx>
          <c:spPr>
            <a:solidFill>
              <a:srgbClr val="FF6B1A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58</c:v>
                </c:pt>
                <c:pt idx="1">
                  <c:v>49</c:v>
                </c:pt>
                <c:pt idx="2">
                  <c:v>41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即时零售</c:v>
                </c:pt>
              </c:strCache>
            </c:strRef>
          </c:tx>
          <c:spPr>
            <a:solidFill>
              <a:srgbClr val="111111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</c:v>
                </c:pt>
                <c:pt idx="1">
                  <c:v>24</c:v>
                </c:pt>
                <c:pt idx="2">
                  <c:v>33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线下自购</c:v>
                </c:pt>
              </c:strCache>
            </c:strRef>
          </c:tx>
          <c:spPr>
            <a:solidFill>
              <a:srgbClr val="FF6B1A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28</c:v>
                </c:pt>
                <c:pt idx="1">
                  <c:v>27</c:v>
                </c:pt>
                <c:pt idx="2">
                  <c:v>26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2.jpg"/><Relationship Id="rId4" Type="http://schemas.openxmlformats.org/officeDocument/2006/relationships/slide" Target="slide12.xml"/><Relationship Id="rId5" Type="http://schemas.openxmlformats.org/officeDocument/2006/relationships/slide" Target="slide2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omen-walk-into-store-front.jpg"/>
          <p:cNvPicPr>
            <a:picLocks noChangeAspect="1"/>
          </p:cNvPicPr>
          <p:nvPr/>
        </p:nvPicPr>
        <p:blipFill>
          <a:blip r:embed="rId2"/>
          <a:srcRect l="17932" r="17932"/>
          <a:stretch>
            <a:fillRect/>
          </a:stretch>
        </p:blipFill>
        <p:spPr>
          <a:xfrm>
            <a:off x="6053328" y="0"/>
            <a:ext cx="6138367" cy="6382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328" y="0"/>
            <a:ext cx="54864" cy="638251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649224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FFFFFF"/>
                </a:solidFill>
                <a:latin typeface="微软雅黑"/>
              </a:rPr>
              <a:t>XX 研究院 · 消费组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13087" y="64922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C9D2D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TREND REPORT 2027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353312"/>
            <a:ext cx="5138928" cy="2139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2027：消费没有降级，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是变成了「较真」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621024"/>
            <a:ext cx="566928" cy="4572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803904"/>
            <a:ext cx="493776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年度消费趋势洞察 · 品牌行动版</a:t>
            </a:r>
          </a:p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样本：街巡 32 街区 + 问卷 6,800 + 电商数据 2.1 亿条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6B1A"/>
                </a:solidFill>
                <a:latin typeface="微软雅黑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个 趋势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416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6B1A"/>
                </a:solidFill>
                <a:latin typeface="微软雅黑"/>
              </a:rPr>
              <a:t>32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个 街区巡店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6B1A"/>
                </a:solidFill>
                <a:latin typeface="微软雅黑"/>
              </a:rPr>
              <a:t>6800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份 问卷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6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6B1A"/>
                </a:solidFill>
                <a:latin typeface="微软雅黑"/>
              </a:rPr>
              <a:t>12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条 行动建议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四个趋势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每个趋势：数据 → 案例 → 品牌行动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较真消费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成分党到极致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单人品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一个人也要好好吃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基础款回归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logo 退潮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即时满足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30 分钟期待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较真消费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成分党到极致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TREND 01 · 较真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较真消费：读配料表的人翻倍了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对比口径：2025 vs 2026 问卷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读配料表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F6B1A"/>
                </a:solidFill>
                <a:latin typeface="微软雅黑"/>
              </a:rPr>
              <a:t>64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购买前必读，+21pp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从少数派变成主流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查溯源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F6B1A"/>
                </a:solidFill>
                <a:latin typeface="微软雅黑"/>
              </a:rPr>
              <a:t>38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扫码查产地批次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母婴与食品最甚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成分社群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F6B1A"/>
                </a:solidFill>
                <a:latin typeface="微软雅黑"/>
              </a:rPr>
              <a:t>29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加入过成分讨论群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自传播发生地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一句话读这段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111111"/>
                </a:solidFill>
                <a:latin typeface="微软雅黑"/>
              </a:rPr>
              <a:t>「较真」不是挑剔，是消费者把选择权从品牌手里拿回来了——配料表就是新的货架。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TREND 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较真党最在意什么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问卷 N=6,800，多选归一化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各要素与支付溢价意愿（%）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配料简短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FF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41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「看得懂的配料表」愿意多付 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无添加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FF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3312023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011271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35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清洁标签成默认要求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产地透明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FF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2081843" cy="18288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781091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22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溯源码是最低成本动作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营养数据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FF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1419438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18686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前端展示比检测报告有效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3248" y="4754880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环保包装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07808" y="4773168"/>
            <a:ext cx="3879799" cy="182880"/>
          </a:xfrm>
          <a:prstGeom prst="rect">
            <a:avLst/>
          </a:prstGeom>
          <a:solidFill>
            <a:srgbClr val="FFF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07808" y="4773168"/>
            <a:ext cx="851663" cy="18288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50911" y="4745736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07808" y="4992624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叫好不叫座，别当主卖点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品牌行动：详情页首屏放配料表实拍而不是卖点文案，这是 2027 最便宜的一笔投入。</a:t>
            </a:r>
          </a:p>
        </p:txBody>
      </p:sp>
      <p:sp>
        <p:nvSpPr>
          <p:cNvPr id="39" name="Rounded Rectangle 3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40" name="Rounded Rectangle 3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41" name="Rounded Rectangle 4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TREND 02 · 单人品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一人食：小包装的胜利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柱为一人食 SKU 销量指数（2024=100），线为平均客单（元）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F6B1A"/>
                </a:solidFill>
                <a:latin typeface="微软雅黑"/>
              </a:rPr>
              <a:t>量价齐升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不是便宜货，小包装卖出了更高客单。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F6B1A"/>
                </a:solidFill>
                <a:latin typeface="微软雅黑"/>
              </a:rPr>
              <a:t>独居人口托底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一人户家庭 4 年 +34%，需求是结构性的。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F6B1A"/>
                </a:solidFill>
                <a:latin typeface="微软雅黑"/>
              </a:rPr>
              <a:t>场景在扩展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从速食扩到小家电、旅行装备。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结论：把「一人份」当产品线而非促销规格，2027 上半年的确定性机会。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ens-fashion-close-up-shirt-tucked-in-leaning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TREND 03 · 基础款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111111"/>
                </a:solidFill>
                <a:latin typeface="微软雅黑"/>
              </a:rPr>
              <a:t>logo 退潮：基础款回来了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电商印证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无 logo 基础款 T 恤销量同比 +86%，大 logo 款 -23%。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街巡印证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32 个街区橱窗，基础色陈列占比从 31% 升到 49%。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10528" y="4279391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934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为什么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34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通勤场景回归 + 「安静奢华」审美下沉。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111111"/>
                </a:solidFill>
                <a:latin typeface="微软雅黑"/>
              </a:rPr>
              <a:t>品牌行动：砍掉 30% 的印花 SKU，把省下的营销费投进面料叙事。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07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TREND 04 · 即时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即时零售：30 分钟期待成为默认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渠道结构变化，2024-2026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82496"/>
          <a:ext cx="6903720" cy="3520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744967" y="1700784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64423" y="1828800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FF6B1A"/>
                </a:solidFill>
                <a:latin typeface="微软雅黑"/>
              </a:rPr>
              <a:t>33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64423" y="2231136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64423" y="2450592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即时零售占比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44967" y="2871216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64423" y="2999232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111111"/>
                </a:solidFill>
                <a:latin typeface="微软雅黑"/>
              </a:rPr>
              <a:t>28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64423" y="3401568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分钟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64423" y="3621024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平均送达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44967" y="4041648"/>
            <a:ext cx="3879799" cy="102412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64423" y="4169663"/>
            <a:ext cx="351403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FF6B1A"/>
                </a:solidFill>
                <a:latin typeface="微软雅黑"/>
              </a:rPr>
              <a:t>4.2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64423" y="4572000"/>
            <a:ext cx="35140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64423" y="4791456"/>
            <a:ext cx="35140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夜间订单增幅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13248"/>
            <a:ext cx="6903720" cy="749808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32120"/>
            <a:ext cx="640080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结论：不是再开一个渠道，是商品结构要变——即时零售卖得动的是「小、急、真」，大包装逻辑全部失效。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行动 · 清单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12 条行动建议里的 6 条（品牌侧）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7" cy="3273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102"/>
                <a:gridCol w="4567368"/>
                <a:gridCol w="1682714"/>
                <a:gridCol w="2884653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趋势</a:t>
                      </a:r>
                    </a:p>
                  </a:txBody>
                  <a:tcPr anchor="ctr" marL="128016" marR="73152">
                    <a:solidFill>
                      <a:srgbClr val="FF6B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行动</a:t>
                      </a:r>
                    </a:p>
                  </a:txBody>
                  <a:tcPr anchor="ctr" marL="128016" marR="73152">
                    <a:solidFill>
                      <a:srgbClr val="FF6B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成本</a:t>
                      </a:r>
                    </a:p>
                  </a:txBody>
                  <a:tcPr anchor="ctr" marL="128016" marR="73152">
                    <a:solidFill>
                      <a:srgbClr val="FF6B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预期</a:t>
                      </a:r>
                    </a:p>
                  </a:txBody>
                  <a:tcPr anchor="ctr" marL="128016" marR="73152">
                    <a:solidFill>
                      <a:srgbClr val="FF6B1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较真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详情页配料表实拍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低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转化 +3-5%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较真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溯源码全覆盖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中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退货率 -1pp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单人品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小包装独立产品线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中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客单 +15%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基础款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砍 30% 印花 SKU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低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库存周转 +12%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即时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前置仓 SKU 重组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高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夜间单 +30%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即时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30 分钟承诺话术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低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先测再全量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5138928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526694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按「成本×预期」排序执行：先做三件低成本的，Q2 看数据再加码。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这份报告怎么做的：三源交叉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街巡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32 街区、120 场店内观察，照片与陈列记录。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问卷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6,800 份，按城市线级与年龄配额。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电商数据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2.1 亿条销量与搜索词，验证问卷结论。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三源交叉才收进报告：单一来源的「趋势」一律标注为猜想，不进正文。</a:t>
            </a:r>
          </a:p>
        </p:txBody>
      </p:sp>
      <p:sp>
        <p:nvSpPr>
          <p:cNvPr id="28" name="Rounded Rectangle 27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使用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给品牌的一年怎么用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Q1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FF6B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低成本三条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配料表实拍 / 溯源码 / 砍印花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Q2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数据回看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三条行动的 A/B 结论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Q3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FF6B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产品线立项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小包装与前置仓 SKU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Q4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年度校验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对照四个趋势的渗透率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趋势报告的正确用法是按季度回看，不是一次读完就归档。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交付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你能拿到什么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6B1A"/>
                </a:solidFill>
                <a:latin typeface="微软雅黑"/>
              </a:rPr>
              <a:t>完整版报告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78 页含方法附录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研究院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即日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数据包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四趋势核心数据表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研究院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即日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6B1A"/>
                </a:solidFill>
                <a:latin typeface="微软雅黑"/>
              </a:rPr>
              <a:t>行动工坊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2 小时 × 客户团队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咨询组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预约制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111111"/>
                </a:solidFill>
                <a:latin typeface="微软雅黑"/>
              </a:rPr>
              <a:t>报告不值钱，把 12 条行动跑完才值钱——工坊就是为这个准备的。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2027 消费趋势 · 品牌行动版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街巡与观察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趋势是从街上看见的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ale-lettering-close-up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街巡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四大城市 32 条街区巡店，陈列趋势随手拍。</a:t>
            </a:r>
          </a:p>
        </p:txBody>
      </p:sp>
      <p:pic>
        <p:nvPicPr>
          <p:cNvPr id="14" name="Picture 13" descr="sale-lettering-close-up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店内观察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消费者动线观察 120 场，平均停留 4.2 分钟。</a:t>
            </a:r>
          </a:p>
        </p:txBody>
      </p:sp>
      <p:pic>
        <p:nvPicPr>
          <p:cNvPr id="18" name="Picture 17" descr="mens-fashion-close-up-shirt-tucked-in-leaning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品类速写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男装基础款回归是最意外的发现。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FFF1E8"/>
          </a:solidFill>
          <a:ln w="9525">
            <a:solidFill>
              <a:srgbClr val="FFF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FF1E8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11111"/>
                </a:solidFill>
                <a:latin typeface="微软雅黑"/>
              </a:rPr>
              <a:t>TRENDS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111111"/>
                </a:solidFill>
                <a:latin typeface="微软雅黑"/>
              </a:rPr>
              <a:t>消费者变较真了，品牌要变得更快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444444"/>
                </a:solidFill>
                <a:latin typeface="微软雅黑"/>
              </a:rPr>
              <a:t>XX 研究院 · 年度趋势报告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消费组 · 2026.11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