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当前留存（%）</c:v>
                </c:pt>
              </c:strCache>
            </c:strRef>
          </c:tx>
          <c:spPr>
            <a:solidFill>
              <a:srgbClr val="F9A8D4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W1</c:v>
                </c:pt>
                <c:pt idx="1">
                  <c:v>W2</c:v>
                </c:pt>
                <c:pt idx="2">
                  <c:v>W3</c:v>
                </c:pt>
                <c:pt idx="3">
                  <c:v>W4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46</c:v>
                </c:pt>
                <c:pt idx="1">
                  <c:v>33</c:v>
                </c:pt>
                <c:pt idx="2">
                  <c:v>27</c:v>
                </c:pt>
                <c:pt idx="3">
                  <c:v>24</c:v>
                </c:pt>
              </c:numCache>
            </c:numRef>
          </c:val>
        </c:ser>
        <c:gapWidth val="46"/>
        <c:axId val="-2068027336"/>
        <c:axId val="-2113994440"/>
      </c:barChart>
      <c:lineChart>
        <c:barDir val="col"/>
        <c:grouping val="clustered"/>
        <c:varyColors val="0"/>
        <c:axId val="-2068027336"/>
        <c:axId val="-2113994440"/>
        <c:ser>
          <c:marker>
            <c:symbol val="circle"/>
            <c:size val="6"/>
          </c:marker>
          <c:idx val="1"/>
          <c:order val="1"/>
          <c:tx>
            <c:strRef>
              <c:f>Sheet1!$C$1</c:f>
              <c:strCache>
                <c:ptCount val="1"/>
                <c:pt idx="0">
                  <c:v>2027 目标（%）</c:v>
                </c:pt>
              </c:strCache>
            </c:strRef>
          </c:tx>
          <c:spPr>
            <a:ln w="28575" cap="rnd">
              <a:solidFill>
                <a:srgbClr val="C4B5FD"/>
              </a:solidFill>
            </a:ln>
          </c:spPr>
          <c:cat>
            <c:strRef>
              <c:f>Sheet1!$A$2:$A$5</c:f>
              <c:strCache>
                <c:ptCount val="4"/>
                <c:pt idx="0">
                  <c:v>W1</c:v>
                </c:pt>
                <c:pt idx="1">
                  <c:v>W2</c:v>
                </c:pt>
                <c:pt idx="2">
                  <c:v>W3</c:v>
                </c:pt>
                <c:pt idx="3">
                  <c:v>W4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52</c:v>
                </c:pt>
                <c:pt idx="1">
                  <c:v>41</c:v>
                </c:pt>
                <c:pt idx="2">
                  <c:v>36</c:v>
                </c:pt>
                <c:pt idx="3">
                  <c:v>33</c:v>
                </c:pt>
              </c:numCache>
            </c:numRef>
          </c:val>
          <c:smooth val="1"/>
        </c:ser>
      </c:line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FFFFFF"/>
            </a:solidFill>
          </a:ln>
        </c:spPr>
        <c:txPr>
          <a:bodyPr/>
          <a:lstStyle/>
          <a:p>
            <a:pPr>
              <a:defRPr sz="900">
                <a:solidFill>
                  <a:srgbClr val="E5B8D8"/>
                </a:solidFill>
                <a:latin typeface="微软雅黑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6350">
              <a:solidFill>
                <a:srgbClr val="FFFFFF"/>
              </a:solidFill>
            </a:ln>
          </c:spPr>
        </c:majorGridlines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>
                <a:solidFill>
                  <a:srgbClr val="AC7FA0"/>
                </a:solidFill>
                <a:latin typeface="微软雅黑"/>
              </a:defRPr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900">
              <a:solidFill>
                <a:srgbClr val="E5B8D8"/>
              </a:solidFill>
            </a:defRPr>
          </a:pPr>
        </a:p>
      </c:txPr>
    </c:legend>
    <c:dispBlanksAs val="gap"/>
  </c:chart>
  <c:txPr>
    <a:bodyPr/>
    <a:lstStyle/>
    <a:p>
      <a:pPr>
        <a:defRPr sz="950">
          <a:solidFill>
            <a:srgbClr val="E5B8D8"/>
          </a:solidFill>
          <a:latin typeface="微软雅黑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自然+搜索</c:v>
                </c:pt>
              </c:strCache>
            </c:strRef>
          </c:tx>
          <c:spPr>
            <a:solidFill>
              <a:srgbClr val="F9A8D4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2026 末</c:v>
                </c:pt>
                <c:pt idx="1">
                  <c:v>2027 Q2</c:v>
                </c:pt>
                <c:pt idx="2">
                  <c:v>2027 Q4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32</c:v>
                </c:pt>
                <c:pt idx="1">
                  <c:v>30</c:v>
                </c:pt>
                <c:pt idx="2">
                  <c:v>28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邀请裂变</c:v>
                </c:pt>
              </c:strCache>
            </c:strRef>
          </c:tx>
          <c:spPr>
            <a:solidFill>
              <a:srgbClr val="C4B5FD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2026 末</c:v>
                </c:pt>
                <c:pt idx="1">
                  <c:v>2027 Q2</c:v>
                </c:pt>
                <c:pt idx="2">
                  <c:v>2027 Q4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22</c:v>
                </c:pt>
                <c:pt idx="1">
                  <c:v>32</c:v>
                </c:pt>
                <c:pt idx="2">
                  <c:v>42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活动投放</c:v>
                </c:pt>
              </c:strCache>
            </c:strRef>
          </c:tx>
          <c:spPr>
            <a:solidFill>
              <a:srgbClr val="7DD3FC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2026 末</c:v>
                </c:pt>
                <c:pt idx="1">
                  <c:v>2027 Q2</c:v>
                </c:pt>
                <c:pt idx="2">
                  <c:v>2027 Q4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46</c:v>
                </c:pt>
                <c:pt idx="1">
                  <c:v>38</c:v>
                </c:pt>
                <c:pt idx="2">
                  <c:v>30</c:v>
                </c:pt>
              </c:numCache>
            </c:numRef>
          </c:val>
        </c:ser>
        <c:gapWidth val="60"/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FFFFFF"/>
            </a:solidFill>
          </a:ln>
        </c:spPr>
        <c:txPr>
          <a:bodyPr/>
          <a:lstStyle/>
          <a:p>
            <a:pPr>
              <a:defRPr sz="900">
                <a:solidFill>
                  <a:srgbClr val="E5B8D8"/>
                </a:solidFill>
                <a:latin typeface="微软雅黑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6350">
              <a:solidFill>
                <a:srgbClr val="FFFFFF"/>
              </a:solidFill>
            </a:ln>
          </c:spPr>
        </c:majorGridlines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>
                <a:solidFill>
                  <a:srgbClr val="AC7FA0"/>
                </a:solidFill>
                <a:latin typeface="微软雅黑"/>
              </a:defRPr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900">
              <a:solidFill>
                <a:srgbClr val="E5B8D8"/>
              </a:solidFill>
            </a:defRPr>
          </a:pPr>
        </a:p>
      </c:txPr>
    </c:legend>
    <c:dispBlanksAs val="gap"/>
  </c:chart>
  <c:txPr>
    <a:bodyPr/>
    <a:lstStyle/>
    <a:p>
      <a:pPr>
        <a:defRPr sz="950">
          <a:solidFill>
            <a:srgbClr val="E5B8D8"/>
          </a:solidFill>
          <a:latin typeface="微软雅黑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DAU（万）</c:v>
                </c:pt>
              </c:strCache>
            </c:strRef>
          </c:tx>
          <c:spPr>
            <a:solidFill>
              <a:srgbClr val="F9A8D4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92</c:v>
                </c:pt>
                <c:pt idx="1">
                  <c:v>101</c:v>
                </c:pt>
                <c:pt idx="2">
                  <c:v>111</c:v>
                </c:pt>
                <c:pt idx="3">
                  <c:v>120</c:v>
                </c:pt>
              </c:numCache>
            </c:numRef>
          </c:val>
        </c:ser>
        <c:gapWidth val="70"/>
        <c:axId val="-2068027336"/>
        <c:axId val="-2113994440"/>
      </c:barChart>
      <c:lineChart>
        <c:barDir val="col"/>
        <c:grouping val="clustered"/>
        <c:varyColors val="0"/>
        <c:axId val="200000001"/>
        <c:axId val="200000002"/>
        <c:ser>
          <c:marker>
            <c:symbol val="circle"/>
            <c:size val="6"/>
          </c:marker>
          <c:idx val="1"/>
          <c:order val="1"/>
          <c:tx>
            <c:strRef>
              <c:f>Sheet1!$C$1</c:f>
              <c:strCache>
                <c:ptCount val="1"/>
                <c:pt idx="0">
                  <c:v>裂变占比（%）</c:v>
                </c:pt>
              </c:strCache>
            </c:strRef>
          </c:tx>
          <c:spPr>
            <a:ln w="28575" cap="rnd">
              <a:solidFill>
                <a:srgbClr val="C4B5FD"/>
              </a:solidFill>
            </a:ln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26</c:v>
                </c:pt>
                <c:pt idx="1">
                  <c:v>32</c:v>
                </c:pt>
                <c:pt idx="2">
                  <c:v>38</c:v>
                </c:pt>
                <c:pt idx="3">
                  <c:v>42</c:v>
                </c:pt>
              </c:numCache>
            </c:numRef>
          </c:val>
          <c:smooth val="1"/>
        </c:ser>
      </c:line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FFFFFF"/>
            </a:solidFill>
          </a:ln>
        </c:spPr>
        <c:txPr>
          <a:bodyPr/>
          <a:lstStyle/>
          <a:p>
            <a:pPr>
              <a:defRPr sz="900">
                <a:solidFill>
                  <a:srgbClr val="E5B8D8"/>
                </a:solidFill>
                <a:latin typeface="微软雅黑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6350">
              <a:solidFill>
                <a:srgbClr val="FFFFFF"/>
              </a:solidFill>
            </a:ln>
          </c:spPr>
        </c:majorGridlines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>
                <a:solidFill>
                  <a:srgbClr val="AC7FA0"/>
                </a:solidFill>
                <a:latin typeface="微软雅黑"/>
              </a:defRPr>
            </a:pPr>
          </a:p>
        </c:txPr>
        <c:crossAx val="-2068027336"/>
        <c:crosses val="autoZero"/>
      </c:valAx>
      <c:catAx>
        <c:axId val="200000001"/>
        <c:scaling>
          <c:orientation val="minMax"/>
        </c:scaling>
        <c:delete val="1"/>
        <c:axPos val="b"/>
        <c:majorTickMark val="out"/>
        <c:minorTickMark val="none"/>
        <c:tickLblPos val="nextTo"/>
        <c:spPr>
          <a:ln>
            <a:solidFill>
              <a:srgbClr val="FFFFFF"/>
            </a:solidFill>
          </a:ln>
        </c:spPr>
        <c:txPr>
          <a:bodyPr/>
          <a:lstStyle/>
          <a:p>
            <a:pPr>
              <a:defRPr sz="900">
                <a:solidFill>
                  <a:srgbClr val="E5B8D8"/>
                </a:solidFill>
                <a:latin typeface="微软雅黑"/>
              </a:defRPr>
            </a:pPr>
          </a:p>
        </c:txPr>
        <c:crossAx val="200000002"/>
        <c:crosses val="autoZero"/>
        <c:auto val="1"/>
        <c:lblAlgn val="ctr"/>
        <c:lblOffset val="100"/>
        <c:noMultiLvlLbl val="0"/>
      </c:catAx>
      <c:valAx>
        <c:axId val="200000002"/>
        <c:scaling/>
        <c:delete val="0"/>
        <c:axPos val="r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>
                <a:solidFill>
                  <a:srgbClr val="AC7FA0"/>
                </a:solidFill>
                <a:latin typeface="微软雅黑"/>
              </a:defRPr>
            </a:pPr>
          </a:p>
        </c:txPr>
        <c:crossAx val="200000001"/>
        <c:crosses val="max"/>
      </c:valAx>
    </c:plotArea>
    <c:legend>
      <c:legendPos val="t"/>
      <c:overlay val="0"/>
      <c:txPr>
        <a:bodyPr/>
        <a:lstStyle/>
        <a:p>
          <a:pPr>
            <a:defRPr sz="900">
              <a:solidFill>
                <a:srgbClr val="E5B8D8"/>
              </a:solidFill>
            </a:defRPr>
          </a:pPr>
        </a:p>
      </c:txPr>
    </c:legend>
    <c:dispBlanksAs val="gap"/>
  </c:chart>
  <c:txPr>
    <a:bodyPr/>
    <a:lstStyle/>
    <a:p>
      <a:pPr>
        <a:defRPr sz="950">
          <a:solidFill>
            <a:srgbClr val="E5B8D8"/>
          </a:solidFill>
          <a:latin typeface="微软雅黑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留存裂变（本方案）</c:v>
                </c:pt>
              </c:strCache>
            </c:strRef>
          </c:tx>
          <c:spPr>
            <a:ln w="22860">
              <a:solidFill>
                <a:srgbClr val="FFFFFF"/>
              </a:solidFill>
            </a:ln>
          </c:spPr>
          <c:cat>
            <c:strRef>
              <c:f>Sheet1!$A$2:$A$6</c:f>
              <c:strCache>
                <c:ptCount val="5"/>
                <c:pt idx="0">
                  <c:v>获客成本</c:v>
                </c:pt>
                <c:pt idx="1">
                  <c:v>用户质量</c:v>
                </c:pt>
                <c:pt idx="2">
                  <c:v>速度</c:v>
                </c:pt>
                <c:pt idx="3">
                  <c:v>可持续性</c:v>
                </c:pt>
                <c:pt idx="4">
                  <c:v>团队精力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4.6</c:v>
                </c:pt>
                <c:pt idx="1">
                  <c:v>4.4</c:v>
                </c:pt>
                <c:pt idx="2">
                  <c:v>3.1</c:v>
                </c:pt>
                <c:pt idx="3">
                  <c:v>4.5</c:v>
                </c:pt>
                <c:pt idx="4">
                  <c:v>3.6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买量驱动（旧模式）</c:v>
                </c:pt>
              </c:strCache>
            </c:strRef>
          </c:tx>
          <c:spPr>
            <a:ln w="22860">
              <a:solidFill>
                <a:srgbClr val="F9A8D4"/>
              </a:solidFill>
            </a:ln>
          </c:spPr>
          <c:cat>
            <c:strRef>
              <c:f>Sheet1!$A$2:$A$6</c:f>
              <c:strCache>
                <c:ptCount val="5"/>
                <c:pt idx="0">
                  <c:v>获客成本</c:v>
                </c:pt>
                <c:pt idx="1">
                  <c:v>用户质量</c:v>
                </c:pt>
                <c:pt idx="2">
                  <c:v>速度</c:v>
                </c:pt>
                <c:pt idx="3">
                  <c:v>可持续性</c:v>
                </c:pt>
                <c:pt idx="4">
                  <c:v>团队精力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2.1</c:v>
                </c:pt>
                <c:pt idx="1">
                  <c:v>2.4</c:v>
                </c:pt>
                <c:pt idx="2">
                  <c:v>4.6</c:v>
                </c:pt>
                <c:pt idx="3">
                  <c:v>2.2</c:v>
                </c:pt>
                <c:pt idx="4">
                  <c:v>3.0</c:v>
                </c:pt>
              </c:numCache>
            </c:numRef>
          </c:val>
          <c:smooth val="0"/>
        </c:ser>
        <c:axId val="2073612648"/>
        <c:axId val="-2112772216"/>
      </c:radarChart>
      <c:catAx>
        <c:axId val="2073612648"/>
        <c:scaling>
          <c:orientation val="minMax"/>
        </c:scaling>
        <c:delete val="0"/>
        <c:axPos val="b"/>
        <c:majorGridlines/>
        <c:numFmt formatCode="m/d/yy" sourceLinked="1"/>
        <c:majorTickMark val="out"/>
        <c:minorTickMark val="none"/>
        <c:tickLblPos val="nextTo"/>
        <c:txPr>
          <a:bodyPr/>
          <a:lstStyle/>
          <a:p>
            <a:pPr>
              <a:defRPr sz="919"/>
            </a:pPr>
          </a:p>
        </c:txPr>
        <c:crossAx val="-2112772216"/>
        <c:crosses val="autoZero"/>
        <c:auto val="1"/>
        <c:lblAlgn val="ctr"/>
        <c:lblOffset val="100"/>
        <c:noMultiLvlLbl val="0"/>
      </c:catAx>
      <c:valAx>
        <c:axId val="-2112772216"/>
        <c:scaling>
          <c:orientation val="minMax"/>
          <c:max val="5.0"/>
          <c:min val="1.0"/>
        </c:scaling>
        <c:delete val="0"/>
        <c:axPos val="l"/>
        <c:majorGridlines>
          <c:spPr>
            <a:ln w="6350">
              <a:solidFill>
                <a:srgbClr val="FFFFFF"/>
              </a:solidFill>
            </a:ln>
          </c:spPr>
        </c:majorGridlines>
        <c:numFmt formatCode="General" sourceLinked="1"/>
        <c:majorTickMark val="cross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>
                <a:solidFill>
                  <a:srgbClr val="AC7FA0"/>
                </a:solidFill>
                <a:latin typeface="微软雅黑"/>
              </a:defRPr>
            </a:pPr>
          </a:p>
        </c:txPr>
        <c:crossAx val="2073612648"/>
        <c:crosses val="autoZero"/>
        <c:crossBetween val="between"/>
      </c:valAx>
    </c:plotArea>
    <c:legend>
      <c:legendPos val="t"/>
      <c:overlay val="0"/>
      <c:txPr>
        <a:bodyPr/>
        <a:lstStyle/>
        <a:p>
          <a:pPr>
            <a:defRPr sz="900">
              <a:solidFill>
                <a:srgbClr val="E5B8D8"/>
              </a:solidFill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950">
          <a:solidFill>
            <a:srgbClr val="E5B8D8"/>
          </a:solidFill>
          <a:latin typeface="微软雅黑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5.xml"/><Relationship Id="rId3" Type="http://schemas.openxmlformats.org/officeDocument/2006/relationships/slide" Target="slide7.xml"/><Relationship Id="rId4" Type="http://schemas.openxmlformats.org/officeDocument/2006/relationships/slide" Target="slide9.xml"/><Relationship Id="rId5" Type="http://schemas.openxmlformats.org/officeDocument/2006/relationships/slide" Target="slide11.xml"/><Relationship Id="rId6" Type="http://schemas.openxmlformats.org/officeDocument/2006/relationships/slide" Target="slide1.xml"/><Relationship Id="rId7" Type="http://schemas.openxmlformats.org/officeDocument/2006/relationships/slide" Target="slide2.xml"/><Relationship Id="rId8" Type="http://schemas.openxmlformats.org/officeDocument/2006/relationships/slide" Target="slide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.xml"/><Relationship Id="rId3" Type="http://schemas.openxmlformats.org/officeDocument/2006/relationships/slide" Target="slide2.xml"/><Relationship Id="rId4" Type="http://schemas.openxmlformats.org/officeDocument/2006/relationships/slide" Target="slide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slide" Target="slide4.xml"/><Relationship Id="rId4" Type="http://schemas.openxmlformats.org/officeDocument/2006/relationships/slide" Target="slide2.xml"/><Relationship Id="rId5" Type="http://schemas.openxmlformats.org/officeDocument/2006/relationships/slide" Target="slide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5.xml"/><Relationship Id="rId3" Type="http://schemas.openxmlformats.org/officeDocument/2006/relationships/slide" Target="slide2.xml"/><Relationship Id="rId4" Type="http://schemas.openxmlformats.org/officeDocument/2006/relationships/slide" Target="slide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slide" Target="slide6.xml"/><Relationship Id="rId4" Type="http://schemas.openxmlformats.org/officeDocument/2006/relationships/slide" Target="slide2.xml"/><Relationship Id="rId5" Type="http://schemas.openxmlformats.org/officeDocument/2006/relationships/slide" Target="slide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Relationship Id="rId3" Type="http://schemas.openxmlformats.org/officeDocument/2006/relationships/slide" Target="slide7.xml"/><Relationship Id="rId4" Type="http://schemas.openxmlformats.org/officeDocument/2006/relationships/slide" Target="slide2.xml"/><Relationship Id="rId5" Type="http://schemas.openxmlformats.org/officeDocument/2006/relationships/slide" Target="slide9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Relationship Id="rId3" Type="http://schemas.openxmlformats.org/officeDocument/2006/relationships/slide" Target="slide8.xml"/><Relationship Id="rId4" Type="http://schemas.openxmlformats.org/officeDocument/2006/relationships/slide" Target="slide2.xml"/><Relationship Id="rId5" Type="http://schemas.openxmlformats.org/officeDocument/2006/relationships/slide" Target="slide10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9.xml"/><Relationship Id="rId3" Type="http://schemas.openxmlformats.org/officeDocument/2006/relationships/slide" Target="slide2.xml"/><Relationship Id="rId4" Type="http://schemas.openxmlformats.org/officeDocument/2006/relationships/slide" Target="slide1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0.xml"/><Relationship Id="rId3" Type="http://schemas.openxmlformats.org/officeDocument/2006/relationships/slide" Target="slide2.xml"/><Relationship Id="rId4" Type="http://schemas.openxmlformats.org/officeDocument/2006/relationships/slide" Target="slide1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Relationship Id="rId3" Type="http://schemas.openxmlformats.org/officeDocument/2006/relationships/slide" Target="slide11.xml"/><Relationship Id="rId4" Type="http://schemas.openxmlformats.org/officeDocument/2006/relationships/slide" Target="slide2.xml"/><Relationship Id="rId5" Type="http://schemas.openxmlformats.org/officeDocument/2006/relationships/slide" Target="slide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2.xml"/><Relationship Id="rId3" Type="http://schemas.openxmlformats.org/officeDocument/2006/relationships/slide" Target="slide2.xml"/><Relationship Id="rId4" Type="http://schemas.openxmlformats.org/officeDocument/2006/relationships/slide" Target="slide14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2.jpg"/><Relationship Id="rId4" Type="http://schemas.openxmlformats.org/officeDocument/2006/relationships/image" Target="../media/image4.jpg"/><Relationship Id="rId5" Type="http://schemas.openxmlformats.org/officeDocument/2006/relationships/slide" Target="slide13.xml"/><Relationship Id="rId6" Type="http://schemas.openxmlformats.org/officeDocument/2006/relationships/slide" Target="slide2.xml"/><Relationship Id="rId7" Type="http://schemas.openxmlformats.org/officeDocument/2006/relationships/slide" Target="slide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4A154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863840" y="-2194560"/>
            <a:ext cx="6583680" cy="5943600"/>
          </a:xfrm>
          <a:prstGeom prst="ellipse">
            <a:avLst/>
          </a:prstGeom>
          <a:solidFill>
            <a:srgbClr val="F9A8D4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206240"/>
            <a:ext cx="6217920" cy="5669280"/>
          </a:xfrm>
          <a:prstGeom prst="ellipse">
            <a:avLst/>
          </a:prstGeom>
          <a:solidFill>
            <a:srgbClr val="C4B5FD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58368" y="658368"/>
            <a:ext cx="10874959" cy="1645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914400"/>
            <a:ext cx="1105783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C4B5FD"/>
                </a:solidFill>
                <a:latin typeface="微软雅黑"/>
              </a:rPr>
              <a:t>GROWTH 2027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280160"/>
            <a:ext cx="11057839" cy="1389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3800" b="1" i="0">
                <a:solidFill>
                  <a:srgbClr val="FFEFF8"/>
                </a:solidFill>
                <a:latin typeface="微软雅黑"/>
              </a:rPr>
              <a:t>不买量的一年，</a:t>
            </a:r>
          </a:p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3800" b="1" i="0">
                <a:solidFill>
                  <a:srgbClr val="FFEFF8"/>
                </a:solidFill>
                <a:latin typeface="微软雅黑"/>
              </a:rPr>
              <a:t>增长从哪来</a:t>
            </a:r>
          </a:p>
        </p:txBody>
      </p:sp>
      <p:sp>
        <p:nvSpPr>
          <p:cNvPr id="7" name="Rectangle 6"/>
          <p:cNvSpPr/>
          <p:nvPr/>
        </p:nvSpPr>
        <p:spPr>
          <a:xfrm>
            <a:off x="5821527" y="2743200"/>
            <a:ext cx="548640" cy="45720"/>
          </a:xfrm>
          <a:prstGeom prst="rect">
            <a:avLst/>
          </a:prstGeom>
          <a:solidFill>
            <a:srgbClr val="C4B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664207" y="2926080"/>
            <a:ext cx="8863279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45000"/>
              </a:lnSpc>
              <a:spcAft>
                <a:spcPts val="0"/>
              </a:spcAft>
            </a:pPr>
            <a:r>
              <a:rPr sz="1200" b="0" i="0">
                <a:solidFill>
                  <a:srgbClr val="E5B8D8"/>
                </a:solidFill>
                <a:latin typeface="微软雅黑"/>
              </a:rPr>
              <a:t>XX 社区 · 2027 增长运营方案</a:t>
            </a:r>
          </a:p>
          <a:p>
            <a:pPr algn="ctr">
              <a:lnSpc>
                <a:spcPct val="145000"/>
              </a:lnSpc>
              <a:spcAft>
                <a:spcPts val="0"/>
              </a:spcAft>
            </a:pPr>
            <a:r>
              <a:rPr sz="1200" b="0" i="0">
                <a:solidFill>
                  <a:srgbClr val="E5B8D8"/>
                </a:solidFill>
                <a:latin typeface="微软雅黑"/>
              </a:rPr>
              <a:t>运营中心 · 决策会材料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3767328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F9A8D4"/>
                </a:solidFill>
                <a:latin typeface="微软雅黑"/>
              </a:rPr>
              <a:t>120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4151376"/>
            <a:ext cx="26517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900" b="0" i="0">
                <a:solidFill>
                  <a:srgbClr val="AC7FA0"/>
                </a:solidFill>
                <a:latin typeface="微软雅黑"/>
              </a:rPr>
              <a:t>万  DAU 目标（+40%）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28416" y="3767328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F9A8D4"/>
                </a:solidFill>
                <a:latin typeface="微软雅黑"/>
              </a:rPr>
              <a:t>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28416" y="4151376"/>
            <a:ext cx="26517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900" b="0" i="0">
                <a:solidFill>
                  <a:srgbClr val="AC7FA0"/>
                </a:solidFill>
                <a:latin typeface="微软雅黑"/>
              </a:rPr>
              <a:t>元  新增买量预算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89904" y="3767328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F9A8D4"/>
                </a:solidFill>
                <a:latin typeface="微软雅黑"/>
              </a:rPr>
              <a:t>42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89904" y="4151376"/>
            <a:ext cx="26517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900" b="0" i="0">
                <a:solidFill>
                  <a:srgbClr val="AC7FA0"/>
                </a:solidFill>
                <a:latin typeface="微软雅黑"/>
              </a:rPr>
              <a:t>%  邀请裂变占比目标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851392" y="3767328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F9A8D4"/>
                </a:solidFill>
                <a:latin typeface="微软雅黑"/>
              </a:rPr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851392" y="4151376"/>
            <a:ext cx="26517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900" b="0" i="0">
                <a:solidFill>
                  <a:srgbClr val="AC7FA0"/>
                </a:solidFill>
                <a:latin typeface="微软雅黑"/>
              </a:rPr>
              <a:t>条  主线打法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4608576"/>
            <a:ext cx="12191695" cy="18288"/>
          </a:xfrm>
          <a:prstGeom prst="rect">
            <a:avLst/>
          </a:prstGeom>
          <a:solidFill>
            <a:srgbClr val="C4B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dartboard-on-door.jpg"/>
          <p:cNvPicPr>
            <a:picLocks noChangeAspect="1"/>
          </p:cNvPicPr>
          <p:nvPr/>
        </p:nvPicPr>
        <p:blipFill>
          <a:blip r:embed="rId2"/>
          <a:srcRect t="36279" b="36279"/>
          <a:stretch>
            <a:fillRect/>
          </a:stretch>
        </p:blipFill>
        <p:spPr>
          <a:xfrm>
            <a:off x="0" y="4626864"/>
            <a:ext cx="12191695" cy="223113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4A154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863840" y="-2194560"/>
            <a:ext cx="6583680" cy="5943600"/>
          </a:xfrm>
          <a:prstGeom prst="ellipse">
            <a:avLst/>
          </a:prstGeom>
          <a:solidFill>
            <a:srgbClr val="F9A8D4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206240"/>
            <a:ext cx="6217920" cy="5669280"/>
          </a:xfrm>
          <a:prstGeom prst="ellipse">
            <a:avLst/>
          </a:prstGeom>
          <a:solidFill>
            <a:srgbClr val="C4B5FD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AC7FA0"/>
                </a:solidFill>
                <a:latin typeface="微软雅黑"/>
              </a:rPr>
              <a:t>XX 社区 · 2027 增长运营方案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AC7FA0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AC7FA0"/>
                </a:solidFill>
                <a:latin typeface="微软雅黑"/>
              </a:rPr>
              <a:t>www.974.cn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C4B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C4B5FD"/>
                </a:solidFill>
                <a:latin typeface="微软雅黑"/>
              </a:rPr>
              <a:t>CONTENTS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FFEFF8"/>
                </a:solidFill>
                <a:latin typeface="微软雅黑"/>
              </a:rPr>
              <a:t>三条线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E5B8D8"/>
                </a:solidFill>
                <a:latin typeface="微软雅黑"/>
              </a:rPr>
              <a:t>渠道、留存、裂变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>
            <a:hlinkClick action="ppaction://hlinksldjump" r:id="rId2"/>
          </p:cNvPr>
          <p:cNvSpPr/>
          <p:nvPr/>
        </p:nvSpPr>
        <p:spPr>
          <a:xfrm>
            <a:off x="566928" y="1737360"/>
            <a:ext cx="5391759" cy="1828800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7" y="1993391"/>
            <a:ext cx="914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600" b="1" i="0">
                <a:solidFill>
                  <a:srgbClr val="C4B5FD"/>
                </a:solidFill>
                <a:latin typeface="微软雅黑"/>
              </a:rPr>
              <a:t>01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72768" y="2048255"/>
            <a:ext cx="4111599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600" b="1" i="0">
                <a:solidFill>
                  <a:srgbClr val="FFEFF8"/>
                </a:solidFill>
                <a:latin typeface="微软雅黑"/>
              </a:rPr>
              <a:t>为什么敢停买量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72768" y="2450591"/>
            <a:ext cx="4020159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E5B8D8"/>
                </a:solidFill>
                <a:latin typeface="微软雅黑"/>
              </a:rPr>
              <a:t>渠道效率见顶的数据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1247" y="3218688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C4B5FD"/>
                </a:solidFill>
                <a:latin typeface="微软雅黑"/>
              </a:rPr>
              <a:t>进入 →</a:t>
            </a:r>
          </a:p>
        </p:txBody>
      </p:sp>
      <p:sp>
        <p:nvSpPr>
          <p:cNvPr id="17" name="Rounded Rectangle 16">
            <a:hlinkClick action="ppaction://hlinksldjump" r:id="rId3"/>
          </p:cNvPr>
          <p:cNvSpPr/>
          <p:nvPr/>
        </p:nvSpPr>
        <p:spPr>
          <a:xfrm>
            <a:off x="6233007" y="1737360"/>
            <a:ext cx="5391759" cy="1828800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507327" y="1993391"/>
            <a:ext cx="914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600" b="1" i="0">
                <a:solidFill>
                  <a:srgbClr val="C4B5FD"/>
                </a:solidFill>
                <a:latin typeface="微软雅黑"/>
              </a:rPr>
              <a:t>02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38847" y="2048255"/>
            <a:ext cx="4111599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600" b="1" i="0">
                <a:solidFill>
                  <a:srgbClr val="FFEFF8"/>
                </a:solidFill>
                <a:latin typeface="微软雅黑"/>
              </a:rPr>
              <a:t>留存主线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238847" y="2450591"/>
            <a:ext cx="4020159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E5B8D8"/>
                </a:solidFill>
                <a:latin typeface="微软雅黑"/>
              </a:rPr>
              <a:t>首月黄金 30 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07327" y="3218688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C4B5FD"/>
                </a:solidFill>
                <a:latin typeface="微软雅黑"/>
              </a:rPr>
              <a:t>进入 →</a:t>
            </a:r>
          </a:p>
        </p:txBody>
      </p:sp>
      <p:sp>
        <p:nvSpPr>
          <p:cNvPr id="22" name="Rounded Rectangle 21">
            <a:hlinkClick action="ppaction://hlinksldjump" r:id="rId4"/>
          </p:cNvPr>
          <p:cNvSpPr/>
          <p:nvPr/>
        </p:nvSpPr>
        <p:spPr>
          <a:xfrm>
            <a:off x="566928" y="3858768"/>
            <a:ext cx="5391759" cy="1828800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41247" y="4114800"/>
            <a:ext cx="914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600" b="1" i="0">
                <a:solidFill>
                  <a:srgbClr val="C4B5FD"/>
                </a:solidFill>
                <a:latin typeface="微软雅黑"/>
              </a:rPr>
              <a:t>03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572768" y="4169663"/>
            <a:ext cx="4111599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600" b="1" i="0">
                <a:solidFill>
                  <a:srgbClr val="FFEFF8"/>
                </a:solidFill>
                <a:latin typeface="微软雅黑"/>
              </a:rPr>
              <a:t>裂变主线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572768" y="4572000"/>
            <a:ext cx="4020159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E5B8D8"/>
                </a:solidFill>
                <a:latin typeface="微软雅黑"/>
              </a:rPr>
              <a:t>邀请机制重做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41247" y="5340096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C4B5FD"/>
                </a:solidFill>
                <a:latin typeface="微软雅黑"/>
              </a:rPr>
              <a:t>进入 →</a:t>
            </a:r>
          </a:p>
        </p:txBody>
      </p:sp>
      <p:sp>
        <p:nvSpPr>
          <p:cNvPr id="27" name="Rounded Rectangle 26">
            <a:hlinkClick action="ppaction://hlinksldjump" r:id="rId5"/>
          </p:cNvPr>
          <p:cNvSpPr/>
          <p:nvPr/>
        </p:nvSpPr>
        <p:spPr>
          <a:xfrm>
            <a:off x="6233007" y="3858768"/>
            <a:ext cx="5391759" cy="1828800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507327" y="4114800"/>
            <a:ext cx="914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600" b="1" i="0">
                <a:solidFill>
                  <a:srgbClr val="C4B5FD"/>
                </a:solidFill>
                <a:latin typeface="微软雅黑"/>
              </a:rPr>
              <a:t>04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238847" y="4169663"/>
            <a:ext cx="4111599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600" b="1" i="0">
                <a:solidFill>
                  <a:srgbClr val="FFEFF8"/>
                </a:solidFill>
                <a:latin typeface="微软雅黑"/>
              </a:rPr>
              <a:t>预算与节奏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238847" y="4572000"/>
            <a:ext cx="4020159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E5B8D8"/>
                </a:solidFill>
                <a:latin typeface="微软雅黑"/>
              </a:rPr>
              <a:t>钱省在哪、花在哪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507327" y="5340096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C4B5FD"/>
                </a:solidFill>
                <a:latin typeface="微软雅黑"/>
              </a:rPr>
              <a:t>进入 →</a:t>
            </a:r>
          </a:p>
        </p:txBody>
      </p:sp>
      <p:sp>
        <p:nvSpPr>
          <p:cNvPr id="32" name="Rounded Rectangle 31">
            <a:hlinkClick action="ppaction://hlinksldjump" r:id="rId6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5E2360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E5B8D8"/>
                </a:solidFill>
                <a:latin typeface="微软雅黑"/>
              </a:rPr>
              <a:t>‹</a:t>
            </a:r>
          </a:p>
        </p:txBody>
      </p:sp>
      <p:sp>
        <p:nvSpPr>
          <p:cNvPr id="33" name="Rounded Rectangle 32">
            <a:hlinkClick action="ppaction://hlinksldjump" r:id="rId7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5E2360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E5B8D8"/>
                </a:solidFill>
                <a:latin typeface="微软雅黑"/>
              </a:rPr>
              <a:t>≡</a:t>
            </a:r>
          </a:p>
        </p:txBody>
      </p:sp>
      <p:sp>
        <p:nvSpPr>
          <p:cNvPr id="34" name="Rounded Rectangle 33">
            <a:hlinkClick action="ppaction://hlinksldjump" r:id="rId8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5E2360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E5B8D8"/>
                </a:solidFill>
                <a:latin typeface="微软雅黑"/>
              </a:rPr>
              <a:t>›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AC7FA0"/>
                </a:solidFill>
                <a:latin typeface="微软雅黑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A8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48295" y="868680"/>
            <a:ext cx="3749039" cy="3291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15000" b="1" i="0">
                <a:solidFill>
                  <a:srgbClr val="C4B5FD"/>
                </a:solidFill>
                <a:latin typeface="微软雅黑"/>
              </a:rPr>
              <a:t>01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517904"/>
            <a:ext cx="45720" cy="1115568"/>
          </a:xfrm>
          <a:prstGeom prst="rect">
            <a:avLst/>
          </a:prstGeom>
          <a:solidFill>
            <a:srgbClr val="C4B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86384" y="1481328"/>
            <a:ext cx="6400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0D9A8"/>
                </a:solidFill>
                <a:latin typeface="微软雅黑"/>
              </a:rPr>
              <a:t>第 01 部分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6384" y="1792224"/>
            <a:ext cx="6766560" cy="8412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3400" b="1" i="0">
                <a:solidFill>
                  <a:srgbClr val="FFFFFF"/>
                </a:solidFill>
                <a:latin typeface="微软雅黑"/>
              </a:rPr>
              <a:t>为什么敢停买量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6384" y="2871216"/>
            <a:ext cx="5852160" cy="10607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5000"/>
              </a:lnSpc>
              <a:spcAft>
                <a:spcPts val="0"/>
              </a:spcAft>
            </a:pPr>
            <a:r>
              <a:rPr sz="1200" b="0" i="0">
                <a:solidFill>
                  <a:srgbClr val="C9D2DE"/>
                </a:solidFill>
                <a:latin typeface="微软雅黑"/>
              </a:rPr>
              <a:t>渠道效率见顶的数据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6071616"/>
            <a:ext cx="1005840" cy="27432"/>
          </a:xfrm>
          <a:prstGeom prst="rect">
            <a:avLst/>
          </a:prstGeom>
          <a:solidFill>
            <a:srgbClr val="C4B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13087" y="6035040"/>
            <a:ext cx="20116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FA0B6"/>
                </a:solidFill>
                <a:latin typeface="微软雅黑"/>
              </a:rPr>
              <a:t>www.974.cn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4A154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863840" y="-2194560"/>
            <a:ext cx="6583680" cy="5943600"/>
          </a:xfrm>
          <a:prstGeom prst="ellipse">
            <a:avLst/>
          </a:prstGeom>
          <a:solidFill>
            <a:srgbClr val="F9A8D4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206240"/>
            <a:ext cx="6217920" cy="5669280"/>
          </a:xfrm>
          <a:prstGeom prst="ellipse">
            <a:avLst/>
          </a:prstGeom>
          <a:solidFill>
            <a:srgbClr val="C4B5FD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AC7FA0"/>
                </a:solidFill>
                <a:latin typeface="微软雅黑"/>
              </a:rPr>
              <a:t>XX 社区 · 2027 增长运营方案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AC7FA0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AC7FA0"/>
                </a:solidFill>
                <a:latin typeface="微软雅黑"/>
              </a:rPr>
              <a:t>www.974.cn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C4B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C4B5FD"/>
                </a:solidFill>
                <a:latin typeface="微软雅黑"/>
              </a:rPr>
              <a:t>PART 01 · 渠道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FFEFF8"/>
                </a:solidFill>
                <a:latin typeface="微软雅黑"/>
              </a:rPr>
              <a:t>为什么敢停买量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E5B8D8"/>
                </a:solidFill>
                <a:latin typeface="微软雅黑"/>
              </a:rPr>
              <a:t>2026 渠道数据复盘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566928" y="1645920"/>
            <a:ext cx="2613583" cy="2139696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66928" y="1645920"/>
            <a:ext cx="2613583" cy="50292"/>
          </a:xfrm>
          <a:prstGeom prst="rect">
            <a:avLst/>
          </a:prstGeom>
          <a:solidFill>
            <a:srgbClr val="C4B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04672" y="1847088"/>
            <a:ext cx="21563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AC7FA0"/>
                </a:solidFill>
                <a:latin typeface="微软雅黑"/>
              </a:rPr>
              <a:t>买量 ROI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4672" y="2121408"/>
            <a:ext cx="2247823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3000" b="1" i="0">
                <a:solidFill>
                  <a:srgbClr val="F9A8D4"/>
                </a:solidFill>
                <a:latin typeface="微软雅黑"/>
              </a:rPr>
              <a:t>1.08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4672" y="2688336"/>
            <a:ext cx="2247823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C4B5FD"/>
                </a:solidFill>
                <a:latin typeface="微软雅黑"/>
              </a:rPr>
              <a:t/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4672" y="2944368"/>
            <a:ext cx="224782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E5B8D8"/>
                </a:solidFill>
                <a:latin typeface="微软雅黑"/>
              </a:rPr>
              <a:t>已逼近盈亏线 1.0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4672" y="3236976"/>
            <a:ext cx="2156383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AC7FA0"/>
                </a:solidFill>
                <a:latin typeface="微软雅黑"/>
              </a:rPr>
              <a:t>信息流单价年涨 34%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381679" y="1645920"/>
            <a:ext cx="2613583" cy="2139696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3381679" y="1645920"/>
            <a:ext cx="2613583" cy="50292"/>
          </a:xfrm>
          <a:prstGeom prst="rect">
            <a:avLst/>
          </a:prstGeom>
          <a:solidFill>
            <a:srgbClr val="F9A8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619423" y="1847088"/>
            <a:ext cx="21563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AC7FA0"/>
                </a:solidFill>
                <a:latin typeface="微软雅黑"/>
              </a:rPr>
              <a:t>买量用户次留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19423" y="2121408"/>
            <a:ext cx="2247823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3000" b="1" i="0">
                <a:solidFill>
                  <a:srgbClr val="F9A8D4"/>
                </a:solidFill>
                <a:latin typeface="微软雅黑"/>
              </a:rPr>
              <a:t>19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19423" y="2688336"/>
            <a:ext cx="2247823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C4B5FD"/>
                </a:solidFill>
                <a:latin typeface="微软雅黑"/>
              </a:rPr>
              <a:t>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19423" y="2944368"/>
            <a:ext cx="224782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E5B8D8"/>
                </a:solidFill>
                <a:latin typeface="微软雅黑"/>
              </a:rPr>
              <a:t>自然量用户的一半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19423" y="3236976"/>
            <a:ext cx="2156383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AC7FA0"/>
                </a:solidFill>
                <a:latin typeface="微软雅黑"/>
              </a:rPr>
              <a:t>量的质量在崩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196431" y="1645920"/>
            <a:ext cx="2613583" cy="2139696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196431" y="1645920"/>
            <a:ext cx="2613583" cy="50292"/>
          </a:xfrm>
          <a:prstGeom prst="rect">
            <a:avLst/>
          </a:prstGeom>
          <a:solidFill>
            <a:srgbClr val="C4B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34175" y="1847088"/>
            <a:ext cx="21563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AC7FA0"/>
                </a:solidFill>
                <a:latin typeface="微软雅黑"/>
              </a:rPr>
              <a:t>自然占比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34175" y="2121408"/>
            <a:ext cx="2247823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3000" b="1" i="0">
                <a:solidFill>
                  <a:srgbClr val="F9A8D4"/>
                </a:solidFill>
                <a:latin typeface="微软雅黑"/>
              </a:rPr>
              <a:t>54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434175" y="2688336"/>
            <a:ext cx="2247823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C4B5FD"/>
                </a:solidFill>
                <a:latin typeface="微软雅黑"/>
              </a:rPr>
              <a:t>%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434175" y="2944368"/>
            <a:ext cx="224782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E5B8D8"/>
                </a:solidFill>
                <a:latin typeface="微软雅黑"/>
              </a:rPr>
              <a:t>口碑与搜索合计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434175" y="3236976"/>
            <a:ext cx="2156383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AC7FA0"/>
                </a:solidFill>
                <a:latin typeface="微软雅黑"/>
              </a:rPr>
              <a:t>自然引擎已转起来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66928" y="3968496"/>
            <a:ext cx="11057839" cy="1115568"/>
          </a:xfrm>
          <a:prstGeom prst="roundRect">
            <a:avLst>
              <a:gd name="adj" fmla="val 3500"/>
            </a:avLst>
          </a:prstGeom>
          <a:solidFill>
            <a:srgbClr val="5E2360"/>
          </a:solidFill>
          <a:ln w="9525">
            <a:solidFill>
              <a:srgbClr val="5E236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59536" y="4133087"/>
            <a:ext cx="219456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i="0">
                <a:solidFill>
                  <a:srgbClr val="C4B5FD"/>
                </a:solidFill>
                <a:latin typeface="微软雅黑"/>
              </a:rPr>
              <a:t>一句话读这段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59536" y="4407408"/>
            <a:ext cx="1041775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1150" b="0" i="0">
                <a:solidFill>
                  <a:srgbClr val="FFEFF8"/>
                </a:solidFill>
                <a:latin typeface="微软雅黑"/>
              </a:rPr>
              <a:t>买量 ROI 1.08 意味着每新增一个用户都在贴钱——2027 把这笔钱转投留存与裂变，同样的预算买更高质量的增长。</a:t>
            </a:r>
          </a:p>
        </p:txBody>
      </p:sp>
      <p:sp>
        <p:nvSpPr>
          <p:cNvPr id="36" name="Rounded Rectangle 35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5E2360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E5B8D8"/>
                </a:solidFill>
                <a:latin typeface="微软雅黑"/>
              </a:rPr>
              <a:t>‹</a:t>
            </a:r>
          </a:p>
        </p:txBody>
      </p:sp>
      <p:sp>
        <p:nvSpPr>
          <p:cNvPr id="37" name="Rounded Rectangle 36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5E2360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E5B8D8"/>
                </a:solidFill>
                <a:latin typeface="微软雅黑"/>
              </a:rPr>
              <a:t>≡</a:t>
            </a:r>
          </a:p>
        </p:txBody>
      </p:sp>
      <p:sp>
        <p:nvSpPr>
          <p:cNvPr id="38" name="Rounded Rectangle 37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5E2360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E5B8D8"/>
                </a:solidFill>
                <a:latin typeface="微软雅黑"/>
              </a:rPr>
              <a:t>›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AC7FA0"/>
                </a:solidFill>
                <a:latin typeface="微软雅黑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4A154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863840" y="-2194560"/>
            <a:ext cx="6583680" cy="5943600"/>
          </a:xfrm>
          <a:prstGeom prst="ellipse">
            <a:avLst/>
          </a:prstGeom>
          <a:solidFill>
            <a:srgbClr val="F9A8D4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206240"/>
            <a:ext cx="6217920" cy="5669280"/>
          </a:xfrm>
          <a:prstGeom prst="ellipse">
            <a:avLst/>
          </a:prstGeom>
          <a:solidFill>
            <a:srgbClr val="C4B5FD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AC7FA0"/>
                </a:solidFill>
                <a:latin typeface="微软雅黑"/>
              </a:rPr>
              <a:t>XX 社区 · 2027 增长运营方案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AC7FA0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AC7FA0"/>
                </a:solidFill>
                <a:latin typeface="微软雅黑"/>
              </a:rPr>
              <a:t>www.974.cn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C4B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C4B5FD"/>
                </a:solidFill>
                <a:latin typeface="微软雅黑"/>
              </a:rPr>
              <a:t>PART 02 · 留存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FFEFF8"/>
                </a:solidFill>
                <a:latin typeface="微软雅黑"/>
              </a:rPr>
              <a:t>首月黄金 30 天的留存曲线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E5B8D8"/>
                </a:solidFill>
                <a:latin typeface="微软雅黑"/>
              </a:rPr>
              <a:t>柱为分周留存（%），线为改版目标（%）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2" name="Chart 11"/>
          <p:cNvGraphicFramePr>
            <a:graphicFrameLocks noGrp="1"/>
          </p:cNvGraphicFramePr>
          <p:nvPr/>
        </p:nvGraphicFramePr>
        <p:xfrm>
          <a:off x="566928" y="1645920"/>
          <a:ext cx="7360920" cy="3584448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8174736" y="1700784"/>
            <a:ext cx="345003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i="0">
                <a:solidFill>
                  <a:srgbClr val="C4B5FD"/>
                </a:solidFill>
                <a:latin typeface="微软雅黑"/>
              </a:rPr>
              <a:t>三个观察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74736" y="2011680"/>
            <a:ext cx="3450031" cy="914400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75904" y="2139696"/>
            <a:ext cx="308427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F9A8D4"/>
                </a:solidFill>
                <a:latin typeface="微软雅黑"/>
              </a:rPr>
              <a:t>W1→W2 掉 13pp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75904" y="2395728"/>
            <a:ext cx="304769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E5B8D8"/>
                </a:solidFill>
                <a:latin typeface="微软雅黑"/>
              </a:rPr>
              <a:t>新手期内容供给不足，第二周没事可做。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174736" y="3072384"/>
            <a:ext cx="3450031" cy="914400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75904" y="3200400"/>
            <a:ext cx="308427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F9A8D4"/>
                </a:solidFill>
                <a:latin typeface="微软雅黑"/>
              </a:rPr>
              <a:t>W3-W4 趋平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75904" y="3456432"/>
            <a:ext cx="304769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E5B8D8"/>
                </a:solidFill>
                <a:latin typeface="微软雅黑"/>
              </a:rPr>
              <a:t>留下的用户开始形成习惯，问题集中在前两周。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174736" y="4133087"/>
            <a:ext cx="3450031" cy="914400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375904" y="4261103"/>
            <a:ext cx="308427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F9A8D4"/>
                </a:solidFill>
                <a:latin typeface="微软雅黑"/>
              </a:rPr>
              <a:t>目标 +9pp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75904" y="4517136"/>
            <a:ext cx="304769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E5B8D8"/>
                </a:solidFill>
                <a:latin typeface="微软雅黑"/>
              </a:rPr>
              <a:t>全部押在新手任务与内容分层上。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66928" y="5431536"/>
            <a:ext cx="7360920" cy="749808"/>
          </a:xfrm>
          <a:prstGeom prst="roundRect">
            <a:avLst>
              <a:gd name="adj" fmla="val 3500"/>
            </a:avLst>
          </a:prstGeom>
          <a:solidFill>
            <a:srgbClr val="5E2360"/>
          </a:solidFill>
          <a:ln w="9525">
            <a:solidFill>
              <a:srgbClr val="5E236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22960" y="5559552"/>
            <a:ext cx="6858000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1050" b="0" i="0">
                <a:solidFill>
                  <a:srgbClr val="FFEFF8"/>
                </a:solidFill>
                <a:latin typeface="微软雅黑"/>
              </a:rPr>
              <a:t>结论：留存资源的 70% 投进 W1-W2——这两个星期决定了一个用户的三个月。</a:t>
            </a:r>
          </a:p>
        </p:txBody>
      </p:sp>
      <p:sp>
        <p:nvSpPr>
          <p:cNvPr id="25" name="Rounded Rectangle 24">
            <a:hlinkClick action="ppaction://hlinksldjump" r:id="rId3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5E2360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E5B8D8"/>
                </a:solidFill>
                <a:latin typeface="微软雅黑"/>
              </a:rPr>
              <a:t>‹</a:t>
            </a:r>
          </a:p>
        </p:txBody>
      </p:sp>
      <p:sp>
        <p:nvSpPr>
          <p:cNvPr id="26" name="Rounded Rectangle 25">
            <a:hlinkClick action="ppaction://hlinksldjump" r:id="rId4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5E2360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E5B8D8"/>
                </a:solidFill>
                <a:latin typeface="微软雅黑"/>
              </a:rPr>
              <a:t>≡</a:t>
            </a:r>
          </a:p>
        </p:txBody>
      </p:sp>
      <p:sp>
        <p:nvSpPr>
          <p:cNvPr id="27" name="Rounded Rectangle 26">
            <a:hlinkClick action="ppaction://hlinksldjump" r:id="rId5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5E2360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E5B8D8"/>
                </a:solidFill>
                <a:latin typeface="微软雅黑"/>
              </a:rPr>
              <a:t>›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AC7FA0"/>
                </a:solidFill>
                <a:latin typeface="微软雅黑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4A154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863840" y="-2194560"/>
            <a:ext cx="6583680" cy="5943600"/>
          </a:xfrm>
          <a:prstGeom prst="ellipse">
            <a:avLst/>
          </a:prstGeom>
          <a:solidFill>
            <a:srgbClr val="F9A8D4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206240"/>
            <a:ext cx="6217920" cy="5669280"/>
          </a:xfrm>
          <a:prstGeom prst="ellipse">
            <a:avLst/>
          </a:prstGeom>
          <a:solidFill>
            <a:srgbClr val="C4B5FD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AC7FA0"/>
                </a:solidFill>
                <a:latin typeface="微软雅黑"/>
              </a:rPr>
              <a:t>XX 社区 · 2027 增长运营方案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AC7FA0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AC7FA0"/>
                </a:solidFill>
                <a:latin typeface="微软雅黑"/>
              </a:rPr>
              <a:t>www.974.cn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C4B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C4B5FD"/>
                </a:solidFill>
                <a:latin typeface="微软雅黑"/>
              </a:rPr>
              <a:t>PART 02 · 动作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FFEFF8"/>
                </a:solidFill>
                <a:latin typeface="微软雅黑"/>
              </a:rPr>
              <a:t>黄金 30 天动作清单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566928" y="1700784"/>
          <a:ext cx="11057837" cy="2798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6940"/>
                <a:gridCol w="4865449"/>
                <a:gridCol w="1769254"/>
                <a:gridCol w="3096194"/>
              </a:tblGrid>
              <a:tr h="420624">
                <a:tc>
                  <a:txBody>
                    <a:bodyPr/>
                    <a:lstStyle/>
                    <a:p>
                      <a:pPr algn="l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周</a:t>
                      </a:r>
                    </a:p>
                  </a:txBody>
                  <a:tcPr anchor="ctr" marL="128016" marR="73152">
                    <a:solidFill>
                      <a:srgbClr val="F9A8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动作</a:t>
                      </a:r>
                    </a:p>
                  </a:txBody>
                  <a:tcPr anchor="ctr" marL="128016" marR="73152">
                    <a:solidFill>
                      <a:srgbClr val="F9A8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负责</a:t>
                      </a:r>
                    </a:p>
                  </a:txBody>
                  <a:tcPr anchor="ctr" marL="128016" marR="73152">
                    <a:solidFill>
                      <a:srgbClr val="F9A8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指标</a:t>
                      </a:r>
                    </a:p>
                  </a:txBody>
                  <a:tcPr anchor="ctr" marL="128016" marR="73152">
                    <a:solidFill>
                      <a:srgbClr val="F9A8D4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FFEFF8"/>
                          </a:solidFill>
                          <a:latin typeface="微软雅黑"/>
                        </a:rPr>
                        <a:t>W1</a:t>
                      </a:r>
                    </a:p>
                  </a:txBody>
                  <a:tcPr anchor="ctr" marL="128016" marR="73152">
                    <a:solidFill>
                      <a:srgbClr val="4A15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FEFF8"/>
                          </a:solidFill>
                          <a:latin typeface="微软雅黑"/>
                        </a:rPr>
                        <a:t>新手 3 日任务（内容互动 3 次）</a:t>
                      </a:r>
                    </a:p>
                  </a:txBody>
                  <a:tcPr anchor="ctr" marL="128016" marR="73152">
                    <a:solidFill>
                      <a:srgbClr val="4A15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FEFF8"/>
                          </a:solidFill>
                          <a:latin typeface="微软雅黑"/>
                        </a:rPr>
                        <a:t>产品</a:t>
                      </a:r>
                    </a:p>
                  </a:txBody>
                  <a:tcPr anchor="ctr" marL="128016" marR="73152">
                    <a:solidFill>
                      <a:srgbClr val="4A15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FEFF8"/>
                          </a:solidFill>
                          <a:latin typeface="微软雅黑"/>
                        </a:rPr>
                        <a:t>激活率 61%→70%</a:t>
                      </a:r>
                    </a:p>
                  </a:txBody>
                  <a:tcPr anchor="ctr" marL="128016" marR="73152">
                    <a:solidFill>
                      <a:srgbClr val="4A154B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FFEFF8"/>
                          </a:solidFill>
                          <a:latin typeface="微软雅黑"/>
                        </a:rPr>
                        <a:t>W1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FEFF8"/>
                          </a:solidFill>
                          <a:latin typeface="微软雅黑"/>
                        </a:rPr>
                        <a:t>兴趣标签冷启动问答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FEFF8"/>
                          </a:solidFill>
                          <a:latin typeface="微软雅黑"/>
                        </a:rPr>
                        <a:t>算法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FEFF8"/>
                          </a:solidFill>
                          <a:latin typeface="微软雅黑"/>
                        </a:rPr>
                        <a:t>推荐 CTR +15%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FFEFF8"/>
                          </a:solidFill>
                          <a:latin typeface="微软雅黑"/>
                        </a:rPr>
                        <a:t>W2</a:t>
                      </a:r>
                    </a:p>
                  </a:txBody>
                  <a:tcPr anchor="ctr" marL="128016" marR="73152">
                    <a:solidFill>
                      <a:srgbClr val="4A15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FEFF8"/>
                          </a:solidFill>
                          <a:latin typeface="微软雅黑"/>
                        </a:rPr>
                        <a:t>同好社群自动匹配</a:t>
                      </a:r>
                    </a:p>
                  </a:txBody>
                  <a:tcPr anchor="ctr" marL="128016" marR="73152">
                    <a:solidFill>
                      <a:srgbClr val="4A15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FEFF8"/>
                          </a:solidFill>
                          <a:latin typeface="微软雅黑"/>
                        </a:rPr>
                        <a:t>运营</a:t>
                      </a:r>
                    </a:p>
                  </a:txBody>
                  <a:tcPr anchor="ctr" marL="128016" marR="73152">
                    <a:solidFill>
                      <a:srgbClr val="4A15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FEFF8"/>
                          </a:solidFill>
                          <a:latin typeface="微软雅黑"/>
                        </a:rPr>
                        <a:t>W2 留存 +4pp</a:t>
                      </a:r>
                    </a:p>
                  </a:txBody>
                  <a:tcPr anchor="ctr" marL="128016" marR="73152">
                    <a:solidFill>
                      <a:srgbClr val="4A154B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FFEFF8"/>
                          </a:solidFill>
                          <a:latin typeface="微软雅黑"/>
                        </a:rPr>
                        <a:t>W3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FEFF8"/>
                          </a:solidFill>
                          <a:latin typeface="微软雅黑"/>
                        </a:rPr>
                        <a:t>首次创作引导（模板化）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FEFF8"/>
                          </a:solidFill>
                          <a:latin typeface="微软雅黑"/>
                        </a:rPr>
                        <a:t>产品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FEFF8"/>
                          </a:solidFill>
                          <a:latin typeface="微软雅黑"/>
                        </a:rPr>
                        <a:t>创作率 8%→12%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FFEFF8"/>
                          </a:solidFill>
                          <a:latin typeface="微软雅黑"/>
                        </a:rPr>
                        <a:t>W4</a:t>
                      </a:r>
                    </a:p>
                  </a:txBody>
                  <a:tcPr anchor="ctr" marL="128016" marR="73152">
                    <a:solidFill>
                      <a:srgbClr val="4A15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FEFF8"/>
                          </a:solidFill>
                          <a:latin typeface="微软雅黑"/>
                        </a:rPr>
                        <a:t>月度成就回顾推送</a:t>
                      </a:r>
                    </a:p>
                  </a:txBody>
                  <a:tcPr anchor="ctr" marL="128016" marR="73152">
                    <a:solidFill>
                      <a:srgbClr val="4A15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FEFF8"/>
                          </a:solidFill>
                          <a:latin typeface="微软雅黑"/>
                        </a:rPr>
                        <a:t>运营</a:t>
                      </a:r>
                    </a:p>
                  </a:txBody>
                  <a:tcPr anchor="ctr" marL="128016" marR="73152">
                    <a:solidFill>
                      <a:srgbClr val="4A15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FEFF8"/>
                          </a:solidFill>
                          <a:latin typeface="微软雅黑"/>
                        </a:rPr>
                        <a:t>W4 留存 +3pp</a:t>
                      </a:r>
                    </a:p>
                  </a:txBody>
                  <a:tcPr anchor="ctr" marL="128016" marR="73152">
                    <a:solidFill>
                      <a:srgbClr val="4A154B"/>
                    </a:solidFill>
                  </a:tcPr>
                </a:tc>
              </a:tr>
            </a:tbl>
          </a:graphicData>
        </a:graphic>
      </p:graphicFrame>
      <p:sp>
        <p:nvSpPr>
          <p:cNvPr id="12" name="Rounded Rectangle 11"/>
          <p:cNvSpPr/>
          <p:nvPr/>
        </p:nvSpPr>
        <p:spPr>
          <a:xfrm>
            <a:off x="566928" y="4663440"/>
            <a:ext cx="11057839" cy="749808"/>
          </a:xfrm>
          <a:prstGeom prst="roundRect">
            <a:avLst>
              <a:gd name="adj" fmla="val 3500"/>
            </a:avLst>
          </a:prstGeom>
          <a:solidFill>
            <a:srgbClr val="5E2360"/>
          </a:solidFill>
          <a:ln w="9525">
            <a:solidFill>
              <a:srgbClr val="5E236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7" y="4791455"/>
            <a:ext cx="10509199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Aft>
                <a:spcPts val="0"/>
              </a:spcAft>
            </a:pPr>
            <a:r>
              <a:rPr sz="1050" b="0" i="0">
                <a:solidFill>
                  <a:srgbClr val="FFEFF8"/>
                </a:solidFill>
                <a:latin typeface="微软雅黑"/>
              </a:rPr>
              <a:t>五个动作只有 W2 的社群匹配需要新开发，其余都是现有系统的配置级改动——优先做性价比。</a:t>
            </a:r>
          </a:p>
        </p:txBody>
      </p:sp>
      <p:sp>
        <p:nvSpPr>
          <p:cNvPr id="14" name="Rounded Rectangle 13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5E2360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E5B8D8"/>
                </a:solidFill>
                <a:latin typeface="微软雅黑"/>
              </a:rPr>
              <a:t>‹</a:t>
            </a:r>
          </a:p>
        </p:txBody>
      </p:sp>
      <p:sp>
        <p:nvSpPr>
          <p:cNvPr id="15" name="Rounded Rectangle 14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5E2360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E5B8D8"/>
                </a:solidFill>
                <a:latin typeface="微软雅黑"/>
              </a:rPr>
              <a:t>≡</a:t>
            </a:r>
          </a:p>
        </p:txBody>
      </p:sp>
      <p:sp>
        <p:nvSpPr>
          <p:cNvPr id="16" name="Rounded Rectangle 15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5E2360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E5B8D8"/>
                </a:solidFill>
                <a:latin typeface="微软雅黑"/>
              </a:rPr>
              <a:t>›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AC7FA0"/>
                </a:solidFill>
                <a:latin typeface="微软雅黑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4A154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863840" y="-2194560"/>
            <a:ext cx="6583680" cy="5943600"/>
          </a:xfrm>
          <a:prstGeom prst="ellipse">
            <a:avLst/>
          </a:prstGeom>
          <a:solidFill>
            <a:srgbClr val="F9A8D4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206240"/>
            <a:ext cx="6217920" cy="5669280"/>
          </a:xfrm>
          <a:prstGeom prst="ellipse">
            <a:avLst/>
          </a:prstGeom>
          <a:solidFill>
            <a:srgbClr val="C4B5FD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two-women-sit-together-getting-work-done.jpg"/>
          <p:cNvPicPr>
            <a:picLocks noChangeAspect="1"/>
          </p:cNvPicPr>
          <p:nvPr/>
        </p:nvPicPr>
        <p:blipFill>
          <a:blip r:embed="rId2"/>
          <a:srcRect l="23547" r="23547"/>
          <a:stretch>
            <a:fillRect/>
          </a:stretch>
        </p:blipFill>
        <p:spPr>
          <a:xfrm>
            <a:off x="6184087" y="0"/>
            <a:ext cx="544068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298887" y="6583680"/>
            <a:ext cx="11887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</a:rPr>
              <a:t>www.974.cn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713232"/>
            <a:ext cx="511423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C4B5FD"/>
                </a:solidFill>
                <a:latin typeface="微软雅黑"/>
              </a:rPr>
              <a:t>PART 03 · 裂变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1005840"/>
            <a:ext cx="5114239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4000"/>
              </a:lnSpc>
              <a:spcAft>
                <a:spcPts val="0"/>
              </a:spcAft>
            </a:pPr>
            <a:r>
              <a:rPr sz="2300" b="1" i="0">
                <a:solidFill>
                  <a:srgbClr val="FFEFF8"/>
                </a:solidFill>
                <a:latin typeface="微软雅黑"/>
              </a:rPr>
              <a:t>邀请机制重做：从补贴到身份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2194560"/>
            <a:ext cx="45720" cy="566928"/>
          </a:xfrm>
          <a:prstGeom prst="rect">
            <a:avLst/>
          </a:prstGeom>
          <a:solidFill>
            <a:srgbClr val="C4B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49808" y="2139696"/>
            <a:ext cx="493135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 i="0">
                <a:solidFill>
                  <a:srgbClr val="FFEFF8"/>
                </a:solidFill>
                <a:latin typeface="微软雅黑"/>
              </a:rPr>
              <a:t>旧机制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9808" y="2432303"/>
            <a:ext cx="493135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1000" b="0" i="0">
                <a:solidFill>
                  <a:srgbClr val="E5B8D8"/>
                </a:solidFill>
                <a:latin typeface="微软雅黑"/>
              </a:rPr>
              <a:t>现金红包拉新，羊毛党占 31%，真用户反而不屑。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3236975"/>
            <a:ext cx="45720" cy="566928"/>
          </a:xfrm>
          <a:prstGeom prst="rect">
            <a:avLst/>
          </a:prstGeom>
          <a:solidFill>
            <a:srgbClr val="C4B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49808" y="3182111"/>
            <a:ext cx="493135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 i="0">
                <a:solidFill>
                  <a:srgbClr val="FFEFF8"/>
                </a:solidFill>
                <a:latin typeface="微软雅黑"/>
              </a:rPr>
              <a:t>新机制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9808" y="3474719"/>
            <a:ext cx="493135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1000" b="0" i="0">
                <a:solidFill>
                  <a:srgbClr val="E5B8D8"/>
                </a:solidFill>
                <a:latin typeface="微软雅黑"/>
              </a:rPr>
              <a:t>邀请者获得「创始人朋友」身份徽章 + 专属功能内测权。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66928" y="4279391"/>
            <a:ext cx="45720" cy="566928"/>
          </a:xfrm>
          <a:prstGeom prst="rect">
            <a:avLst/>
          </a:prstGeom>
          <a:solidFill>
            <a:srgbClr val="C4B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49808" y="4224527"/>
            <a:ext cx="493135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 i="0">
                <a:solidFill>
                  <a:srgbClr val="FFEFF8"/>
                </a:solidFill>
                <a:latin typeface="微软雅黑"/>
              </a:rPr>
              <a:t>依据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49808" y="4517136"/>
            <a:ext cx="493135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1000" b="0" i="0">
                <a:solidFill>
                  <a:srgbClr val="E5B8D8"/>
                </a:solidFill>
                <a:latin typeface="微软雅黑"/>
              </a:rPr>
              <a:t>种子用户访谈：12 人中 9 人表示身份激励比红包更有效。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928" y="5394960"/>
            <a:ext cx="5114239" cy="786384"/>
          </a:xfrm>
          <a:prstGeom prst="roundRect">
            <a:avLst>
              <a:gd name="adj" fmla="val 3500"/>
            </a:avLst>
          </a:prstGeom>
          <a:solidFill>
            <a:srgbClr val="5E2360"/>
          </a:solidFill>
          <a:ln w="9525">
            <a:solidFill>
              <a:srgbClr val="5E236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86384" y="5522976"/>
            <a:ext cx="4675327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980" b="0" i="0">
                <a:solidFill>
                  <a:srgbClr val="FFEFF8"/>
                </a:solidFill>
                <a:latin typeface="微软雅黑"/>
              </a:rPr>
              <a:t>身份激励的成本趋近于零，且天然过滤羊毛党——裂变的花钱时代结束了。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087575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AC7FA0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49247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AC7FA0"/>
                </a:solidFill>
                <a:latin typeface="微软雅黑"/>
              </a:rPr>
              <a:t>07</a:t>
            </a:r>
          </a:p>
        </p:txBody>
      </p:sp>
      <p:sp>
        <p:nvSpPr>
          <p:cNvPr id="21" name="Rounded Rectangle 20">
            <a:hlinkClick action="ppaction://hlinksldjump" r:id="rId3"/>
          </p:cNvPr>
          <p:cNvSpPr/>
          <p:nvPr/>
        </p:nvSpPr>
        <p:spPr>
          <a:xfrm>
            <a:off x="41998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5E2360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E5B8D8"/>
                </a:solidFill>
                <a:latin typeface="微软雅黑"/>
              </a:rPr>
              <a:t>‹</a:t>
            </a:r>
          </a:p>
        </p:txBody>
      </p:sp>
      <p:sp>
        <p:nvSpPr>
          <p:cNvPr id="22" name="Rounded Rectangle 21">
            <a:hlinkClick action="ppaction://hlinksldjump" r:id="rId4"/>
          </p:cNvPr>
          <p:cNvSpPr/>
          <p:nvPr/>
        </p:nvSpPr>
        <p:spPr>
          <a:xfrm>
            <a:off x="45290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5E2360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E5B8D8"/>
                </a:solidFill>
                <a:latin typeface="微软雅黑"/>
              </a:rPr>
              <a:t>≡</a:t>
            </a:r>
          </a:p>
        </p:txBody>
      </p:sp>
      <p:sp>
        <p:nvSpPr>
          <p:cNvPr id="23" name="Rounded Rectangle 22">
            <a:hlinkClick action="ppaction://hlinksldjump" r:id="rId5"/>
          </p:cNvPr>
          <p:cNvSpPr/>
          <p:nvPr/>
        </p:nvSpPr>
        <p:spPr>
          <a:xfrm>
            <a:off x="48582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5E2360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E5B8D8"/>
                </a:solidFill>
                <a:latin typeface="微软雅黑"/>
              </a:rPr>
              <a:t>›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4A154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863840" y="-2194560"/>
            <a:ext cx="6583680" cy="5943600"/>
          </a:xfrm>
          <a:prstGeom prst="ellipse">
            <a:avLst/>
          </a:prstGeom>
          <a:solidFill>
            <a:srgbClr val="F9A8D4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206240"/>
            <a:ext cx="6217920" cy="5669280"/>
          </a:xfrm>
          <a:prstGeom prst="ellipse">
            <a:avLst/>
          </a:prstGeom>
          <a:solidFill>
            <a:srgbClr val="C4B5FD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AC7FA0"/>
                </a:solidFill>
                <a:latin typeface="微软雅黑"/>
              </a:rPr>
              <a:t>XX 社区 · 2027 增长运营方案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AC7FA0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AC7FA0"/>
                </a:solidFill>
                <a:latin typeface="微软雅黑"/>
              </a:rPr>
              <a:t>www.974.cn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C4B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C4B5FD"/>
                </a:solidFill>
                <a:latin typeface="微软雅黑"/>
              </a:rPr>
              <a:t>PART 03 · 结构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FFEFF8"/>
                </a:solidFill>
                <a:latin typeface="微软雅黑"/>
              </a:rPr>
              <a:t>新增来源结构：裂变要扛起四成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E5B8D8"/>
                </a:solidFill>
                <a:latin typeface="微软雅黑"/>
              </a:rPr>
              <a:t>月度新增构成规划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2" name="Chart 11"/>
          <p:cNvGraphicFramePr>
            <a:graphicFrameLocks noGrp="1"/>
          </p:cNvGraphicFramePr>
          <p:nvPr/>
        </p:nvGraphicFramePr>
        <p:xfrm>
          <a:off x="566928" y="1682496"/>
          <a:ext cx="6903720" cy="352044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3" name="Rounded Rectangle 12"/>
          <p:cNvSpPr/>
          <p:nvPr/>
        </p:nvSpPr>
        <p:spPr>
          <a:xfrm>
            <a:off x="7744967" y="1700784"/>
            <a:ext cx="3879799" cy="1024128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964423" y="1828800"/>
            <a:ext cx="3514039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900" b="1" i="0">
                <a:solidFill>
                  <a:srgbClr val="F9A8D4"/>
                </a:solidFill>
                <a:latin typeface="微软雅黑"/>
              </a:rPr>
              <a:t>42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964423" y="2231136"/>
            <a:ext cx="351403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E5B8D8"/>
                </a:solidFill>
                <a:latin typeface="微软雅黑"/>
              </a:rPr>
              <a:t>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964423" y="2450592"/>
            <a:ext cx="35140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AC7FA0"/>
                </a:solidFill>
                <a:latin typeface="微软雅黑"/>
              </a:rPr>
              <a:t>裂变占比目标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44967" y="2871216"/>
            <a:ext cx="3879799" cy="1024128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964423" y="2999232"/>
            <a:ext cx="3514039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900" b="1" i="0">
                <a:solidFill>
                  <a:srgbClr val="C4B5FD"/>
                </a:solidFill>
                <a:latin typeface="微软雅黑"/>
              </a:rPr>
              <a:t>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964423" y="3401568"/>
            <a:ext cx="351403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E5B8D8"/>
                </a:solidFill>
                <a:latin typeface="微软雅黑"/>
              </a:rPr>
              <a:t>元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964423" y="3621024"/>
            <a:ext cx="35140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AC7FA0"/>
                </a:solidFill>
                <a:latin typeface="微软雅黑"/>
              </a:rPr>
              <a:t>新增买量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744967" y="4041648"/>
            <a:ext cx="3879799" cy="1024128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964423" y="4169663"/>
            <a:ext cx="3514039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900" b="1" i="0">
                <a:solidFill>
                  <a:srgbClr val="F9A8D4"/>
                </a:solidFill>
                <a:latin typeface="微软雅黑"/>
              </a:rPr>
              <a:t>31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964423" y="4572000"/>
            <a:ext cx="351403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E5B8D8"/>
                </a:solidFill>
                <a:latin typeface="微软雅黑"/>
              </a:rPr>
              <a:t>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964423" y="4791456"/>
            <a:ext cx="35140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AC7FA0"/>
                </a:solidFill>
                <a:latin typeface="微软雅黑"/>
              </a:rPr>
              <a:t>羊毛党（旧机制）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66928" y="5413248"/>
            <a:ext cx="6903720" cy="749808"/>
          </a:xfrm>
          <a:prstGeom prst="roundRect">
            <a:avLst>
              <a:gd name="adj" fmla="val 3500"/>
            </a:avLst>
          </a:prstGeom>
          <a:solidFill>
            <a:srgbClr val="5E2360"/>
          </a:solidFill>
          <a:ln w="9525">
            <a:solidFill>
              <a:srgbClr val="5E236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2960" y="5532120"/>
            <a:ext cx="6400800" cy="53035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Aft>
                <a:spcPts val="0"/>
              </a:spcAft>
            </a:pPr>
            <a:r>
              <a:rPr sz="1050" b="0" i="0">
                <a:solidFill>
                  <a:srgbClr val="FFEFF8"/>
                </a:solidFill>
                <a:latin typeface="微软雅黑"/>
              </a:rPr>
              <a:t>结论：裂变从 22% 提到 42%，腾出的预算全部转投留存——增长的算术就这么简单。</a:t>
            </a:r>
          </a:p>
        </p:txBody>
      </p:sp>
      <p:sp>
        <p:nvSpPr>
          <p:cNvPr id="27" name="Rounded Rectangle 26">
            <a:hlinkClick action="ppaction://hlinksldjump" r:id="rId3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5E2360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E5B8D8"/>
                </a:solidFill>
                <a:latin typeface="微软雅黑"/>
              </a:rPr>
              <a:t>‹</a:t>
            </a:r>
          </a:p>
        </p:txBody>
      </p:sp>
      <p:sp>
        <p:nvSpPr>
          <p:cNvPr id="28" name="Rounded Rectangle 27">
            <a:hlinkClick action="ppaction://hlinksldjump" r:id="rId4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5E2360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E5B8D8"/>
                </a:solidFill>
                <a:latin typeface="微软雅黑"/>
              </a:rPr>
              <a:t>≡</a:t>
            </a:r>
          </a:p>
        </p:txBody>
      </p:sp>
      <p:sp>
        <p:nvSpPr>
          <p:cNvPr id="29" name="Rounded Rectangle 28">
            <a:hlinkClick action="ppaction://hlinksldjump" r:id="rId5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5E2360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E5B8D8"/>
                </a:solidFill>
                <a:latin typeface="微软雅黑"/>
              </a:rPr>
              <a:t>›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AC7FA0"/>
                </a:solidFill>
                <a:latin typeface="微软雅黑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4A154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863840" y="-2194560"/>
            <a:ext cx="6583680" cy="5943600"/>
          </a:xfrm>
          <a:prstGeom prst="ellipse">
            <a:avLst/>
          </a:prstGeom>
          <a:solidFill>
            <a:srgbClr val="F9A8D4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206240"/>
            <a:ext cx="6217920" cy="5669280"/>
          </a:xfrm>
          <a:prstGeom prst="ellipse">
            <a:avLst/>
          </a:prstGeom>
          <a:solidFill>
            <a:srgbClr val="C4B5FD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AC7FA0"/>
                </a:solidFill>
                <a:latin typeface="微软雅黑"/>
              </a:rPr>
              <a:t>XX 社区 · 2027 增长运营方案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AC7FA0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AC7FA0"/>
                </a:solidFill>
                <a:latin typeface="微软雅黑"/>
              </a:rPr>
              <a:t>www.974.cn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C4B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C4B5FD"/>
                </a:solidFill>
                <a:latin typeface="微软雅黑"/>
              </a:rPr>
              <a:t>PART 04 · 节奏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FFEFF8"/>
                </a:solidFill>
                <a:latin typeface="微软雅黑"/>
              </a:rPr>
              <a:t>四个季度的 DAU 爬坡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E5B8D8"/>
                </a:solidFill>
                <a:latin typeface="微软雅黑"/>
              </a:rPr>
              <a:t>柱为 DAU（万），线为裂变占比（%）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2" name="Chart 11"/>
          <p:cNvGraphicFramePr>
            <a:graphicFrameLocks noGrp="1"/>
          </p:cNvGraphicFramePr>
          <p:nvPr/>
        </p:nvGraphicFramePr>
        <p:xfrm>
          <a:off x="566928" y="1645920"/>
          <a:ext cx="6675120" cy="3429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3" name="Rounded Rectangle 12"/>
          <p:cNvSpPr/>
          <p:nvPr/>
        </p:nvSpPr>
        <p:spPr>
          <a:xfrm>
            <a:off x="7516367" y="1700784"/>
            <a:ext cx="4108399" cy="969264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735823" y="1847088"/>
            <a:ext cx="37426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F9A8D4"/>
                </a:solidFill>
                <a:latin typeface="微软雅黑"/>
              </a:rPr>
              <a:t>120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35823" y="2267712"/>
            <a:ext cx="374263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E5B8D8"/>
                </a:solidFill>
                <a:latin typeface="微软雅黑"/>
              </a:rPr>
              <a:t>万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35823" y="2468880"/>
            <a:ext cx="37426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AC7FA0"/>
                </a:solidFill>
                <a:latin typeface="微软雅黑"/>
              </a:rPr>
              <a:t>年末 DAU 目标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516367" y="2816352"/>
            <a:ext cx="4108399" cy="969264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735823" y="2962656"/>
            <a:ext cx="37426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C4B5FD"/>
                </a:solidFill>
                <a:latin typeface="微软雅黑"/>
              </a:rPr>
              <a:t>+40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35823" y="3383280"/>
            <a:ext cx="374263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E5B8D8"/>
                </a:solidFill>
                <a:latin typeface="微软雅黑"/>
              </a:rPr>
              <a:t>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35823" y="3584448"/>
            <a:ext cx="37426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AC7FA0"/>
                </a:solidFill>
                <a:latin typeface="微软雅黑"/>
              </a:rPr>
              <a:t>全年增幅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516367" y="3931920"/>
            <a:ext cx="4108399" cy="969264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735823" y="4078224"/>
            <a:ext cx="37426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F9A8D4"/>
                </a:solidFill>
                <a:latin typeface="微软雅黑"/>
              </a:rPr>
              <a:t>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735823" y="4498848"/>
            <a:ext cx="374263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E5B8D8"/>
                </a:solidFill>
                <a:latin typeface="微软雅黑"/>
              </a:rPr>
              <a:t>条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735823" y="4700016"/>
            <a:ext cx="37426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AC7FA0"/>
                </a:solidFill>
                <a:latin typeface="微软雅黑"/>
              </a:rPr>
              <a:t>主线打法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66928" y="5248656"/>
            <a:ext cx="6675120" cy="932688"/>
          </a:xfrm>
          <a:prstGeom prst="roundRect">
            <a:avLst>
              <a:gd name="adj" fmla="val 3500"/>
            </a:avLst>
          </a:prstGeom>
          <a:solidFill>
            <a:srgbClr val="5E2360"/>
          </a:solidFill>
          <a:ln w="9525">
            <a:solidFill>
              <a:srgbClr val="5E236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2960" y="5376672"/>
            <a:ext cx="6217920" cy="6766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Aft>
                <a:spcPts val="0"/>
              </a:spcAft>
            </a:pPr>
            <a:r>
              <a:rPr sz="1000" b="0" i="0">
                <a:solidFill>
                  <a:srgbClr val="FFEFF8"/>
                </a:solidFill>
                <a:latin typeface="微软雅黑"/>
              </a:rPr>
              <a:t>爬坡的斜率取决于裂变占比的爬升速度：Q2 是关键窗口，社群匹配机制要在 Q1 末就绪。</a:t>
            </a:r>
          </a:p>
        </p:txBody>
      </p:sp>
      <p:sp>
        <p:nvSpPr>
          <p:cNvPr id="27" name="Rounded Rectangle 26">
            <a:hlinkClick action="ppaction://hlinksldjump" r:id="rId3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5E2360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E5B8D8"/>
                </a:solidFill>
                <a:latin typeface="微软雅黑"/>
              </a:rPr>
              <a:t>‹</a:t>
            </a:r>
          </a:p>
        </p:txBody>
      </p:sp>
      <p:sp>
        <p:nvSpPr>
          <p:cNvPr id="28" name="Rounded Rectangle 27">
            <a:hlinkClick action="ppaction://hlinksldjump" r:id="rId4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5E2360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E5B8D8"/>
                </a:solidFill>
                <a:latin typeface="微软雅黑"/>
              </a:rPr>
              <a:t>≡</a:t>
            </a:r>
          </a:p>
        </p:txBody>
      </p:sp>
      <p:sp>
        <p:nvSpPr>
          <p:cNvPr id="29" name="Rounded Rectangle 28">
            <a:hlinkClick action="ppaction://hlinksldjump" r:id="rId5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5E2360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E5B8D8"/>
                </a:solidFill>
                <a:latin typeface="微软雅黑"/>
              </a:rPr>
              <a:t>›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AC7FA0"/>
                </a:solidFill>
                <a:latin typeface="微软雅黑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4A154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863840" y="-2194560"/>
            <a:ext cx="6583680" cy="5943600"/>
          </a:xfrm>
          <a:prstGeom prst="ellipse">
            <a:avLst/>
          </a:prstGeom>
          <a:solidFill>
            <a:srgbClr val="F9A8D4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206240"/>
            <a:ext cx="6217920" cy="5669280"/>
          </a:xfrm>
          <a:prstGeom prst="ellipse">
            <a:avLst/>
          </a:prstGeom>
          <a:solidFill>
            <a:srgbClr val="C4B5FD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AC7FA0"/>
                </a:solidFill>
                <a:latin typeface="微软雅黑"/>
              </a:rPr>
              <a:t>XX 社区 · 2027 增长运营方案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AC7FA0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AC7FA0"/>
                </a:solidFill>
                <a:latin typeface="微软雅黑"/>
              </a:rPr>
              <a:t>www.974.cn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C4B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C4B5FD"/>
                </a:solidFill>
                <a:latin typeface="微软雅黑"/>
              </a:rPr>
              <a:t>PART 04 · 排期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FFEFF8"/>
                </a:solidFill>
                <a:latin typeface="微软雅黑"/>
              </a:rPr>
              <a:t>六条主线的排期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852927" y="1627632"/>
            <a:ext cx="213580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AC7FA0"/>
                </a:solidFill>
                <a:latin typeface="微软雅黑"/>
              </a:rPr>
              <a:t>Q1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88737" y="1627632"/>
            <a:ext cx="213580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AC7FA0"/>
                </a:solidFill>
                <a:latin typeface="微软雅黑"/>
              </a:rPr>
              <a:t>Q2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24547" y="1627632"/>
            <a:ext cx="213580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AC7FA0"/>
                </a:solidFill>
                <a:latin typeface="微软雅黑"/>
              </a:rPr>
              <a:t>Q3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260357" y="1627632"/>
            <a:ext cx="213580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AC7FA0"/>
                </a:solidFill>
                <a:latin typeface="微软雅黑"/>
              </a:rPr>
              <a:t>Q4</a:t>
            </a:r>
          </a:p>
        </p:txBody>
      </p:sp>
      <p:sp>
        <p:nvSpPr>
          <p:cNvPr id="15" name="Rectangle 14"/>
          <p:cNvSpPr/>
          <p:nvPr/>
        </p:nvSpPr>
        <p:spPr>
          <a:xfrm>
            <a:off x="9260357" y="1847088"/>
            <a:ext cx="10972" cy="334670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12648" y="1947672"/>
            <a:ext cx="210312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FEFF8"/>
                </a:solidFill>
                <a:latin typeface="微软雅黑"/>
              </a:rPr>
              <a:t>新手 3 日任务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2648" y="2176272"/>
            <a:ext cx="210312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AC7FA0"/>
                </a:solidFill>
                <a:latin typeface="微软雅黑"/>
              </a:rPr>
              <a:t>配置级，快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880359" y="1965960"/>
            <a:ext cx="2080945" cy="219456"/>
          </a:xfrm>
          <a:prstGeom prst="rect">
            <a:avLst/>
          </a:prstGeom>
          <a:solidFill>
            <a:srgbClr val="F9A8D4">
              <a:alpha val="8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12648" y="2459736"/>
            <a:ext cx="210312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FEFF8"/>
                </a:solidFill>
                <a:latin typeface="微软雅黑"/>
              </a:rPr>
              <a:t>兴趣标签冷启动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12648" y="2688336"/>
            <a:ext cx="210312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AC7FA0"/>
                </a:solidFill>
                <a:latin typeface="微软雅黑"/>
              </a:rPr>
              <a:t>算法侧配合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880359" y="2478024"/>
            <a:ext cx="4216755" cy="219456"/>
          </a:xfrm>
          <a:prstGeom prst="rect">
            <a:avLst/>
          </a:prstGeom>
          <a:solidFill>
            <a:srgbClr val="C4B5FD">
              <a:alpha val="8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12648" y="2971800"/>
            <a:ext cx="210312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FEFF8"/>
                </a:solidFill>
                <a:latin typeface="微软雅黑"/>
              </a:rPr>
              <a:t>社群自动匹配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12648" y="3200400"/>
            <a:ext cx="210312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AC7FA0"/>
                </a:solidFill>
                <a:latin typeface="微软雅黑"/>
              </a:rPr>
              <a:t>唯一的新开发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880359" y="2990088"/>
            <a:ext cx="4216755" cy="219456"/>
          </a:xfrm>
          <a:prstGeom prst="rect">
            <a:avLst/>
          </a:prstGeom>
          <a:solidFill>
            <a:srgbClr val="F9A8D4">
              <a:alpha val="8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12648" y="3483864"/>
            <a:ext cx="210312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FEFF8"/>
                </a:solidFill>
                <a:latin typeface="微软雅黑"/>
              </a:rPr>
              <a:t>邀请机制 v2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12648" y="3712464"/>
            <a:ext cx="210312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AC7FA0"/>
                </a:solidFill>
                <a:latin typeface="微软雅黑"/>
              </a:rPr>
              <a:t>身份体系先行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016169" y="3502152"/>
            <a:ext cx="4216755" cy="219456"/>
          </a:xfrm>
          <a:prstGeom prst="rect">
            <a:avLst/>
          </a:prstGeom>
          <a:solidFill>
            <a:srgbClr val="C4B5FD">
              <a:alpha val="8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12648" y="3995928"/>
            <a:ext cx="210312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FEFF8"/>
                </a:solidFill>
                <a:latin typeface="微软雅黑"/>
              </a:rPr>
              <a:t>创作引导模板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151979" y="4014215"/>
            <a:ext cx="2080945" cy="219456"/>
          </a:xfrm>
          <a:prstGeom prst="rect">
            <a:avLst/>
          </a:prstGeom>
          <a:solidFill>
            <a:srgbClr val="F9A8D4">
              <a:alpha val="8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12648" y="4507992"/>
            <a:ext cx="210312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FEFF8"/>
                </a:solidFill>
                <a:latin typeface="微软雅黑"/>
              </a:rPr>
              <a:t>成就回顾推送</a:t>
            </a:r>
          </a:p>
        </p:txBody>
      </p:sp>
      <p:sp>
        <p:nvSpPr>
          <p:cNvPr id="31" name="Rectangle 30"/>
          <p:cNvSpPr/>
          <p:nvPr/>
        </p:nvSpPr>
        <p:spPr>
          <a:xfrm>
            <a:off x="9287789" y="4526280"/>
            <a:ext cx="2080945" cy="219456"/>
          </a:xfrm>
          <a:prstGeom prst="rect">
            <a:avLst/>
          </a:prstGeom>
          <a:solidFill>
            <a:srgbClr val="C4B5FD">
              <a:alpha val="8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ounded Rectangle 31"/>
          <p:cNvSpPr/>
          <p:nvPr/>
        </p:nvSpPr>
        <p:spPr>
          <a:xfrm>
            <a:off x="566928" y="5175504"/>
            <a:ext cx="11057839" cy="786384"/>
          </a:xfrm>
          <a:prstGeom prst="roundRect">
            <a:avLst>
              <a:gd name="adj" fmla="val 3500"/>
            </a:avLst>
          </a:prstGeom>
          <a:solidFill>
            <a:srgbClr val="5E2360"/>
          </a:solidFill>
          <a:ln w="9525">
            <a:solidFill>
              <a:srgbClr val="5E236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41247" y="5303520"/>
            <a:ext cx="10509199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1050" b="0" i="0">
                <a:solidFill>
                  <a:srgbClr val="FFEFF8"/>
                </a:solidFill>
                <a:latin typeface="微软雅黑"/>
              </a:rPr>
              <a:t>排期原则：配置级动作全部压在 Q1，新开发动作错峰，运营永远有东西可上。</a:t>
            </a:r>
          </a:p>
        </p:txBody>
      </p:sp>
      <p:sp>
        <p:nvSpPr>
          <p:cNvPr id="34" name="Rounded Rectangle 33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5E2360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E5B8D8"/>
                </a:solidFill>
                <a:latin typeface="微软雅黑"/>
              </a:rPr>
              <a:t>‹</a:t>
            </a:r>
          </a:p>
        </p:txBody>
      </p:sp>
      <p:sp>
        <p:nvSpPr>
          <p:cNvPr id="35" name="Rounded Rectangle 34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5E2360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E5B8D8"/>
                </a:solidFill>
                <a:latin typeface="微软雅黑"/>
              </a:rPr>
              <a:t>≡</a:t>
            </a:r>
          </a:p>
        </p:txBody>
      </p:sp>
      <p:sp>
        <p:nvSpPr>
          <p:cNvPr id="36" name="Rounded Rectangle 35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5E2360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E5B8D8"/>
                </a:solidFill>
                <a:latin typeface="微软雅黑"/>
              </a:rPr>
              <a:t>›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AC7FA0"/>
                </a:solidFill>
                <a:latin typeface="微软雅黑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4A154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863840" y="-2194560"/>
            <a:ext cx="6583680" cy="5943600"/>
          </a:xfrm>
          <a:prstGeom prst="ellipse">
            <a:avLst/>
          </a:prstGeom>
          <a:solidFill>
            <a:srgbClr val="F9A8D4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206240"/>
            <a:ext cx="6217920" cy="5669280"/>
          </a:xfrm>
          <a:prstGeom prst="ellipse">
            <a:avLst/>
          </a:prstGeom>
          <a:solidFill>
            <a:srgbClr val="C4B5FD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AC7FA0"/>
                </a:solidFill>
                <a:latin typeface="微软雅黑"/>
              </a:rPr>
              <a:t>XX 社区 · 2027 增长运营方案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AC7FA0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AC7FA0"/>
                </a:solidFill>
                <a:latin typeface="微软雅黑"/>
              </a:rPr>
              <a:t>www.974.cn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C4B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C4B5FD"/>
                </a:solidFill>
                <a:latin typeface="微软雅黑"/>
              </a:rPr>
              <a:t>里程碑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FFEFF8"/>
                </a:solidFill>
                <a:latin typeface="微软雅黑"/>
              </a:rPr>
              <a:t>2027 四个检验点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1069848" y="2212848"/>
            <a:ext cx="10051999" cy="203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66927" y="1591056"/>
            <a:ext cx="184297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100" b="1" i="0">
                <a:solidFill>
                  <a:srgbClr val="C4B5FD"/>
                </a:solidFill>
                <a:latin typeface="微软雅黑"/>
              </a:rPr>
              <a:t>3 月末</a:t>
            </a:r>
          </a:p>
        </p:txBody>
      </p:sp>
      <p:sp>
        <p:nvSpPr>
          <p:cNvPr id="13" name="Oval 12"/>
          <p:cNvSpPr/>
          <p:nvPr/>
        </p:nvSpPr>
        <p:spPr>
          <a:xfrm>
            <a:off x="1419834" y="2148840"/>
            <a:ext cx="137160" cy="137160"/>
          </a:xfrm>
          <a:prstGeom prst="ellipse">
            <a:avLst/>
          </a:prstGeom>
          <a:solidFill>
            <a:srgbClr val="F9A8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640079" y="2487168"/>
            <a:ext cx="1696669" cy="1700784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68095" y="2615184"/>
            <a:ext cx="144063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FFEFF8"/>
                </a:solidFill>
                <a:latin typeface="微软雅黑"/>
              </a:rPr>
              <a:t>留存中期校验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8095" y="3017520"/>
            <a:ext cx="1440637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80" b="0" i="0">
                <a:solidFill>
                  <a:srgbClr val="E5B8D8"/>
                </a:solidFill>
                <a:latin typeface="微软雅黑"/>
              </a:rPr>
              <a:t>W2 留存 37% 达标线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409901" y="1591056"/>
            <a:ext cx="184297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100" b="1" i="0">
                <a:solidFill>
                  <a:srgbClr val="C4B5FD"/>
                </a:solidFill>
                <a:latin typeface="微软雅黑"/>
              </a:rPr>
              <a:t>6 月末</a:t>
            </a:r>
          </a:p>
        </p:txBody>
      </p:sp>
      <p:sp>
        <p:nvSpPr>
          <p:cNvPr id="18" name="Oval 17"/>
          <p:cNvSpPr/>
          <p:nvPr/>
        </p:nvSpPr>
        <p:spPr>
          <a:xfrm>
            <a:off x="3262807" y="2148840"/>
            <a:ext cx="137160" cy="137160"/>
          </a:xfrm>
          <a:prstGeom prst="ellipse">
            <a:avLst/>
          </a:prstGeom>
          <a:solidFill>
            <a:srgbClr val="C4B5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2483053" y="2487168"/>
            <a:ext cx="1696669" cy="1700784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611069" y="2615184"/>
            <a:ext cx="144063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FFEFF8"/>
                </a:solidFill>
                <a:latin typeface="微软雅黑"/>
              </a:rPr>
              <a:t>裂变机制验收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11069" y="3017520"/>
            <a:ext cx="1440637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80" b="0" i="0">
                <a:solidFill>
                  <a:srgbClr val="E5B8D8"/>
                </a:solidFill>
                <a:latin typeface="微软雅黑"/>
              </a:rPr>
              <a:t>真用户占比 &gt;85%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252874" y="1591056"/>
            <a:ext cx="184297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100" b="1" i="0">
                <a:solidFill>
                  <a:srgbClr val="C4B5FD"/>
                </a:solidFill>
                <a:latin typeface="微软雅黑"/>
              </a:rPr>
              <a:t>9 月末</a:t>
            </a:r>
          </a:p>
        </p:txBody>
      </p:sp>
      <p:sp>
        <p:nvSpPr>
          <p:cNvPr id="23" name="Oval 22"/>
          <p:cNvSpPr/>
          <p:nvPr/>
        </p:nvSpPr>
        <p:spPr>
          <a:xfrm>
            <a:off x="5105780" y="2148840"/>
            <a:ext cx="137160" cy="137160"/>
          </a:xfrm>
          <a:prstGeom prst="ellipse">
            <a:avLst/>
          </a:prstGeom>
          <a:solidFill>
            <a:srgbClr val="F9A8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4326026" y="2487168"/>
            <a:ext cx="1696669" cy="1700784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454042" y="2615184"/>
            <a:ext cx="144063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FFEFF8"/>
                </a:solidFill>
                <a:latin typeface="微软雅黑"/>
              </a:rPr>
              <a:t>DAU 里程碑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454042" y="3017520"/>
            <a:ext cx="1440637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80" b="0" i="0">
                <a:solidFill>
                  <a:srgbClr val="E5B8D8"/>
                </a:solidFill>
                <a:latin typeface="微软雅黑"/>
              </a:rPr>
              <a:t>111 万，斜率检查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095847" y="1591056"/>
            <a:ext cx="184297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100" b="1" i="0">
                <a:solidFill>
                  <a:srgbClr val="C4B5FD"/>
                </a:solidFill>
                <a:latin typeface="微软雅黑"/>
              </a:rPr>
              <a:t>12 月末</a:t>
            </a:r>
          </a:p>
        </p:txBody>
      </p:sp>
      <p:sp>
        <p:nvSpPr>
          <p:cNvPr id="28" name="Oval 27"/>
          <p:cNvSpPr/>
          <p:nvPr/>
        </p:nvSpPr>
        <p:spPr>
          <a:xfrm>
            <a:off x="6948754" y="2148840"/>
            <a:ext cx="137160" cy="137160"/>
          </a:xfrm>
          <a:prstGeom prst="ellipse">
            <a:avLst/>
          </a:prstGeom>
          <a:solidFill>
            <a:srgbClr val="C4B5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6168999" y="2487168"/>
            <a:ext cx="1696669" cy="1700784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297015" y="2615184"/>
            <a:ext cx="144063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FFEFF8"/>
                </a:solidFill>
                <a:latin typeface="微软雅黑"/>
              </a:rPr>
              <a:t>年度验收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297015" y="3017520"/>
            <a:ext cx="1440637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80" b="0" i="0">
                <a:solidFill>
                  <a:srgbClr val="E5B8D8"/>
                </a:solidFill>
                <a:latin typeface="微软雅黑"/>
              </a:rPr>
              <a:t>120 万 DAU + 预算不超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566928" y="4846320"/>
            <a:ext cx="11057839" cy="822960"/>
          </a:xfrm>
          <a:prstGeom prst="roundRect">
            <a:avLst>
              <a:gd name="adj" fmla="val 3500"/>
            </a:avLst>
          </a:prstGeom>
          <a:solidFill>
            <a:srgbClr val="5E2360"/>
          </a:solidFill>
          <a:ln w="9525">
            <a:solidFill>
              <a:srgbClr val="5E236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41247" y="4974336"/>
            <a:ext cx="1050919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FFEFF8"/>
                </a:solidFill>
                <a:latin typeface="微软雅黑"/>
              </a:rPr>
              <a:t>每个检验点都有「不达标怎么办」：留存不达标 → 冻结裂变资源回补留存。</a:t>
            </a:r>
          </a:p>
        </p:txBody>
      </p:sp>
      <p:sp>
        <p:nvSpPr>
          <p:cNvPr id="34" name="Rounded Rectangle 33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5E2360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E5B8D8"/>
                </a:solidFill>
                <a:latin typeface="微软雅黑"/>
              </a:rPr>
              <a:t>‹</a:t>
            </a:r>
          </a:p>
        </p:txBody>
      </p:sp>
      <p:sp>
        <p:nvSpPr>
          <p:cNvPr id="35" name="Rounded Rectangle 34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5E2360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E5B8D8"/>
                </a:solidFill>
                <a:latin typeface="微软雅黑"/>
              </a:rPr>
              <a:t>≡</a:t>
            </a:r>
          </a:p>
        </p:txBody>
      </p:sp>
      <p:sp>
        <p:nvSpPr>
          <p:cNvPr id="36" name="Rounded Rectangle 35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5E2360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E5B8D8"/>
                </a:solidFill>
                <a:latin typeface="微软雅黑"/>
              </a:rPr>
              <a:t>›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AC7FA0"/>
                </a:solidFill>
                <a:latin typeface="微软雅黑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4A154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863840" y="-2194560"/>
            <a:ext cx="6583680" cy="5943600"/>
          </a:xfrm>
          <a:prstGeom prst="ellipse">
            <a:avLst/>
          </a:prstGeom>
          <a:solidFill>
            <a:srgbClr val="F9A8D4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206240"/>
            <a:ext cx="6217920" cy="5669280"/>
          </a:xfrm>
          <a:prstGeom prst="ellipse">
            <a:avLst/>
          </a:prstGeom>
          <a:solidFill>
            <a:srgbClr val="C4B5FD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AC7FA0"/>
                </a:solidFill>
                <a:latin typeface="微软雅黑"/>
              </a:rPr>
              <a:t>XX 社区 · 2027 增长运营方案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AC7FA0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AC7FA0"/>
                </a:solidFill>
                <a:latin typeface="微软雅黑"/>
              </a:rPr>
              <a:t>www.974.cn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C4B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C4B5FD"/>
                </a:solidFill>
                <a:latin typeface="微软雅黑"/>
              </a:rPr>
              <a:t>对照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FFEFF8"/>
                </a:solidFill>
                <a:latin typeface="微软雅黑"/>
              </a:rPr>
              <a:t>两种增长模式对比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1" name="Chart 10"/>
          <p:cNvGraphicFramePr>
            <a:graphicFrameLocks noGrp="1"/>
          </p:cNvGraphicFramePr>
          <p:nvPr/>
        </p:nvGraphicFramePr>
        <p:xfrm>
          <a:off x="566928" y="1591056"/>
          <a:ext cx="5349240" cy="3749039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2" name="Rounded Rectangle 11"/>
          <p:cNvSpPr/>
          <p:nvPr/>
        </p:nvSpPr>
        <p:spPr>
          <a:xfrm>
            <a:off x="6144768" y="1645920"/>
            <a:ext cx="5479999" cy="1060704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382512" y="1792224"/>
            <a:ext cx="173736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700" b="1" i="0">
                <a:solidFill>
                  <a:srgbClr val="F9A8D4"/>
                </a:solidFill>
                <a:latin typeface="微软雅黑"/>
              </a:rPr>
              <a:t>牺牲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19288" y="1828800"/>
            <a:ext cx="333115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i="0">
                <a:solidFill>
                  <a:srgbClr val="FFEFF8"/>
                </a:solidFill>
                <a:latin typeface="微软雅黑"/>
              </a:rPr>
              <a:t>速度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82512" y="2249424"/>
            <a:ext cx="5022799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  <a:spcAft>
                <a:spcPts val="0"/>
              </a:spcAft>
            </a:pPr>
            <a:r>
              <a:rPr sz="919" b="0" i="0">
                <a:solidFill>
                  <a:srgbClr val="E5B8D8"/>
                </a:solidFill>
                <a:latin typeface="微软雅黑"/>
              </a:rPr>
              <a:t>慢一半，用户质量翻倍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44768" y="2852928"/>
            <a:ext cx="5479999" cy="1060704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82512" y="2999232"/>
            <a:ext cx="173736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700" b="1" i="0">
                <a:solidFill>
                  <a:srgbClr val="C4B5FD"/>
                </a:solidFill>
                <a:latin typeface="微软雅黑"/>
              </a:rPr>
              <a:t>省下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19288" y="3035808"/>
            <a:ext cx="333115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i="0">
                <a:solidFill>
                  <a:srgbClr val="FFEFF8"/>
                </a:solidFill>
                <a:latin typeface="微软雅黑"/>
              </a:rPr>
              <a:t>预算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82512" y="3456432"/>
            <a:ext cx="5022799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  <a:spcAft>
                <a:spcPts val="0"/>
              </a:spcAft>
            </a:pPr>
            <a:r>
              <a:rPr sz="919" b="0" i="0">
                <a:solidFill>
                  <a:srgbClr val="E5B8D8"/>
                </a:solidFill>
                <a:latin typeface="微软雅黑"/>
              </a:rPr>
              <a:t>转投留存收益更高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66928" y="5577840"/>
            <a:ext cx="11057839" cy="585216"/>
          </a:xfrm>
          <a:prstGeom prst="roundRect">
            <a:avLst>
              <a:gd name="adj" fmla="val 3500"/>
            </a:avLst>
          </a:prstGeom>
          <a:solidFill>
            <a:srgbClr val="5E2360"/>
          </a:solidFill>
          <a:ln w="9525">
            <a:solidFill>
              <a:srgbClr val="5E236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22960" y="5705856"/>
            <a:ext cx="10509199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FFEFF8"/>
                </a:solidFill>
                <a:latin typeface="微软雅黑"/>
              </a:rPr>
              <a:t>慢，是这套方案唯一需要管理层接受的代价——用一年时间把增长引擎从租的换成自己的。</a:t>
            </a:r>
          </a:p>
        </p:txBody>
      </p:sp>
      <p:sp>
        <p:nvSpPr>
          <p:cNvPr id="22" name="Rounded Rectangle 21">
            <a:hlinkClick action="ppaction://hlinksldjump" r:id="rId3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5E2360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E5B8D8"/>
                </a:solidFill>
                <a:latin typeface="微软雅黑"/>
              </a:rPr>
              <a:t>‹</a:t>
            </a:r>
          </a:p>
        </p:txBody>
      </p:sp>
      <p:sp>
        <p:nvSpPr>
          <p:cNvPr id="23" name="Rounded Rectangle 22">
            <a:hlinkClick action="ppaction://hlinksldjump" r:id="rId4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5E2360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E5B8D8"/>
                </a:solidFill>
                <a:latin typeface="微软雅黑"/>
              </a:rPr>
              <a:t>≡</a:t>
            </a:r>
          </a:p>
        </p:txBody>
      </p:sp>
      <p:sp>
        <p:nvSpPr>
          <p:cNvPr id="24" name="Rounded Rectangle 23">
            <a:hlinkClick action="ppaction://hlinksldjump" r:id="rId5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5E2360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E5B8D8"/>
                </a:solidFill>
                <a:latin typeface="微软雅黑"/>
              </a:rPr>
              <a:t>›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AC7FA0"/>
                </a:solidFill>
                <a:latin typeface="微软雅黑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4A154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863840" y="-2194560"/>
            <a:ext cx="6583680" cy="5943600"/>
          </a:xfrm>
          <a:prstGeom prst="ellipse">
            <a:avLst/>
          </a:prstGeom>
          <a:solidFill>
            <a:srgbClr val="F9A8D4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206240"/>
            <a:ext cx="6217920" cy="5669280"/>
          </a:xfrm>
          <a:prstGeom prst="ellipse">
            <a:avLst/>
          </a:prstGeom>
          <a:solidFill>
            <a:srgbClr val="C4B5FD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AC7FA0"/>
                </a:solidFill>
                <a:latin typeface="微软雅黑"/>
              </a:rPr>
              <a:t>XX 社区 · 2027 增长运营方案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AC7FA0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AC7FA0"/>
                </a:solidFill>
                <a:latin typeface="微软雅黑"/>
              </a:rPr>
              <a:t>www.974.cn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C4B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C4B5FD"/>
                </a:solidFill>
                <a:latin typeface="微软雅黑"/>
              </a:rPr>
              <a:t>分工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FFEFF8"/>
                </a:solidFill>
                <a:latin typeface="微软雅黑"/>
              </a:rPr>
              <a:t>三线负责人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566928" y="1700784"/>
            <a:ext cx="3539642" cy="3273552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66928" y="1700784"/>
            <a:ext cx="3539642" cy="54864"/>
          </a:xfrm>
          <a:prstGeom prst="rect">
            <a:avLst/>
          </a:prstGeom>
          <a:solidFill>
            <a:srgbClr val="F9A8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60" y="1883664"/>
            <a:ext cx="9144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F9A8D4"/>
                </a:solidFill>
                <a:latin typeface="微软雅黑"/>
              </a:rPr>
              <a:t>留存线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2322576"/>
            <a:ext cx="3045866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 i="0">
                <a:solidFill>
                  <a:srgbClr val="FFEFF8"/>
                </a:solidFill>
                <a:latin typeface="微软雅黑"/>
              </a:rPr>
              <a:t>黄金 30 天五动作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60" y="2706624"/>
            <a:ext cx="3045866" cy="17007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980" b="0" i="0">
                <a:solidFill>
                  <a:srgbClr val="E5B8D8"/>
                </a:solidFill>
                <a:latin typeface="微软雅黑"/>
              </a:rPr>
              <a:t>产品 ×××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" y="4553712"/>
            <a:ext cx="304586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00" b="1" i="0">
                <a:solidFill>
                  <a:srgbClr val="C4B5FD"/>
                </a:solidFill>
                <a:latin typeface="微软雅黑"/>
              </a:rPr>
              <a:t>Q1 全部上线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326026" y="1700784"/>
            <a:ext cx="3539642" cy="3273552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326026" y="1700784"/>
            <a:ext cx="3539642" cy="54864"/>
          </a:xfrm>
          <a:prstGeom prst="rect">
            <a:avLst/>
          </a:prstGeom>
          <a:solidFill>
            <a:srgbClr val="C4B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582058" y="1883664"/>
            <a:ext cx="9144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C4B5FD"/>
                </a:solidFill>
                <a:latin typeface="微软雅黑"/>
              </a:rPr>
              <a:t>裂变线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82058" y="2322576"/>
            <a:ext cx="3045866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 i="0">
                <a:solidFill>
                  <a:srgbClr val="FFEFF8"/>
                </a:solidFill>
                <a:latin typeface="微软雅黑"/>
              </a:rPr>
              <a:t>邀请机制 v2 与身份体系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82058" y="2706624"/>
            <a:ext cx="3045866" cy="17007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980" b="0" i="0">
                <a:solidFill>
                  <a:srgbClr val="E5B8D8"/>
                </a:solidFill>
                <a:latin typeface="微软雅黑"/>
              </a:rPr>
              <a:t>运营 ×××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82058" y="4553712"/>
            <a:ext cx="304586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00" b="1" i="0">
                <a:solidFill>
                  <a:srgbClr val="C4B5FD"/>
                </a:solidFill>
                <a:latin typeface="微软雅黑"/>
              </a:rPr>
              <a:t>Q2 试点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085124" y="1700784"/>
            <a:ext cx="3539642" cy="3273552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8085124" y="1700784"/>
            <a:ext cx="3539642" cy="54864"/>
          </a:xfrm>
          <a:prstGeom prst="rect">
            <a:avLst/>
          </a:prstGeom>
          <a:solidFill>
            <a:srgbClr val="7DD3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341156" y="1883664"/>
            <a:ext cx="9144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7DD3FC"/>
                </a:solidFill>
                <a:latin typeface="微软雅黑"/>
              </a:rPr>
              <a:t>数据线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41156" y="2322576"/>
            <a:ext cx="3045866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 i="0">
                <a:solidFill>
                  <a:srgbClr val="FFEFF8"/>
                </a:solidFill>
                <a:latin typeface="微软雅黑"/>
              </a:rPr>
              <a:t>北极星看板与检验点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41156" y="2706624"/>
            <a:ext cx="3045866" cy="17007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980" b="0" i="0">
                <a:solidFill>
                  <a:srgbClr val="E5B8D8"/>
                </a:solidFill>
                <a:latin typeface="微软雅黑"/>
              </a:rPr>
              <a:t>数据 ×××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341156" y="4553712"/>
            <a:ext cx="304586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00" b="1" i="0">
                <a:solidFill>
                  <a:srgbClr val="C4B5FD"/>
                </a:solidFill>
                <a:latin typeface="微软雅黑"/>
              </a:rPr>
              <a:t>看板 1 月上线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66928" y="5138928"/>
            <a:ext cx="11057839" cy="1005840"/>
          </a:xfrm>
          <a:prstGeom prst="roundRect">
            <a:avLst>
              <a:gd name="adj" fmla="val 3500"/>
            </a:avLst>
          </a:prstGeom>
          <a:solidFill>
            <a:srgbClr val="5E2360"/>
          </a:solidFill>
          <a:ln w="9525">
            <a:solidFill>
              <a:srgbClr val="5E236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59536" y="5285232"/>
            <a:ext cx="10472623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1100" b="0" i="0">
                <a:solidFill>
                  <a:srgbClr val="FFEFF8"/>
                </a:solidFill>
                <a:latin typeface="微软雅黑"/>
              </a:rPr>
              <a:t>停买量不等于停增长：三线并行，钱花在人效最高的地方。</a:t>
            </a:r>
          </a:p>
        </p:txBody>
      </p:sp>
      <p:sp>
        <p:nvSpPr>
          <p:cNvPr id="31" name="Rounded Rectangle 30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5E2360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E5B8D8"/>
                </a:solidFill>
                <a:latin typeface="微软雅黑"/>
              </a:rPr>
              <a:t>‹</a:t>
            </a:r>
          </a:p>
        </p:txBody>
      </p:sp>
      <p:sp>
        <p:nvSpPr>
          <p:cNvPr id="32" name="Rounded Rectangle 31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5E2360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E5B8D8"/>
                </a:solidFill>
                <a:latin typeface="微软雅黑"/>
              </a:rPr>
              <a:t>≡</a:t>
            </a:r>
          </a:p>
        </p:txBody>
      </p:sp>
      <p:sp>
        <p:nvSpPr>
          <p:cNvPr id="33" name="Rounded Rectangle 32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5E2360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E5B8D8"/>
                </a:solidFill>
                <a:latin typeface="微软雅黑"/>
              </a:rPr>
              <a:t>›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AC7FA0"/>
                </a:solidFill>
                <a:latin typeface="微软雅黑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4A154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863840" y="-2194560"/>
            <a:ext cx="6583680" cy="5943600"/>
          </a:xfrm>
          <a:prstGeom prst="ellipse">
            <a:avLst/>
          </a:prstGeom>
          <a:solidFill>
            <a:srgbClr val="F9A8D4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206240"/>
            <a:ext cx="6217920" cy="5669280"/>
          </a:xfrm>
          <a:prstGeom prst="ellipse">
            <a:avLst/>
          </a:prstGeom>
          <a:solidFill>
            <a:srgbClr val="C4B5FD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AC7FA0"/>
                </a:solidFill>
                <a:latin typeface="微软雅黑"/>
              </a:rPr>
              <a:t>XX 社区 · 2027 增长运营方案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AC7FA0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AC7FA0"/>
                </a:solidFill>
                <a:latin typeface="微软雅黑"/>
              </a:rPr>
              <a:t>www.974.cn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C4B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C4B5FD"/>
                </a:solidFill>
                <a:latin typeface="微软雅黑"/>
              </a:rPr>
              <a:t>现场与过程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FFEFF8"/>
                </a:solidFill>
                <a:latin typeface="微软雅黑"/>
              </a:rPr>
              <a:t>用户与共创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E5B8D8"/>
                </a:solidFill>
                <a:latin typeface="微软雅黑"/>
              </a:rPr>
              <a:t>增长方案的用户视角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kitchen-counter-cooking-supplies.jpg"/>
          <p:cNvPicPr>
            <a:picLocks noChangeAspect="1"/>
          </p:cNvPicPr>
          <p:nvPr/>
        </p:nvPicPr>
        <p:blipFill>
          <a:blip r:embed="rId2"/>
          <a:srcRect t="6985" b="6985"/>
          <a:stretch>
            <a:fillRect/>
          </a:stretch>
        </p:blipFill>
        <p:spPr>
          <a:xfrm>
            <a:off x="566928" y="1700784"/>
            <a:ext cx="5705856" cy="327355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6904" y="4700016"/>
            <a:ext cx="11887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</a:rPr>
              <a:t>www.974.cn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6928" y="5065776"/>
            <a:ext cx="570585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250" b="1" i="0">
                <a:solidFill>
                  <a:srgbClr val="FFEFF8"/>
                </a:solidFill>
                <a:latin typeface="微软雅黑"/>
              </a:rPr>
              <a:t>用户日常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6928" y="5376672"/>
            <a:ext cx="5705856" cy="6766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950" b="0" i="0">
                <a:solidFill>
                  <a:srgbClr val="E5B8D8"/>
                </a:solidFill>
                <a:latin typeface="微软雅黑"/>
              </a:rPr>
              <a:t>用户访谈 24 场，核心场景发生在沙发上。</a:t>
            </a:r>
          </a:p>
        </p:txBody>
      </p:sp>
      <p:pic>
        <p:nvPicPr>
          <p:cNvPr id="16" name="Picture 15" descr="two-women-sit-together-getting-work-done.jpg"/>
          <p:cNvPicPr>
            <a:picLocks noChangeAspect="1"/>
          </p:cNvPicPr>
          <p:nvPr/>
        </p:nvPicPr>
        <p:blipFill>
          <a:blip r:embed="rId3"/>
          <a:srcRect l="16656" r="16656"/>
          <a:stretch>
            <a:fillRect/>
          </a:stretch>
        </p:blipFill>
        <p:spPr>
          <a:xfrm>
            <a:off x="6565392" y="1700784"/>
            <a:ext cx="1700784" cy="170078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940295" y="3127248"/>
            <a:ext cx="11887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</a:rPr>
              <a:t>www.974.cn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49056" y="1901952"/>
            <a:ext cx="3175711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 i="0">
                <a:solidFill>
                  <a:srgbClr val="FFEFF8"/>
                </a:solidFill>
                <a:latin typeface="微软雅黑"/>
              </a:rPr>
              <a:t>共创工作坊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49056" y="2231136"/>
            <a:ext cx="3175711" cy="10607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900" b="0" i="0">
                <a:solidFill>
                  <a:srgbClr val="E5B8D8"/>
                </a:solidFill>
                <a:latin typeface="微软雅黑"/>
              </a:rPr>
              <a:t>邀请 12 名种子用户参与功能共创。</a:t>
            </a:r>
          </a:p>
        </p:txBody>
      </p:sp>
      <p:pic>
        <p:nvPicPr>
          <p:cNvPr id="20" name="Picture 19" descr="sale-lettering-close-up.jpg"/>
          <p:cNvPicPr>
            <a:picLocks noChangeAspect="1"/>
          </p:cNvPicPr>
          <p:nvPr/>
        </p:nvPicPr>
        <p:blipFill>
          <a:blip r:embed="rId4"/>
          <a:srcRect l="16656" r="16656"/>
          <a:stretch>
            <a:fillRect/>
          </a:stretch>
        </p:blipFill>
        <p:spPr>
          <a:xfrm>
            <a:off x="6565392" y="3584448"/>
            <a:ext cx="1700784" cy="170078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940295" y="5010912"/>
            <a:ext cx="11887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</a:rPr>
              <a:t>www.974.cn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449056" y="3785615"/>
            <a:ext cx="3175711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 i="0">
                <a:solidFill>
                  <a:srgbClr val="FFEFF8"/>
                </a:solidFill>
                <a:latin typeface="微软雅黑"/>
              </a:rPr>
              <a:t>线下触点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449056" y="4114800"/>
            <a:ext cx="3175711" cy="10607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900" b="0" i="0">
                <a:solidFill>
                  <a:srgbClr val="E5B8D8"/>
                </a:solidFill>
                <a:latin typeface="微软雅黑"/>
              </a:rPr>
              <a:t>线下快闪的转化观察。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66928" y="5797296"/>
            <a:ext cx="11057839" cy="438912"/>
          </a:xfrm>
          <a:prstGeom prst="roundRect">
            <a:avLst>
              <a:gd name="adj" fmla="val 3500"/>
            </a:avLst>
          </a:prstGeom>
          <a:solidFill>
            <a:srgbClr val="5E2360"/>
          </a:solidFill>
          <a:ln w="9525">
            <a:solidFill>
              <a:srgbClr val="5E236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86384" y="5870448"/>
            <a:ext cx="10618927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FFEFF8"/>
                </a:solidFill>
                <a:latin typeface="微软雅黑"/>
              </a:rPr>
              <a:t>配图右下角的水印为素材版权标记，换成自己的照片后自然消失。</a:t>
            </a:r>
          </a:p>
        </p:txBody>
      </p:sp>
      <p:sp>
        <p:nvSpPr>
          <p:cNvPr id="26" name="Rounded Rectangle 25">
            <a:hlinkClick action="ppaction://hlinksldjump" r:id="rId5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5E2360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E5B8D8"/>
                </a:solidFill>
                <a:latin typeface="微软雅黑"/>
              </a:rPr>
              <a:t>‹</a:t>
            </a:r>
          </a:p>
        </p:txBody>
      </p:sp>
      <p:sp>
        <p:nvSpPr>
          <p:cNvPr id="27" name="Rounded Rectangle 26">
            <a:hlinkClick action="ppaction://hlinksldjump" r:id="rId6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5E2360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E5B8D8"/>
                </a:solidFill>
                <a:latin typeface="微软雅黑"/>
              </a:rPr>
              <a:t>≡</a:t>
            </a:r>
          </a:p>
        </p:txBody>
      </p:sp>
      <p:sp>
        <p:nvSpPr>
          <p:cNvPr id="28" name="Rounded Rectangle 27">
            <a:hlinkClick action="ppaction://hlinksldjump" r:id="rId7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5E2360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E5B8D8"/>
                </a:solidFill>
                <a:latin typeface="微软雅黑"/>
              </a:rPr>
              <a:t>›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AC7FA0"/>
                </a:solidFill>
                <a:latin typeface="微软雅黑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4A154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863840" y="-2194560"/>
            <a:ext cx="6583680" cy="5943600"/>
          </a:xfrm>
          <a:prstGeom prst="ellipse">
            <a:avLst/>
          </a:prstGeom>
          <a:solidFill>
            <a:srgbClr val="F9A8D4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206240"/>
            <a:ext cx="6217920" cy="5669280"/>
          </a:xfrm>
          <a:prstGeom prst="ellipse">
            <a:avLst/>
          </a:prstGeom>
          <a:solidFill>
            <a:srgbClr val="C4B5FD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F9A8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1975104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C4B5FD"/>
                </a:solidFill>
                <a:latin typeface="微软雅黑"/>
              </a:rPr>
              <a:t>GROWTH 2027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2304288"/>
            <a:ext cx="11057839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3400" b="1" i="0">
                <a:solidFill>
                  <a:srgbClr val="FFEFF8"/>
                </a:solidFill>
                <a:latin typeface="微软雅黑"/>
              </a:rPr>
              <a:t>不买量的一年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29968" y="3310128"/>
            <a:ext cx="8131759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55000"/>
              </a:lnSpc>
              <a:spcAft>
                <a:spcPts val="0"/>
              </a:spcAft>
            </a:pPr>
            <a:r>
              <a:rPr sz="1200" b="0" i="0">
                <a:solidFill>
                  <a:srgbClr val="E5B8D8"/>
                </a:solidFill>
                <a:latin typeface="微软雅黑"/>
              </a:rPr>
              <a:t>XX 社区 · 增长运营方案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4754880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AC7FA0"/>
                </a:solidFill>
                <a:latin typeface="微软雅黑"/>
              </a:rPr>
              <a:t>运营中心 · 2026.11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6272784"/>
            <a:ext cx="1105783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AC7FA0"/>
                </a:solidFill>
                <a:latin typeface="微软雅黑"/>
              </a:rPr>
              <a:t>www.974.cn · 模板库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