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新版完成率（%）</c:v>
                </c:pt>
              </c:strCache>
            </c:strRef>
          </c:tx>
          <c:spPr>
            <a:solidFill>
              <a:srgbClr val="F45B9C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T1-T4</c:v>
                </c:pt>
                <c:pt idx="1">
                  <c:v>T5-T8</c:v>
                </c:pt>
                <c:pt idx="2">
                  <c:v>T9-T12</c:v>
                </c:pt>
                <c:pt idx="3">
                  <c:v>均值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86</c:v>
                </c:pt>
                <c:pt idx="1">
                  <c:v>58</c:v>
                </c:pt>
                <c:pt idx="2">
                  <c:v>78</c:v>
                </c:pt>
                <c:pt idx="3">
                  <c:v>71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旧版完成率（%）</c:v>
                </c:pt>
              </c:strCache>
            </c:strRef>
          </c:tx>
          <c:spPr>
            <a:ln w="28575" cap="rnd">
              <a:solidFill>
                <a:srgbClr val="8B5CF6"/>
              </a:solidFill>
            </a:ln>
          </c:spPr>
          <c:cat>
            <c:strRef>
              <c:f>Sheet1!$A$2:$A$5</c:f>
              <c:strCache>
                <c:ptCount val="4"/>
                <c:pt idx="0">
                  <c:v>T1-T4</c:v>
                </c:pt>
                <c:pt idx="1">
                  <c:v>T5-T8</c:v>
                </c:pt>
                <c:pt idx="2">
                  <c:v>T9-T12</c:v>
                </c:pt>
                <c:pt idx="3">
                  <c:v>均值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82</c:v>
                </c:pt>
                <c:pt idx="1">
                  <c:v>63</c:v>
                </c:pt>
                <c:pt idx="2">
                  <c:v>74</c:v>
                </c:pt>
                <c:pt idx="3">
                  <c:v>69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33203A"/>
            </a:solidFill>
          </a:ln>
        </c:spPr>
        <c:txPr>
          <a:bodyPr/>
          <a:lstStyle/>
          <a:p>
            <a:pPr>
              <a:defRPr sz="900">
                <a:solidFill>
                  <a:srgbClr val="D2A6C2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33203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F6E84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D2A6C2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D2A6C2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v</c:v>
                </c:pt>
              </c:strCache>
            </c:strRef>
          </c:tx>
          <c:dPt>
            <c:idx val="0"/>
            <c:spPr>
              <a:solidFill>
                <a:srgbClr val="F45B9C"/>
              </a:solidFill>
            </c:spPr>
          </c:dPt>
          <c:dPt>
            <c:idx val="1"/>
            <c:spPr>
              <a:solidFill>
                <a:srgbClr val="8B5CF6"/>
              </a:solidFill>
            </c:spPr>
          </c:dPt>
          <c:dPt>
            <c:idx val="2"/>
            <c:spPr>
              <a:solidFill>
                <a:srgbClr val="00D9C0"/>
              </a:solidFill>
            </c:spPr>
          </c:dPt>
          <c:dPt>
            <c:idx val="3"/>
            <c:spPr>
              <a:solidFill>
                <a:srgbClr val="33203A"/>
              </a:solidFill>
            </c:spPr>
          </c:dPt>
          <c:dPt>
            <c:idx val="4"/>
            <c:spPr>
              <a:solidFill>
                <a:srgbClr val="8F6E84"/>
              </a:solidFill>
            </c:spPr>
          </c:dPt>
          <c:cat>
            <c:strRef>
              <c:f>Sheet1!$A$2:$A$6</c:f>
              <c:strCache>
                <c:ptCount val="5"/>
                <c:pt idx="0">
                  <c:v>入口找不到</c:v>
                </c:pt>
                <c:pt idx="1">
                  <c:v>筛选不会用</c:v>
                </c:pt>
                <c:pt idx="2">
                  <c:v>结果看不懂</c:v>
                </c:pt>
                <c:pt idx="3">
                  <c:v>中途放弃</c:v>
                </c:pt>
                <c:pt idx="4">
                  <c:v>其他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39</c:v>
                </c:pt>
                <c:pt idx="1">
                  <c:v>28</c:v>
                </c:pt>
                <c:pt idx="2">
                  <c:v>17</c:v>
                </c:pt>
                <c:pt idx="3">
                  <c:v>11</c:v>
                </c:pt>
                <c:pt idx="4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950" b="1">
                  <a:solidFill>
                    <a:srgbClr val="FFEDF6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  <c:txPr>
        <a:bodyPr/>
        <a:lstStyle/>
        <a:p>
          <a:pPr>
            <a:defRPr sz="900">
              <a:solidFill>
                <a:srgbClr val="D2A6C2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D2A6C2"/>
          </a:solidFill>
          <a:latin typeface="微软雅黑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v3.2 新版</c:v>
                </c:pt>
              </c:strCache>
            </c:strRef>
          </c:tx>
          <c:spPr>
            <a:ln w="22860">
              <a:solidFill>
                <a:srgbClr val="33203A"/>
              </a:solidFill>
            </a:ln>
          </c:spPr>
          <c:cat>
            <c:strRef>
              <c:f>Sheet1!$A$2:$A$6</c:f>
              <c:strCache>
                <c:ptCount val="5"/>
                <c:pt idx="0">
                  <c:v>易学性</c:v>
                </c:pt>
                <c:pt idx="1">
                  <c:v>效率</c:v>
                </c:pt>
                <c:pt idx="2">
                  <c:v>可记忆性</c:v>
                </c:pt>
                <c:pt idx="3">
                  <c:v>容错</c:v>
                </c:pt>
                <c:pt idx="4">
                  <c:v>满意度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3.9</c:v>
                </c:pt>
                <c:pt idx="1">
                  <c:v>3.4</c:v>
                </c:pt>
                <c:pt idx="2">
                  <c:v>4.1</c:v>
                </c:pt>
                <c:pt idx="3">
                  <c:v>3.6</c:v>
                </c:pt>
                <c:pt idx="4">
                  <c:v>3.8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v3.1 旧版</c:v>
                </c:pt>
              </c:strCache>
            </c:strRef>
          </c:tx>
          <c:spPr>
            <a:ln w="22860">
              <a:solidFill>
                <a:srgbClr val="F45B9C"/>
              </a:solidFill>
            </a:ln>
          </c:spPr>
          <c:cat>
            <c:strRef>
              <c:f>Sheet1!$A$2:$A$6</c:f>
              <c:strCache>
                <c:ptCount val="5"/>
                <c:pt idx="0">
                  <c:v>易学性</c:v>
                </c:pt>
                <c:pt idx="1">
                  <c:v>效率</c:v>
                </c:pt>
                <c:pt idx="2">
                  <c:v>可记忆性</c:v>
                </c:pt>
                <c:pt idx="3">
                  <c:v>容错</c:v>
                </c:pt>
                <c:pt idx="4">
                  <c:v>满意度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4.0</c:v>
                </c:pt>
                <c:pt idx="1">
                  <c:v>3.7</c:v>
                </c:pt>
                <c:pt idx="2">
                  <c:v>3.6</c:v>
                </c:pt>
                <c:pt idx="3">
                  <c:v>3.3</c:v>
                </c:pt>
                <c:pt idx="4">
                  <c:v>3.5</c:v>
                </c:pt>
              </c:numCache>
            </c:numRef>
          </c:val>
          <c:smooth val="0"/>
        </c:ser>
        <c:axId val="2073612648"/>
        <c:axId val="-2112772216"/>
      </c:radarChart>
      <c:catAx>
        <c:axId val="2073612648"/>
        <c:scaling>
          <c:orientation val="minMax"/>
        </c:scaling>
        <c:delete val="0"/>
        <c:axPos val="b"/>
        <c:majorGridlines/>
        <c:numFmt formatCode="m/d/yy" sourceLinked="1"/>
        <c:majorTickMark val="out"/>
        <c:minorTickMark val="none"/>
        <c:tickLblPos val="nextTo"/>
        <c:txPr>
          <a:bodyPr/>
          <a:lstStyle/>
          <a:p>
            <a:pPr>
              <a:defRPr sz="919"/>
            </a:pPr>
          </a:p>
        </c:txPr>
        <c:crossAx val="-2112772216"/>
        <c:crosses val="autoZero"/>
        <c:auto val="1"/>
        <c:lblAlgn val="ctr"/>
        <c:lblOffset val="100"/>
        <c:noMultiLvlLbl val="0"/>
      </c:catAx>
      <c:valAx>
        <c:axId val="-2112772216"/>
        <c:scaling>
          <c:orientation val="minMax"/>
          <c:max val="5.0"/>
          <c:min val="1.0"/>
        </c:scaling>
        <c:delete val="0"/>
        <c:axPos val="l"/>
        <c:majorGridlines>
          <c:spPr>
            <a:ln w="6350">
              <a:solidFill>
                <a:srgbClr val="33203A"/>
              </a:solidFill>
            </a:ln>
          </c:spPr>
        </c:majorGridlines>
        <c:numFmt formatCode="General" sourceLinked="1"/>
        <c:majorTickMark val="cross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F6E84"/>
                </a:solidFill>
                <a:latin typeface="微软雅黑"/>
              </a:defRPr>
            </a:pPr>
          </a:p>
        </c:txPr>
        <c:crossAx val="2073612648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D2A6C2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D2A6C2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.xml"/><Relationship Id="rId6" Type="http://schemas.openxmlformats.org/officeDocument/2006/relationships/slide" Target="slide2.xml"/><Relationship Id="rId7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5.xml"/><Relationship Id="rId4" Type="http://schemas.openxmlformats.org/officeDocument/2006/relationships/slide" Target="slide2.xml"/><Relationship Id="rId5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Relationship Id="rId4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7.xml"/><Relationship Id="rId3" Type="http://schemas.openxmlformats.org/officeDocument/2006/relationships/slide" Target="slide2.xml"/><Relationship Id="rId4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Relationship Id="rId4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slide" Target="slide9.xml"/><Relationship Id="rId4" Type="http://schemas.openxmlformats.org/officeDocument/2006/relationships/slide" Target="slide2.xml"/><Relationship Id="rId5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Relationship Id="rId4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slide" Target="slide11.xml"/><Relationship Id="rId5" Type="http://schemas.openxmlformats.org/officeDocument/2006/relationships/slide" Target="slide2.xml"/><Relationship Id="rId6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08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58368" y="658368"/>
            <a:ext cx="10874959" cy="16459"/>
          </a:xfrm>
          <a:prstGeom prst="rect">
            <a:avLst/>
          </a:prstGeom>
          <a:solidFill>
            <a:srgbClr val="332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914400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8B5CF6"/>
                </a:solidFill>
                <a:latin typeface="微软雅黑"/>
              </a:rPr>
              <a:t>UX RESEARCH V3.2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80160"/>
            <a:ext cx="11057839" cy="1389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200" b="1" i="0">
                <a:solidFill>
                  <a:srgbClr val="FFEDF6"/>
                </a:solidFill>
                <a:latin typeface="微软雅黑"/>
              </a:rPr>
              <a:t>新版本三个改版，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200" b="1" i="0">
                <a:solidFill>
                  <a:srgbClr val="FFEDF6"/>
                </a:solidFill>
                <a:latin typeface="微软雅黑"/>
              </a:rPr>
              <a:t>两个通过了用户</a:t>
            </a:r>
          </a:p>
        </p:txBody>
      </p:sp>
      <p:sp>
        <p:nvSpPr>
          <p:cNvPr id="5" name="Rectangle 4"/>
          <p:cNvSpPr/>
          <p:nvPr/>
        </p:nvSpPr>
        <p:spPr>
          <a:xfrm>
            <a:off x="5821527" y="2743200"/>
            <a:ext cx="54864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664207" y="2926080"/>
            <a:ext cx="8863279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  <a:spcAft>
                <a:spcPts val="0"/>
              </a:spcAft>
            </a:pPr>
            <a:r>
              <a:rPr sz="1200" b="0" i="0">
                <a:solidFill>
                  <a:srgbClr val="D2A6C2"/>
                </a:solidFill>
                <a:latin typeface="微软雅黑"/>
              </a:rPr>
              <a:t>XX 产品 v3.2 可用性测试报告</a:t>
            </a:r>
          </a:p>
          <a:p>
            <a:pPr algn="ctr">
              <a:lnSpc>
                <a:spcPct val="145000"/>
              </a:lnSpc>
              <a:spcAft>
                <a:spcPts val="0"/>
              </a:spcAft>
            </a:pPr>
            <a:r>
              <a:rPr sz="1200" b="0" i="0">
                <a:solidFill>
                  <a:srgbClr val="D2A6C2"/>
                </a:solidFill>
                <a:latin typeface="微软雅黑"/>
              </a:rPr>
              <a:t>样本：18 人 · 12 个任务 · 2026.10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45B9C"/>
                </a:solidFill>
                <a:latin typeface="微软雅黑"/>
              </a:rPr>
              <a:t>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8F6E84"/>
                </a:solidFill>
                <a:latin typeface="微软雅黑"/>
              </a:rPr>
              <a:t>人  有效样本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28416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45B9C"/>
                </a:solidFill>
                <a:latin typeface="微软雅黑"/>
              </a:rPr>
              <a:t>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28416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8F6E84"/>
                </a:solidFill>
                <a:latin typeface="微软雅黑"/>
              </a:rPr>
              <a:t>个  任务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89904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45B9C"/>
                </a:solidFill>
                <a:latin typeface="微软雅黑"/>
              </a:rPr>
              <a:t>71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89904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8F6E84"/>
                </a:solidFill>
                <a:latin typeface="微软雅黑"/>
              </a:rPr>
              <a:t>%  任务完成率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51392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45B9C"/>
                </a:solidFill>
                <a:latin typeface="微软雅黑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51392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8F6E84"/>
                </a:solidFill>
                <a:latin typeface="微软雅黑"/>
              </a:rPr>
              <a:t>个  严重问题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4608576"/>
            <a:ext cx="12191695" cy="1828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feedback-for-web-design-mockups.jpg"/>
          <p:cNvPicPr>
            <a:picLocks noChangeAspect="1"/>
          </p:cNvPicPr>
          <p:nvPr/>
        </p:nvPicPr>
        <p:blipFill>
          <a:blip r:embed="rId2"/>
          <a:srcRect t="36279" b="36279"/>
          <a:stretch>
            <a:fillRect/>
          </a:stretch>
        </p:blipFill>
        <p:spPr>
          <a:xfrm>
            <a:off x="0" y="4626864"/>
            <a:ext cx="12191695" cy="22311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08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XX 产品 · 可用性测试报告 v3.2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6E84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8B5CF6"/>
                </a:solidFill>
                <a:latin typeface="微软雅黑"/>
              </a:rPr>
              <a:t>CONTENTS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DF6"/>
                </a:solidFill>
                <a:latin typeface="微软雅黑"/>
              </a:rPr>
              <a:t>报告三部分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D2A6C2"/>
                </a:solidFill>
                <a:latin typeface="微软雅黑"/>
              </a:rPr>
              <a:t>结论、证据、建议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8B5CF6"/>
                </a:solidFill>
                <a:latin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FEDF6"/>
                </a:solidFill>
                <a:latin typeface="微软雅黑"/>
              </a:rPr>
              <a:t>三条硬结论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D2A6C2"/>
                </a:solidFill>
                <a:latin typeface="微软雅黑"/>
              </a:rPr>
              <a:t>先看这个，一页说完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8B5CF6"/>
                </a:solidFill>
                <a:latin typeface="微软雅黑"/>
              </a:rPr>
              <a:t>进入 →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8B5CF6"/>
                </a:solidFill>
                <a:latin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FEDF6"/>
                </a:solidFill>
                <a:latin typeface="微软雅黑"/>
              </a:rPr>
              <a:t>任务表现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D2A6C2"/>
                </a:solidFill>
                <a:latin typeface="微软雅黑"/>
              </a:rPr>
              <a:t>12 个任务的完成率与耗时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8B5CF6"/>
                </a:solidFill>
                <a:latin typeface="微软雅黑"/>
              </a:rPr>
              <a:t>进入 →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8B5CF6"/>
                </a:solidFill>
                <a:latin typeface="微软雅黑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FEDF6"/>
                </a:solidFill>
                <a:latin typeface="微软雅黑"/>
              </a:rPr>
              <a:t>问题清单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D2A6C2"/>
                </a:solidFill>
                <a:latin typeface="微软雅黑"/>
              </a:rPr>
              <a:t>3 严重 + 5 一般 + 6 轻微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8B5CF6"/>
                </a:solidFill>
                <a:latin typeface="微软雅黑"/>
              </a:rPr>
              <a:t>进入 →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7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6E84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8B5CF6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三条硬结论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先看这个，一页说完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08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XX 产品 · 可用性测试报告 v3.2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6E84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8B5CF6"/>
                </a:solidFill>
                <a:latin typeface="微软雅黑"/>
              </a:rPr>
              <a:t>PART 01 · 结论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DF6"/>
                </a:solidFill>
                <a:latin typeface="微软雅黑"/>
              </a:rPr>
              <a:t>三条硬结论，按严重程度排序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D2A6C2"/>
                </a:solidFill>
                <a:latin typeface="微软雅黑"/>
              </a:rPr>
              <a:t>严重度按「阻碍完成任务」判定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F6E84"/>
                </a:solidFill>
                <a:latin typeface="微软雅黑"/>
              </a:rPr>
              <a:t>搜索改版未通过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F45B9C"/>
                </a:solidFill>
                <a:latin typeface="微软雅黑"/>
              </a:rPr>
              <a:t>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8B5CF6"/>
                </a:solidFill>
                <a:latin typeface="微软雅黑"/>
              </a:rPr>
              <a:t>/5 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D2A6C2"/>
                </a:solidFill>
                <a:latin typeface="微软雅黑"/>
              </a:rPr>
              <a:t>新搜索页 5 人全部失败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F6E84"/>
                </a:solidFill>
                <a:latin typeface="微软雅黑"/>
              </a:rPr>
              <a:t>唯一一个全灭的任务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F6E84"/>
                </a:solidFill>
                <a:latin typeface="微软雅黑"/>
              </a:rPr>
              <a:t>订单改版通过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F45B9C"/>
                </a:solidFill>
                <a:latin typeface="微软雅黑"/>
              </a:rPr>
              <a:t>93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8B5CF6"/>
                </a:solidFill>
                <a:latin typeface="微软雅黑"/>
              </a:rPr>
              <a:t>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D2A6C2"/>
                </a:solidFill>
                <a:latin typeface="微软雅黑"/>
              </a:rPr>
              <a:t>完成率提升 18pp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F6E84"/>
                </a:solidFill>
                <a:latin typeface="微软雅黑"/>
              </a:rPr>
              <a:t>本次最大改进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F6E84"/>
                </a:solidFill>
                <a:latin typeface="微软雅黑"/>
              </a:rPr>
              <a:t>新手流程持平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F45B9C"/>
                </a:solidFill>
                <a:latin typeface="微软雅黑"/>
              </a:rPr>
              <a:t>71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8B5CF6"/>
                </a:solidFill>
                <a:latin typeface="微软雅黑"/>
              </a:rPr>
              <a:t>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D2A6C2"/>
                </a:solidFill>
                <a:latin typeface="微软雅黑"/>
              </a:rPr>
              <a:t>与旧版无显著差异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F6E84"/>
                </a:solidFill>
                <a:latin typeface="微软雅黑"/>
              </a:rPr>
              <a:t>改版收益未兑现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201424"/>
          </a:solidFill>
          <a:ln w="9525">
            <a:solidFill>
              <a:srgbClr val="20142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8B5CF6"/>
                </a:solidFill>
                <a:latin typeface="微软雅黑"/>
              </a:rPr>
              <a:t>一句话读这段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FFEDF6"/>
                </a:solidFill>
                <a:latin typeface="微软雅黑"/>
              </a:rPr>
              <a:t>搜索改版必须回滚或重做——5 个人没有一个找到想搜的东西，这不是样本问题，是信息架构问题。</a:t>
            </a:r>
          </a:p>
        </p:txBody>
      </p:sp>
      <p:sp>
        <p:nvSpPr>
          <p:cNvPr id="34" name="Rounded Rectangle 3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6E84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08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XX 产品 · 可用性测试报告 v3.2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6E84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8B5CF6"/>
                </a:solidFill>
                <a:latin typeface="微软雅黑"/>
              </a:rPr>
              <a:t>PART 02 · 任务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DF6"/>
                </a:solidFill>
                <a:latin typeface="微软雅黑"/>
              </a:rPr>
              <a:t>12 个任务完成率：两个洼地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D2A6C2"/>
                </a:solidFill>
                <a:latin typeface="微软雅黑"/>
              </a:rPr>
              <a:t>柱为新版完成率（%），线为旧版对照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8B5CF6"/>
                </a:solidFill>
                <a:latin typeface="微软雅黑"/>
              </a:rPr>
              <a:t>三个观察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45B9C"/>
                </a:solidFill>
                <a:latin typeface="微软雅黑"/>
              </a:rPr>
              <a:t>T5-T8 是搜索相关任务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D2A6C2"/>
                </a:solidFill>
                <a:latin typeface="微软雅黑"/>
              </a:rPr>
              <a:t>洼地正好覆盖搜索改版的全部任务。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45B9C"/>
                </a:solidFill>
                <a:latin typeface="微软雅黑"/>
              </a:rPr>
              <a:t>订单任务提升明显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D2A6C2"/>
                </a:solidFill>
                <a:latin typeface="微软雅黑"/>
              </a:rPr>
              <a:t>T6 订单合并入口，完成率 60%→93%。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45B9C"/>
                </a:solidFill>
                <a:latin typeface="微软雅黑"/>
              </a:rPr>
              <a:t>均值只涨 2pp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D2A6C2"/>
                </a:solidFill>
                <a:latin typeface="微软雅黑"/>
              </a:rPr>
              <a:t>被搜索的下滑吃掉了订单的收益。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201424"/>
          </a:solidFill>
          <a:ln w="9525">
            <a:solidFill>
              <a:srgbClr val="20142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FEDF6"/>
                </a:solidFill>
                <a:latin typeface="微软雅黑"/>
              </a:rPr>
              <a:t>结论：订单改版保留，搜索改版回滚到旧版布局，搜索优化列入 v3.3。</a:t>
            </a:r>
          </a:p>
        </p:txBody>
      </p:sp>
      <p:sp>
        <p:nvSpPr>
          <p:cNvPr id="23" name="Rounded Rectangle 22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‹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≡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6E84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08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XX 产品 · 可用性测试报告 v3.2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6E84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8B5CF6"/>
                </a:solidFill>
                <a:latin typeface="微软雅黑"/>
              </a:rPr>
              <a:t>PART 02 · 行为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DF6"/>
                </a:solidFill>
                <a:latin typeface="微软雅黑"/>
              </a:rPr>
              <a:t>失败任务的行为归因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D2A6C2"/>
                </a:solidFill>
                <a:latin typeface="微软雅黑"/>
              </a:rPr>
              <a:t>搜索任务失败 23 人次的行为编码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21207" y="1700784"/>
          <a:ext cx="461772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13248" y="1700784"/>
            <a:ext cx="621151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8B5CF6"/>
                </a:solidFill>
                <a:latin typeface="微软雅黑"/>
              </a:rPr>
              <a:t>各归因占比与典型引语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13248" y="2048256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D2A6C2"/>
                </a:solidFill>
                <a:latin typeface="微软雅黑"/>
              </a:rPr>
              <a:t>入口找不到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201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579047" y="2039112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EDF6"/>
                </a:solidFill>
                <a:latin typeface="微软雅黑"/>
              </a:rPr>
              <a:t>39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286000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「搜索框去哪了？原来不是在这吗」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3248" y="2724912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D2A6C2"/>
                </a:solidFill>
                <a:latin typeface="微软雅黑"/>
              </a:rPr>
              <a:t>筛选不会用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201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07808" y="2743200"/>
            <a:ext cx="2785496" cy="18288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484744" y="2715768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EDF6"/>
                </a:solidFill>
                <a:latin typeface="微软雅黑"/>
              </a:rPr>
              <a:t>28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7808" y="2962656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三个用户把筛选当成了分类标签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3248" y="3401568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D2A6C2"/>
                </a:solidFill>
                <a:latin typeface="微软雅黑"/>
              </a:rPr>
              <a:t>结果看不懂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201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07808" y="3419856"/>
            <a:ext cx="1691194" cy="182880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390442" y="3392424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EDF6"/>
                </a:solidFill>
                <a:latin typeface="微软雅黑"/>
              </a:rPr>
              <a:t>17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07808" y="3639312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结果卡没有价格，用户反复进出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13248" y="4078224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D2A6C2"/>
                </a:solidFill>
                <a:latin typeface="微软雅黑"/>
              </a:rPr>
              <a:t>中途放弃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07808" y="4096511"/>
            <a:ext cx="3879799" cy="182880"/>
          </a:xfrm>
          <a:prstGeom prst="rect">
            <a:avLst/>
          </a:prstGeom>
          <a:solidFill>
            <a:srgbClr val="201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607808" y="4096511"/>
            <a:ext cx="1094302" cy="18288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793550" y="4069080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EDF6"/>
                </a:solidFill>
                <a:latin typeface="微软雅黑"/>
              </a:rPr>
              <a:t>11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07808" y="4315968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平均尝试 2.4 次后放弃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13248" y="4754880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D2A6C2"/>
                </a:solidFill>
                <a:latin typeface="微软雅黑"/>
              </a:rPr>
              <a:t>其他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07808" y="4773168"/>
            <a:ext cx="3879799" cy="182880"/>
          </a:xfrm>
          <a:prstGeom prst="rect">
            <a:avLst/>
          </a:prstGeom>
          <a:solidFill>
            <a:srgbClr val="201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07808" y="4773168"/>
            <a:ext cx="497410" cy="182880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196658" y="4745736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EDF6"/>
                </a:solidFill>
                <a:latin typeface="微软雅黑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07808" y="4992624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设备与网络因素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66928" y="5358384"/>
            <a:ext cx="11057839" cy="804672"/>
          </a:xfrm>
          <a:prstGeom prst="roundRect">
            <a:avLst>
              <a:gd name="adj" fmla="val 3500"/>
            </a:avLst>
          </a:prstGeom>
          <a:solidFill>
            <a:srgbClr val="201424"/>
          </a:solidFill>
          <a:ln w="9525">
            <a:solidFill>
              <a:srgbClr val="20142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41247" y="548640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FEDF6"/>
                </a:solidFill>
                <a:latin typeface="微软雅黑"/>
              </a:rPr>
              <a:t>引语是给设计组看的，不是给老板看的：一条真实引语比一个百分比更能推动修改。</a:t>
            </a:r>
          </a:p>
        </p:txBody>
      </p:sp>
      <p:sp>
        <p:nvSpPr>
          <p:cNvPr id="39" name="Rounded Rectangle 38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‹</a:t>
            </a:r>
          </a:p>
        </p:txBody>
      </p:sp>
      <p:sp>
        <p:nvSpPr>
          <p:cNvPr id="40" name="Rounded Rectangle 39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≡</a:t>
            </a:r>
          </a:p>
        </p:txBody>
      </p:sp>
      <p:sp>
        <p:nvSpPr>
          <p:cNvPr id="41" name="Rounded Rectangle 40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6E84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08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XX 产品 · 可用性测试报告 v3.2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6E84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8B5CF6"/>
                </a:solidFill>
                <a:latin typeface="微软雅黑"/>
              </a:rPr>
              <a:t>PART 03 · 问题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DF6"/>
                </a:solidFill>
                <a:latin typeface="微软雅黑"/>
              </a:rPr>
              <a:t>问题清单：3 严重 + 5 一般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D2A6C2"/>
                </a:solidFill>
                <a:latin typeface="微软雅黑"/>
              </a:rPr>
              <a:t>严重度：S=阻碍任务 A=明显减慢 B=体验瑕疵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66928" y="1700784"/>
          <a:ext cx="11057836" cy="279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809"/>
                <a:gridCol w="3846204"/>
                <a:gridCol w="1282068"/>
                <a:gridCol w="1923102"/>
                <a:gridCol w="2884653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编号</a:t>
                      </a:r>
                    </a:p>
                  </a:txBody>
                  <a:tcPr anchor="ctr" marL="128016" marR="73152">
                    <a:solidFill>
                      <a:srgbClr val="F45B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问题</a:t>
                      </a:r>
                    </a:p>
                  </a:txBody>
                  <a:tcPr anchor="ctr" marL="128016" marR="73152">
                    <a:solidFill>
                      <a:srgbClr val="F45B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严重度</a:t>
                      </a:r>
                    </a:p>
                  </a:txBody>
                  <a:tcPr anchor="ctr" marL="128016" marR="73152">
                    <a:solidFill>
                      <a:srgbClr val="F45B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涉及任务</a:t>
                      </a:r>
                    </a:p>
                  </a:txBody>
                  <a:tcPr anchor="ctr" marL="128016" marR="73152">
                    <a:solidFill>
                      <a:srgbClr val="F45B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建议</a:t>
                      </a:r>
                    </a:p>
                  </a:txBody>
                  <a:tcPr anchor="ctr" marL="128016" marR="73152">
                    <a:solidFill>
                      <a:srgbClr val="F45B9C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EDF6"/>
                          </a:solidFill>
                          <a:latin typeface="微软雅黑"/>
                        </a:rPr>
                        <a:t>P1</a:t>
                      </a:r>
                    </a:p>
                  </a:txBody>
                  <a:tcPr anchor="ctr" marL="128016" marR="73152">
                    <a:solidFill>
                      <a:srgbClr val="10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搜索入口弱化后不可发现</a:t>
                      </a:r>
                    </a:p>
                  </a:txBody>
                  <a:tcPr anchor="ctr" marL="128016" marR="73152">
                    <a:solidFill>
                      <a:srgbClr val="10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S</a:t>
                      </a:r>
                    </a:p>
                  </a:txBody>
                  <a:tcPr anchor="ctr" marL="128016" marR="73152">
                    <a:solidFill>
                      <a:srgbClr val="10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T5/T6/T7</a:t>
                      </a:r>
                    </a:p>
                  </a:txBody>
                  <a:tcPr anchor="ctr" marL="128016" marR="73152">
                    <a:solidFill>
                      <a:srgbClr val="10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回滚或常驻底栏</a:t>
                      </a:r>
                    </a:p>
                  </a:txBody>
                  <a:tcPr anchor="ctr" marL="128016" marR="73152">
                    <a:solidFill>
                      <a:srgbClr val="10081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EDF6"/>
                          </a:solidFill>
                          <a:latin typeface="微软雅黑"/>
                        </a:rPr>
                        <a:t>P2</a:t>
                      </a:r>
                    </a:p>
                  </a:txBody>
                  <a:tcPr anchor="ctr" marL="128016" marR="73152">
                    <a:solidFill>
                      <a:srgbClr val="1D12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筛选与分类视觉混淆</a:t>
                      </a:r>
                    </a:p>
                  </a:txBody>
                  <a:tcPr anchor="ctr" marL="128016" marR="73152">
                    <a:solidFill>
                      <a:srgbClr val="1D12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S</a:t>
                      </a:r>
                    </a:p>
                  </a:txBody>
                  <a:tcPr anchor="ctr" marL="128016" marR="73152">
                    <a:solidFill>
                      <a:srgbClr val="1D12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T7</a:t>
                      </a:r>
                    </a:p>
                  </a:txBody>
                  <a:tcPr anchor="ctr" marL="128016" marR="73152">
                    <a:solidFill>
                      <a:srgbClr val="1D12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筛选加独立容器样式</a:t>
                      </a:r>
                    </a:p>
                  </a:txBody>
                  <a:tcPr anchor="ctr" marL="128016" marR="73152">
                    <a:solidFill>
                      <a:srgbClr val="1D122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EDF6"/>
                          </a:solidFill>
                          <a:latin typeface="微软雅黑"/>
                        </a:rPr>
                        <a:t>P3</a:t>
                      </a:r>
                    </a:p>
                  </a:txBody>
                  <a:tcPr anchor="ctr" marL="128016" marR="73152">
                    <a:solidFill>
                      <a:srgbClr val="10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结果卡缺价格字段</a:t>
                      </a:r>
                    </a:p>
                  </a:txBody>
                  <a:tcPr anchor="ctr" marL="128016" marR="73152">
                    <a:solidFill>
                      <a:srgbClr val="10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S</a:t>
                      </a:r>
                    </a:p>
                  </a:txBody>
                  <a:tcPr anchor="ctr" marL="128016" marR="73152">
                    <a:solidFill>
                      <a:srgbClr val="10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T8</a:t>
                      </a:r>
                    </a:p>
                  </a:txBody>
                  <a:tcPr anchor="ctr" marL="128016" marR="73152">
                    <a:solidFill>
                      <a:srgbClr val="10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结果卡补价格</a:t>
                      </a:r>
                    </a:p>
                  </a:txBody>
                  <a:tcPr anchor="ctr" marL="128016" marR="73152">
                    <a:solidFill>
                      <a:srgbClr val="10081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EDF6"/>
                          </a:solidFill>
                          <a:latin typeface="微软雅黑"/>
                        </a:rPr>
                        <a:t>P4</a:t>
                      </a:r>
                    </a:p>
                  </a:txBody>
                  <a:tcPr anchor="ctr" marL="128016" marR="73152">
                    <a:solidFill>
                      <a:srgbClr val="1D12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订单合并入口首次理解慢</a:t>
                      </a:r>
                    </a:p>
                  </a:txBody>
                  <a:tcPr anchor="ctr" marL="128016" marR="73152">
                    <a:solidFill>
                      <a:srgbClr val="1D12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A</a:t>
                      </a:r>
                    </a:p>
                  </a:txBody>
                  <a:tcPr anchor="ctr" marL="128016" marR="73152">
                    <a:solidFill>
                      <a:srgbClr val="1D12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T6</a:t>
                      </a:r>
                    </a:p>
                  </a:txBody>
                  <a:tcPr anchor="ctr" marL="128016" marR="73152">
                    <a:solidFill>
                      <a:srgbClr val="1D12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加一次引导</a:t>
                      </a:r>
                    </a:p>
                  </a:txBody>
                  <a:tcPr anchor="ctr" marL="128016" marR="73152">
                    <a:solidFill>
                      <a:srgbClr val="1D122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EDF6"/>
                          </a:solidFill>
                          <a:latin typeface="微软雅黑"/>
                        </a:rPr>
                        <a:t>P5</a:t>
                      </a:r>
                    </a:p>
                  </a:txBody>
                  <a:tcPr anchor="ctr" marL="128016" marR="73152">
                    <a:solidFill>
                      <a:srgbClr val="10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夜间模式对比度不足</a:t>
                      </a:r>
                    </a:p>
                  </a:txBody>
                  <a:tcPr anchor="ctr" marL="128016" marR="73152">
                    <a:solidFill>
                      <a:srgbClr val="10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A</a:t>
                      </a:r>
                    </a:p>
                  </a:txBody>
                  <a:tcPr anchor="ctr" marL="128016" marR="73152">
                    <a:solidFill>
                      <a:srgbClr val="10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T11</a:t>
                      </a:r>
                    </a:p>
                  </a:txBody>
                  <a:tcPr anchor="ctr" marL="128016" marR="73152">
                    <a:solidFill>
                      <a:srgbClr val="10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EDF6"/>
                          </a:solidFill>
                          <a:latin typeface="微软雅黑"/>
                        </a:rPr>
                        <a:t>过一遍 AA 标准</a:t>
                      </a:r>
                    </a:p>
                  </a:txBody>
                  <a:tcPr anchor="ctr" marL="128016" marR="73152">
                    <a:solidFill>
                      <a:srgbClr val="100812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66928" y="4663440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201424"/>
          </a:solidFill>
          <a:ln w="9525">
            <a:solidFill>
              <a:srgbClr val="20142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7" y="4791455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FFEDF6"/>
                </a:solidFill>
                <a:latin typeface="微软雅黑"/>
              </a:rPr>
              <a:t>P1-P3 建议进入 v3.3 必修清单；P4-P6 择机。完整 14 条见附录。</a:t>
            </a:r>
          </a:p>
        </p:txBody>
      </p:sp>
      <p:sp>
        <p:nvSpPr>
          <p:cNvPr id="13" name="Rounded Rectangle 12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‹</a:t>
            </a:r>
          </a:p>
        </p:txBody>
      </p:sp>
      <p:sp>
        <p:nvSpPr>
          <p:cNvPr id="14" name="Rounded Rectangle 13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≡</a:t>
            </a:r>
          </a:p>
        </p:txBody>
      </p:sp>
      <p:sp>
        <p:nvSpPr>
          <p:cNvPr id="15" name="Rounded Rectangle 14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6E84"/>
                </a:solidFill>
                <a:latin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08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XX 产品 · 可用性测试报告 v3.2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6E84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8B5CF6"/>
                </a:solidFill>
                <a:latin typeface="微软雅黑"/>
              </a:rPr>
              <a:t>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DF6"/>
                </a:solidFill>
                <a:latin typeface="微软雅黑"/>
              </a:rPr>
              <a:t>测试怎么做：四步，可复现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6384" y="2157984"/>
            <a:ext cx="512064" cy="512064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FEDF6"/>
                </a:solidFill>
                <a:latin typeface="微软雅黑"/>
              </a:rPr>
              <a:t>招募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D2A6C2"/>
                </a:solidFill>
                <a:latin typeface="微软雅黑"/>
              </a:rPr>
              <a:t>18 人按活跃度分层，新老用户各半。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0735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F6E84"/>
                </a:solidFill>
                <a:latin typeface="微软雅黑"/>
              </a:rPr>
              <a:t>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9996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619423" y="2157984"/>
            <a:ext cx="512064" cy="51206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1942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942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FEDF6"/>
                </a:solidFill>
                <a:latin typeface="微软雅黑"/>
              </a:rPr>
              <a:t>任务卡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942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D2A6C2"/>
                </a:solidFill>
                <a:latin typeface="微软雅黑"/>
              </a:rPr>
              <a:t>12 个任务全部改写自真实工单。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039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F6E84"/>
                </a:solidFill>
                <a:latin typeface="微软雅黑"/>
              </a:rPr>
              <a:t>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52463" y="2157984"/>
            <a:ext cx="512064" cy="512064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5246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5246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FEDF6"/>
                </a:solidFill>
                <a:latin typeface="微软雅黑"/>
              </a:rPr>
              <a:t>执行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5246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D2A6C2"/>
                </a:solidFill>
                <a:latin typeface="微软雅黑"/>
              </a:rPr>
              <a:t>远程录制为主，出声思维法。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7343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F6E84"/>
                </a:solidFill>
                <a:latin typeface="微软雅黑"/>
              </a:rPr>
              <a:t>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6604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285503" y="2157984"/>
            <a:ext cx="512064" cy="51206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28550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8550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FEDF6"/>
                </a:solidFill>
                <a:latin typeface="微软雅黑"/>
              </a:rPr>
              <a:t>编码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8550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D2A6C2"/>
                </a:solidFill>
                <a:latin typeface="微软雅黑"/>
              </a:rPr>
              <a:t>双人独立编码，分歧仲裁。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" y="5230368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201424"/>
          </a:solidFill>
          <a:ln w="9525">
            <a:solidFill>
              <a:srgbClr val="20142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1247" y="535838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FEDF6"/>
                </a:solidFill>
                <a:latin typeface="微软雅黑"/>
              </a:rPr>
              <a:t>方法部分写这么细只有一个目的：下次有人质疑样本量，把这一页甩给他。</a:t>
            </a:r>
          </a:p>
        </p:txBody>
      </p:sp>
      <p:sp>
        <p:nvSpPr>
          <p:cNvPr id="34" name="Rounded Rectangle 3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6E84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08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XX 产品 · 可用性测试报告 v3.2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6E84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8B5CF6"/>
                </a:solidFill>
                <a:latin typeface="微软雅黑"/>
              </a:rPr>
              <a:t>后续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DF6"/>
                </a:solidFill>
                <a:latin typeface="微软雅黑"/>
              </a:rPr>
              <a:t>修复排期建议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33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8B5CF6"/>
                </a:solidFill>
                <a:latin typeface="微软雅黑"/>
              </a:rPr>
              <a:t>本周</a:t>
            </a:r>
          </a:p>
        </p:txBody>
      </p:sp>
      <p:sp>
        <p:nvSpPr>
          <p:cNvPr id="11" name="Oval 10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F45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FEDF6"/>
                </a:solidFill>
                <a:latin typeface="微软雅黑"/>
              </a:rPr>
              <a:t>P1 决策会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D2A6C2"/>
                </a:solidFill>
                <a:latin typeface="微软雅黑"/>
              </a:rPr>
              <a:t>搜索回滚 vs 重做，产品拍板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8B5CF6"/>
                </a:solidFill>
                <a:latin typeface="微软雅黑"/>
              </a:rPr>
              <a:t>v3.3</a:t>
            </a:r>
          </a:p>
        </p:txBody>
      </p:sp>
      <p:sp>
        <p:nvSpPr>
          <p:cNvPr id="16" name="Oval 15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FEDF6"/>
                </a:solidFill>
                <a:latin typeface="微软雅黑"/>
              </a:rPr>
              <a:t>P1-P3 修复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D2A6C2"/>
                </a:solidFill>
                <a:latin typeface="微软雅黑"/>
              </a:rPr>
              <a:t>必修清单随版本发布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8B5CF6"/>
                </a:solidFill>
                <a:latin typeface="微软雅黑"/>
              </a:rPr>
              <a:t>v3.4</a:t>
            </a:r>
          </a:p>
        </p:txBody>
      </p:sp>
      <p:sp>
        <p:nvSpPr>
          <p:cNvPr id="21" name="Oval 20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F45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FEDF6"/>
                </a:solidFill>
                <a:latin typeface="微软雅黑"/>
              </a:rPr>
              <a:t>P4-P6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D2A6C2"/>
                </a:solidFill>
                <a:latin typeface="微软雅黑"/>
              </a:rPr>
              <a:t>择机处理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8B5CF6"/>
                </a:solidFill>
                <a:latin typeface="微软雅黑"/>
              </a:rPr>
              <a:t>下轮测试</a:t>
            </a:r>
          </a:p>
        </p:txBody>
      </p:sp>
      <p:sp>
        <p:nvSpPr>
          <p:cNvPr id="26" name="Oval 25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FEDF6"/>
                </a:solidFill>
                <a:latin typeface="微软雅黑"/>
              </a:rPr>
              <a:t>验证修复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D2A6C2"/>
                </a:solidFill>
                <a:latin typeface="微软雅黑"/>
              </a:rPr>
              <a:t>同一任务集复测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201424"/>
          </a:solidFill>
          <a:ln w="9525">
            <a:solidFill>
              <a:srgbClr val="20142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FFEDF6"/>
                </a:solidFill>
                <a:latin typeface="微软雅黑"/>
              </a:rPr>
              <a:t>复测用同一套任务卡，前后数据才可比——这是研究报告和方法报告分开写的理由。</a:t>
            </a:r>
          </a:p>
        </p:txBody>
      </p:sp>
      <p:sp>
        <p:nvSpPr>
          <p:cNvPr id="32" name="Rounded Rectangle 3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‹</a:t>
            </a:r>
          </a:p>
        </p:txBody>
      </p:sp>
      <p:sp>
        <p:nvSpPr>
          <p:cNvPr id="33" name="Rounded Rectangle 3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≡</a:t>
            </a:r>
          </a:p>
        </p:txBody>
      </p:sp>
      <p:sp>
        <p:nvSpPr>
          <p:cNvPr id="34" name="Rounded Rectangle 3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6E84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08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XX 产品 · 可用性测试报告 v3.2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6E84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8B5CF6"/>
                </a:solidFill>
                <a:latin typeface="微软雅黑"/>
              </a:rPr>
              <a:t>对照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DF6"/>
                </a:solidFill>
                <a:latin typeface="微软雅黑"/>
              </a:rPr>
              <a:t>新版 vs 旧版：五个维度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D2A6C2"/>
                </a:solidFill>
                <a:latin typeface="微软雅黑"/>
              </a:rPr>
              <a:t>5 分制，18 名用户评分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591056"/>
          <a:ext cx="5349240" cy="37490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6144768" y="1645920"/>
            <a:ext cx="5479999" cy="1060704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82512" y="1792224"/>
            <a:ext cx="1737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F45B9C"/>
                </a:solidFill>
                <a:latin typeface="微软雅黑"/>
              </a:rPr>
              <a:t>效率下降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19288" y="1828800"/>
            <a:ext cx="333115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FEDF6"/>
                </a:solidFill>
                <a:latin typeface="微软雅黑"/>
              </a:rPr>
              <a:t>3.7→3.4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2512" y="2249424"/>
            <a:ext cx="502279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19" b="0" i="0">
                <a:solidFill>
                  <a:srgbClr val="D2A6C2"/>
                </a:solidFill>
                <a:latin typeface="微软雅黑"/>
              </a:rPr>
              <a:t>搜索效率被拉低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44768" y="2852928"/>
            <a:ext cx="5479999" cy="1060704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2512" y="2999232"/>
            <a:ext cx="1737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8B5CF6"/>
                </a:solidFill>
                <a:latin typeface="微软雅黑"/>
              </a:rPr>
              <a:t>容错提升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19288" y="3035808"/>
            <a:ext cx="333115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FEDF6"/>
                </a:solidFill>
                <a:latin typeface="微软雅黑"/>
              </a:rPr>
              <a:t>3.3→3.6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3456432"/>
            <a:ext cx="502279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19" b="0" i="0">
                <a:solidFill>
                  <a:srgbClr val="D2A6C2"/>
                </a:solidFill>
                <a:latin typeface="微软雅黑"/>
              </a:rPr>
              <a:t>订单改版贡献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57839" cy="585216"/>
          </a:xfrm>
          <a:prstGeom prst="roundRect">
            <a:avLst>
              <a:gd name="adj" fmla="val 3500"/>
            </a:avLst>
          </a:prstGeom>
          <a:solidFill>
            <a:srgbClr val="201424"/>
          </a:solidFill>
          <a:ln w="9525">
            <a:solidFill>
              <a:srgbClr val="20142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60" y="5705856"/>
            <a:ext cx="1050919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FFEDF6"/>
                </a:solidFill>
                <a:latin typeface="微软雅黑"/>
              </a:rPr>
              <a:t>雷达图和完成率数据指向一致：这次改版是「用效率换容错」，搜索回滚后效率应回到 3.7 以上。</a:t>
            </a:r>
          </a:p>
        </p:txBody>
      </p:sp>
      <p:sp>
        <p:nvSpPr>
          <p:cNvPr id="21" name="Rounded Rectangle 20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‹</a:t>
            </a:r>
          </a:p>
        </p:txBody>
      </p:sp>
      <p:sp>
        <p:nvSpPr>
          <p:cNvPr id="22" name="Rounded Rectangle 21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≡</a:t>
            </a:r>
          </a:p>
        </p:txBody>
      </p:sp>
      <p:sp>
        <p:nvSpPr>
          <p:cNvPr id="23" name="Rounded Rectangle 22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6E84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08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XX 产品 · 可用性测试报告 v3.2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6E84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8B5CF6"/>
                </a:solidFill>
                <a:latin typeface="微软雅黑"/>
              </a:rPr>
              <a:t>下一步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DF6"/>
                </a:solidFill>
                <a:latin typeface="微软雅黑"/>
              </a:rPr>
              <a:t>给各角色的一页行动单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45B9C"/>
                </a:solidFill>
                <a:latin typeface="微软雅黑"/>
              </a:rPr>
              <a:t>产品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FEDF6"/>
                </a:solidFill>
                <a:latin typeface="微软雅黑"/>
              </a:rPr>
              <a:t>P1 决策会本周五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D2A6C2"/>
                </a:solidFill>
                <a:latin typeface="微软雅黑"/>
              </a:rPr>
              <a:t>产品 ×××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8B5CF6"/>
                </a:solidFill>
                <a:latin typeface="微软雅黑"/>
              </a:rPr>
              <a:t>拍板回滚方案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B5CF6"/>
                </a:solidFill>
                <a:latin typeface="微软雅黑"/>
              </a:rPr>
              <a:t>设计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FEDF6"/>
                </a:solidFill>
                <a:latin typeface="微软雅黑"/>
              </a:rPr>
              <a:t>P2/P3 出修复稿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D2A6C2"/>
                </a:solidFill>
                <a:latin typeface="微软雅黑"/>
              </a:rPr>
              <a:t>设计 ×××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8B5CF6"/>
                </a:solidFill>
                <a:latin typeface="微软雅黑"/>
              </a:rPr>
              <a:t>v3.3 前完成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1D1220"/>
          </a:solidFill>
          <a:ln w="9525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00D9C0"/>
                </a:solidFill>
                <a:latin typeface="微软雅黑"/>
              </a:rPr>
              <a:t>研究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FEDF6"/>
                </a:solidFill>
                <a:latin typeface="微软雅黑"/>
              </a:rPr>
              <a:t>修复后复测排期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D2A6C2"/>
                </a:solidFill>
                <a:latin typeface="微软雅黑"/>
              </a:rPr>
              <a:t>UX ×××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8B5CF6"/>
                </a:solidFill>
                <a:latin typeface="微软雅黑"/>
              </a:rPr>
              <a:t>v3.3 发布后 2 周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201424"/>
          </a:solidFill>
          <a:ln w="9525">
            <a:solidFill>
              <a:srgbClr val="20142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FFEDF6"/>
                </a:solidFill>
                <a:latin typeface="微软雅黑"/>
              </a:rPr>
              <a:t>研究报告的终点不是 PDF，是有人认领的修复排期。</a:t>
            </a:r>
          </a:p>
        </p:txBody>
      </p:sp>
      <p:sp>
        <p:nvSpPr>
          <p:cNvPr id="29" name="Rounded Rectangle 28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‹</a:t>
            </a:r>
          </a:p>
        </p:txBody>
      </p:sp>
      <p:sp>
        <p:nvSpPr>
          <p:cNvPr id="30" name="Rounded Rectangle 29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≡</a:t>
            </a:r>
          </a:p>
        </p:txBody>
      </p:sp>
      <p:sp>
        <p:nvSpPr>
          <p:cNvPr id="31" name="Rounded Rectangle 30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6E84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08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XX 产品 · 可用性测试报告 v3.2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F6E84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8B5CF6"/>
                </a:solidFill>
                <a:latin typeface="微软雅黑"/>
              </a:rPr>
              <a:t>现场与过程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EDF6"/>
                </a:solidFill>
                <a:latin typeface="微软雅黑"/>
              </a:rPr>
              <a:t>测试现场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D2A6C2"/>
                </a:solidFill>
                <a:latin typeface="微软雅黑"/>
              </a:rPr>
              <a:t>怎么测的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3320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team-in-modern-office-meeting-room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FFEDF6"/>
                </a:solidFill>
                <a:latin typeface="微软雅黑"/>
              </a:rPr>
              <a:t>测试环境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D2A6C2"/>
                </a:solidFill>
                <a:latin typeface="微软雅黑"/>
              </a:rPr>
              <a:t>远程录制为主，线下实验室只做了 4 场对照。</a:t>
            </a:r>
          </a:p>
        </p:txBody>
      </p:sp>
      <p:pic>
        <p:nvPicPr>
          <p:cNvPr id="14" name="Picture 13" descr="team-in-modern-office-meeting-room.jpg"/>
          <p:cNvPicPr>
            <a:picLocks noChangeAspect="1"/>
          </p:cNvPicPr>
          <p:nvPr/>
        </p:nvPicPr>
        <p:blipFill>
          <a:blip r:embed="rId2"/>
          <a:srcRect l="16656" r="16656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FEDF6"/>
                </a:solidFill>
                <a:latin typeface="微软雅黑"/>
              </a:rPr>
              <a:t>测试物料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D2A6C2"/>
                </a:solidFill>
                <a:latin typeface="微软雅黑"/>
              </a:rPr>
              <a:t>任务卡 12 张，全部按真实工单改写。</a:t>
            </a:r>
          </a:p>
        </p:txBody>
      </p:sp>
      <p:pic>
        <p:nvPicPr>
          <p:cNvPr id="18" name="Picture 17" descr="proud-business-owner-sits-and-smiles.jpg"/>
          <p:cNvPicPr>
            <a:picLocks noChangeAspect="1"/>
          </p:cNvPicPr>
          <p:nvPr/>
        </p:nvPicPr>
        <p:blipFill>
          <a:blip r:embed="rId3"/>
          <a:srcRect t="16688" b="16688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FEDF6"/>
                </a:solidFill>
                <a:latin typeface="微软雅黑"/>
              </a:rPr>
              <a:t>观察记录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D2A6C2"/>
                </a:solidFill>
                <a:latin typeface="微软雅黑"/>
              </a:rPr>
              <a:t>两位记录员独立编码，分歧 7 处，仲裁后一致。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201424"/>
          </a:solidFill>
          <a:ln w="9525">
            <a:solidFill>
              <a:srgbClr val="20142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FFEDF6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‹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≡</a:t>
            </a:r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201424"/>
          </a:solidFill>
          <a:ln w="7620">
            <a:solidFill>
              <a:srgbClr val="3320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D2A6C2"/>
                </a:solidFill>
                <a:latin typeface="微软雅黑"/>
              </a:rPr>
              <a:t>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F6E84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08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8B5CF6"/>
                </a:solidFill>
                <a:latin typeface="微软雅黑"/>
              </a:rPr>
              <a:t>UX RESEARCH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FFEDF6"/>
                </a:solidFill>
                <a:latin typeface="微软雅黑"/>
              </a:rPr>
              <a:t>结论先行，证据在后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D2A6C2"/>
                </a:solidFill>
                <a:latin typeface="微软雅黑"/>
              </a:rPr>
              <a:t>完整数据附录：内网 wiki/ux/v32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F6E84"/>
                </a:solidFill>
                <a:latin typeface="微软雅黑"/>
              </a:rPr>
              <a:t>XX 体验设计部 · 2026.10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6E84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