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0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charts/chart11.xml" ContentType="application/vnd.openxmlformats-officedocument.drawingml.chart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1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13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charts/_rels/chart10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3.xlsx"/></Relationships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上线后关键指标变化</c:v>
                </c:pt>
              </c:strCache>
            </c:strRef>
          </c:tx>
          <c:spPr>
            <a:solidFill>
              <a:srgbClr val="53621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551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3621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A6B19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1761D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551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5510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CE0C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C672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2F5E3"/>
        </a:solidFill>
        <a:ln w="12700" cap="flat">
          <a:solidFill>
            <a:srgbClr val="F2F5E3"/>
          </a:solidFill>
        </a:ln>
        <a:effectLst/>
      </c:spPr>
    </c:plotArea>
    <c:plotVisOnly val="1"/>
    <c:dispBlanksAs val="span"/>
  </c:chart>
  <c:spPr>
    <a:solidFill>
      <a:srgbClr val="F2F5E3"/>
    </a:solidFill>
    <a:ln>
      <a:noFill/>
    </a:ln>
    <a:effectLst/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536215"/>
              </a:solidFill>
              <a:effectLst/>
            </c:spPr>
          </c:dPt>
          <c:dPt>
            <c:idx val="1"/>
            <c:bubble3D val="0"/>
            <c:spPr>
              <a:solidFill>
                <a:srgbClr val="5A6B19"/>
              </a:solidFill>
              <a:effectLst/>
            </c:spPr>
          </c:dPt>
          <c:dPt>
            <c:idx val="2"/>
            <c:bubble3D val="0"/>
            <c:spPr>
              <a:solidFill>
                <a:srgbClr val="61761D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2F5E3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2F5E3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2F5E3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漏检率下降</c:v>
                </c:pt>
                <c:pt idx="1">
                  <c:v>响应提速</c:v>
                </c:pt>
                <c:pt idx="2">
                  <c:v>记录合规率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firstSliceAng val="0"/>
        <c:holeSize val="50"/>
      </c:doughnutChart>
      <c:spPr>
        <a:solidFill>
          <a:srgbClr val="F2F5E3"/>
        </a:solidFill>
        <a:ln w="12700" cap="flat">
          <a:solidFill>
            <a:srgbClr val="F2F5E3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4A5510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2F5E3"/>
    </a:solidFill>
    <a:ln>
      <a:noFill/>
    </a:ln>
    <a:effectLst/>
  </c:sp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536215"/>
            </a:solidFill>
            <a:ln w="25400" cap="flat">
              <a:solidFill>
                <a:srgbClr val="536215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4A5510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536215"/>
              </a:solidFill>
              <a:ln w="9525" cap="flat">
                <a:solidFill>
                  <a:srgbClr val="536215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4A5510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5510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CE0C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C672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2F5E3"/>
        </a:solidFill>
        <a:ln w="12700" cap="flat">
          <a:solidFill>
            <a:srgbClr val="F2F5E3"/>
          </a:solidFill>
        </a:ln>
        <a:effectLst/>
      </c:spPr>
    </c:plotArea>
    <c:plotVisOnly val="1"/>
    <c:dispBlanksAs val="span"/>
  </c:chart>
  <c:spPr>
    <a:solidFill>
      <a:srgbClr val="F2F5E3"/>
    </a:solidFill>
    <a:ln>
      <a:noFill/>
    </a:ln>
    <a:effectLst/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上线后关键指标变化</c:v>
                </c:pt>
              </c:strCache>
            </c:strRef>
          </c:tx>
          <c:spPr>
            <a:solidFill>
              <a:srgbClr val="536215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4A5510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536215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5A6B19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61761D"/>
              </a:solidFill>
              <a:effectLst/>
            </c:spPr>
          </c:dPt>
          <c:cat>
            <c:multiLvlStrRef>
              <c:f>Sheet1!$A$2:$A$4</c:f>
              <c:multiLvlStrCache>
                <c:ptCount val="3"/>
                <c:lvl>
                  <c:pt idx="0">
                    <c:v>漏检率下降</c:v>
                  </c:pt>
                  <c:pt idx="1">
                    <c:v>响应提速</c:v>
                  </c:pt>
                  <c:pt idx="2">
                    <c:v>记录合规率</c:v>
                  </c:pt>
                </c:lvl>
              </c:multiLvlStrCache>
            </c:multiLvl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82</c:v>
                </c:pt>
                <c:pt idx="1">
                  <c:v>65</c:v>
                </c:pt>
                <c:pt idx="2">
                  <c:v>94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4A5510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4A5510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CE0C8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5C6727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2F5E3"/>
        </a:solidFill>
        <a:ln w="12700" cap="flat">
          <a:solidFill>
            <a:srgbClr val="F2F5E3"/>
          </a:solidFill>
        </a:ln>
        <a:effectLst/>
      </c:spPr>
    </c:plotArea>
    <c:plotVisOnly val="1"/>
    <c:dispBlanksAs val="span"/>
  </c:chart>
  <c:spPr>
    <a:solidFill>
      <a:srgbClr val="F2F5E3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0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image" Target="../media/image-7-3.png"/><Relationship Id="rId4" Type="http://schemas.openxmlformats.org/officeDocument/2006/relationships/image" Target="../media/image-7-4.svg"/><Relationship Id="rId5" Type="http://schemas.openxmlformats.org/officeDocument/2006/relationships/image" Target="../media/image-7-5.png"/><Relationship Id="rId6" Type="http://schemas.openxmlformats.org/officeDocument/2006/relationships/image" Target="../media/image-7-6.svg"/><Relationship Id="rId7" Type="http://schemas.openxmlformats.org/officeDocument/2006/relationships/image" Target="../media/image-7-7.png"/><Relationship Id="rId8" Type="http://schemas.openxmlformats.org/officeDocument/2006/relationships/image" Target="../media/image-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61761D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657A1E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· 环保公益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时尚奢华 · 环保公益 · 由 974工具箱引导生成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2026年10月16日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上线后关键指标变化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22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纸质记录、事后补录、异常上报链条长，问题往往在下一次停机时才被发现。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22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上线后关键指标变化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22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22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22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61761D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22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2286000" y="2204085"/>
            <a:ext cx="571500" cy="571500"/>
          </a:xfrm>
          <a:prstGeom prst="ellipse">
            <a:avLst/>
          </a:prstGeom>
          <a:solidFill>
            <a:srgbClr val="61761D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8875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3865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11" name="Shape 8"/>
          <p:cNvSpPr/>
          <p:nvPr/>
        </p:nvSpPr>
        <p:spPr>
          <a:xfrm>
            <a:off x="5810250" y="2204085"/>
            <a:ext cx="571500" cy="571500"/>
          </a:xfrm>
          <a:prstGeom prst="ellipse">
            <a:avLst/>
          </a:prstGeom>
          <a:solidFill>
            <a:srgbClr val="351C96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9105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59105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51C9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2915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6290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9334500" y="2204085"/>
            <a:ext cx="571500" cy="571500"/>
          </a:xfrm>
          <a:prstGeom prst="ellipse">
            <a:avLst/>
          </a:prstGeom>
          <a:solidFill>
            <a:srgbClr val="657A1E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7375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1530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811530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5340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22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3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2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8C1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2C5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8C1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2C5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B8C1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61761D">
              <a:alpha val="22000"/>
            </a:srgbClr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B8C1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17" name="Text 15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2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22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61761D"/>
          </a:solidFill>
          <a:ln w="38100">
            <a:solidFill>
              <a:srgbClr val="F2F5E3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61761D"/>
          </a:solidFill>
          <a:ln w="38100">
            <a:solidFill>
              <a:srgbClr val="F2F5E3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61761D"/>
          </a:solidFill>
          <a:ln w="38100">
            <a:solidFill>
              <a:srgbClr val="F2F5E3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61761D"/>
          </a:solidFill>
          <a:ln w="38100">
            <a:solidFill>
              <a:srgbClr val="F2F5E3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22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方案六大能力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移动点检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扫码定位设备，按卡片逐项确认。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异常触发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超差自动生成工单，直达责任人。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数据看板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漏检率、响应时长、闭环率一屏可见。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责任到人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每条记录绑定人与时间，可追溯。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权限可控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按岗位分配查看与操作权限。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E6EAD4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数据反哺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用运行数据修订点检标准。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22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上线后关键指标变化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22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上线后的四个变化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82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漏检率下降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现场留痕替代事后补录，漏项无处藏。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623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E6EAD4"/>
          </a:solidFill>
          <a:ln/>
        </p:spPr>
      </p:sp>
      <p:sp>
        <p:nvSpPr>
          <p:cNvPr id="11" name="Shape 8"/>
          <p:cNvSpPr/>
          <p:nvPr/>
        </p:nvSpPr>
        <p:spPr>
          <a:xfrm>
            <a:off x="3829050" y="2032635"/>
            <a:ext cx="438150" cy="43815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38587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8290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×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38290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响应速度提升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38290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异常自动生成工单，链路由口头转达改为系统指派。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1030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E6E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6477000" y="2032635"/>
            <a:ext cx="438150" cy="43815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5865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47700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647700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记录线上化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647700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点检数据实时入库，月底不再集中补录。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58250" y="1784985"/>
            <a:ext cx="2419350" cy="3733800"/>
          </a:xfrm>
          <a:prstGeom prst="roundRect">
            <a:avLst>
              <a:gd name="adj" fmla="val 5512"/>
            </a:avLst>
          </a:prstGeom>
          <a:solidFill>
            <a:srgbClr val="E6EAD4"/>
          </a:solidFill>
          <a:ln/>
        </p:spPr>
      </p:sp>
      <p:sp>
        <p:nvSpPr>
          <p:cNvPr id="23" name="Shape 18"/>
          <p:cNvSpPr/>
          <p:nvPr/>
        </p:nvSpPr>
        <p:spPr>
          <a:xfrm>
            <a:off x="9124950" y="2032635"/>
            <a:ext cx="438150" cy="438150"/>
          </a:xfrm>
          <a:prstGeom prst="ellipse">
            <a:avLst/>
          </a:prstGeom>
          <a:solidFill>
            <a:srgbClr val="61761D">
              <a:alpha val="15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234487" y="21421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9124950" y="2775585"/>
            <a:ext cx="188595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个月</a:t>
            </a:r>
            <a:endParaRPr lang="en-US" sz="4800" dirty="0"/>
          </a:p>
        </p:txBody>
      </p:sp>
      <p:sp>
        <p:nvSpPr>
          <p:cNvPr id="26" name="Text 20"/>
          <p:cNvSpPr txBox="1"/>
          <p:nvPr/>
        </p:nvSpPr>
        <p:spPr>
          <a:xfrm>
            <a:off x="9124950" y="3670935"/>
            <a:ext cx="188595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完成全部关键设备</a:t>
            </a:r>
            <a:endParaRPr lang="en-US" sz="1350" dirty="0"/>
          </a:p>
        </p:txBody>
      </p:sp>
      <p:sp>
        <p:nvSpPr>
          <p:cNvPr id="27" name="Text 21"/>
          <p:cNvSpPr txBox="1"/>
          <p:nvPr/>
        </p:nvSpPr>
        <p:spPr>
          <a:xfrm>
            <a:off x="9124950" y="4013835"/>
            <a:ext cx="188595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先试点再推广，四个月覆盖全部关键设备。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22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增减分解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1428750" y="5676900"/>
            <a:ext cx="9696450" cy="9525"/>
          </a:xfrm>
          <a:prstGeom prst="rect">
            <a:avLst/>
          </a:prstGeom>
          <a:solidFill>
            <a:srgbClr val="E6E9D4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558165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endParaRPr lang="en-US" sz="825" dirty="0"/>
          </a:p>
        </p:txBody>
      </p:sp>
      <p:sp>
        <p:nvSpPr>
          <p:cNvPr id="6" name="Shape 4"/>
          <p:cNvSpPr/>
          <p:nvPr/>
        </p:nvSpPr>
        <p:spPr>
          <a:xfrm>
            <a:off x="1428750" y="4862513"/>
            <a:ext cx="9696450" cy="9525"/>
          </a:xfrm>
          <a:prstGeom prst="rect">
            <a:avLst/>
          </a:prstGeom>
          <a:solidFill>
            <a:srgbClr val="E6E9D4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14400" y="4767262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34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1428750" y="4048125"/>
            <a:ext cx="9696450" cy="9525"/>
          </a:xfrm>
          <a:prstGeom prst="rect">
            <a:avLst/>
          </a:prstGeom>
          <a:solidFill>
            <a:srgbClr val="E6E9D4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3952875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68</a:t>
            </a:r>
            <a:endParaRPr lang="en-US" sz="825" dirty="0"/>
          </a:p>
        </p:txBody>
      </p:sp>
      <p:sp>
        <p:nvSpPr>
          <p:cNvPr id="10" name="Shape 8"/>
          <p:cNvSpPr/>
          <p:nvPr/>
        </p:nvSpPr>
        <p:spPr>
          <a:xfrm>
            <a:off x="1428750" y="3233737"/>
            <a:ext cx="9696450" cy="9525"/>
          </a:xfrm>
          <a:prstGeom prst="rect">
            <a:avLst/>
          </a:prstGeom>
          <a:solidFill>
            <a:srgbClr val="E6E9D4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14400" y="3138488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102</a:t>
            </a:r>
            <a:endParaRPr lang="en-US" sz="825" dirty="0"/>
          </a:p>
        </p:txBody>
      </p:sp>
      <p:sp>
        <p:nvSpPr>
          <p:cNvPr id="12" name="Shape 10"/>
          <p:cNvSpPr/>
          <p:nvPr/>
        </p:nvSpPr>
        <p:spPr>
          <a:xfrm>
            <a:off x="1428750" y="2419350"/>
            <a:ext cx="9696450" cy="9525"/>
          </a:xfrm>
          <a:prstGeom prst="rect">
            <a:avLst/>
          </a:prstGeom>
          <a:solidFill>
            <a:srgbClr val="E6E9D4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2324100"/>
            <a:ext cx="457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825" dirty="0"/>
          </a:p>
        </p:txBody>
      </p:sp>
      <p:sp>
        <p:nvSpPr>
          <p:cNvPr id="14" name="Shape 12"/>
          <p:cNvSpPr/>
          <p:nvPr/>
        </p:nvSpPr>
        <p:spPr>
          <a:xfrm>
            <a:off x="1428750" y="3281643"/>
            <a:ext cx="1817370" cy="2395257"/>
          </a:xfrm>
          <a:prstGeom prst="roundRect">
            <a:avLst>
              <a:gd name="adj" fmla="val 1572"/>
            </a:avLst>
          </a:prstGeom>
          <a:solidFill>
            <a:srgbClr val="657A1E"/>
          </a:solidFill>
          <a:ln/>
        </p:spPr>
      </p:sp>
      <p:sp>
        <p:nvSpPr>
          <p:cNvPr id="15" name="Shape 13"/>
          <p:cNvSpPr/>
          <p:nvPr/>
        </p:nvSpPr>
        <p:spPr>
          <a:xfrm>
            <a:off x="3246120" y="3281643"/>
            <a:ext cx="152400" cy="9525"/>
          </a:xfrm>
          <a:prstGeom prst="rect">
            <a:avLst/>
          </a:prstGeom>
          <a:solidFill>
            <a:srgbClr val="B7BD99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428750" y="3072093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100</a:t>
            </a:r>
            <a:endParaRPr lang="en-US" sz="975" dirty="0"/>
          </a:p>
        </p:txBody>
      </p:sp>
      <p:sp>
        <p:nvSpPr>
          <p:cNvPr id="17" name="Text 15"/>
          <p:cNvSpPr txBox="1"/>
          <p:nvPr/>
        </p:nvSpPr>
        <p:spPr>
          <a:xfrm>
            <a:off x="142875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基数</a:t>
            </a:r>
            <a:endParaRPr lang="en-US" sz="975" dirty="0"/>
          </a:p>
        </p:txBody>
      </p:sp>
      <p:sp>
        <p:nvSpPr>
          <p:cNvPr id="18" name="Shape 16"/>
          <p:cNvSpPr/>
          <p:nvPr/>
        </p:nvSpPr>
        <p:spPr>
          <a:xfrm>
            <a:off x="3398520" y="2563065"/>
            <a:ext cx="1817370" cy="718577"/>
          </a:xfrm>
          <a:prstGeom prst="roundRect">
            <a:avLst>
              <a:gd name="adj" fmla="val 3977"/>
            </a:avLst>
          </a:prstGeom>
          <a:solidFill>
            <a:srgbClr val="61761D"/>
          </a:solidFill>
          <a:ln/>
        </p:spPr>
      </p:sp>
      <p:sp>
        <p:nvSpPr>
          <p:cNvPr id="19" name="Shape 17"/>
          <p:cNvSpPr/>
          <p:nvPr/>
        </p:nvSpPr>
        <p:spPr>
          <a:xfrm>
            <a:off x="5215890" y="2563065"/>
            <a:ext cx="152400" cy="9525"/>
          </a:xfrm>
          <a:prstGeom prst="rect">
            <a:avLst/>
          </a:prstGeom>
          <a:solidFill>
            <a:srgbClr val="B7BD99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339852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+30</a:t>
            </a:r>
            <a:endParaRPr lang="en-US" sz="975" dirty="0"/>
          </a:p>
        </p:txBody>
      </p:sp>
      <p:sp>
        <p:nvSpPr>
          <p:cNvPr id="21" name="Text 19"/>
          <p:cNvSpPr txBox="1"/>
          <p:nvPr/>
        </p:nvSpPr>
        <p:spPr>
          <a:xfrm>
            <a:off x="339852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975" dirty="0"/>
          </a:p>
        </p:txBody>
      </p:sp>
      <p:sp>
        <p:nvSpPr>
          <p:cNvPr id="22" name="Shape 20"/>
          <p:cNvSpPr/>
          <p:nvPr/>
        </p:nvSpPr>
        <p:spPr>
          <a:xfrm>
            <a:off x="5368290" y="2563065"/>
            <a:ext cx="1817370" cy="287431"/>
          </a:xfrm>
          <a:prstGeom prst="roundRect">
            <a:avLst>
              <a:gd name="adj" fmla="val 9942"/>
            </a:avLst>
          </a:prstGeom>
          <a:solidFill>
            <a:srgbClr val="61761D"/>
          </a:solidFill>
          <a:ln/>
        </p:spPr>
      </p:sp>
      <p:sp>
        <p:nvSpPr>
          <p:cNvPr id="23" name="Shape 21"/>
          <p:cNvSpPr/>
          <p:nvPr/>
        </p:nvSpPr>
        <p:spPr>
          <a:xfrm>
            <a:off x="7185660" y="2850496"/>
            <a:ext cx="152400" cy="9525"/>
          </a:xfrm>
          <a:prstGeom prst="rect">
            <a:avLst/>
          </a:prstGeom>
          <a:solidFill>
            <a:srgbClr val="B7BD99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5368290" y="2353515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-12</a:t>
            </a:r>
            <a:endParaRPr lang="en-US" sz="975" dirty="0"/>
          </a:p>
        </p:txBody>
      </p:sp>
      <p:sp>
        <p:nvSpPr>
          <p:cNvPr id="25" name="Text 23"/>
          <p:cNvSpPr txBox="1"/>
          <p:nvPr/>
        </p:nvSpPr>
        <p:spPr>
          <a:xfrm>
            <a:off x="536829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975" dirty="0"/>
          </a:p>
        </p:txBody>
      </p:sp>
      <p:sp>
        <p:nvSpPr>
          <p:cNvPr id="26" name="Shape 24"/>
          <p:cNvSpPr/>
          <p:nvPr/>
        </p:nvSpPr>
        <p:spPr>
          <a:xfrm>
            <a:off x="7338060" y="2419350"/>
            <a:ext cx="1817370" cy="431146"/>
          </a:xfrm>
          <a:prstGeom prst="roundRect">
            <a:avLst>
              <a:gd name="adj" fmla="val 6628"/>
            </a:avLst>
          </a:prstGeom>
          <a:solidFill>
            <a:srgbClr val="61761D"/>
          </a:solidFill>
          <a:ln/>
        </p:spPr>
      </p:sp>
      <p:sp>
        <p:nvSpPr>
          <p:cNvPr id="27" name="Shape 25"/>
          <p:cNvSpPr/>
          <p:nvPr/>
        </p:nvSpPr>
        <p:spPr>
          <a:xfrm>
            <a:off x="9155430" y="2419350"/>
            <a:ext cx="152400" cy="9525"/>
          </a:xfrm>
          <a:prstGeom prst="rect">
            <a:avLst/>
          </a:prstGeom>
          <a:solidFill>
            <a:srgbClr val="B7BD99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733806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+18</a:t>
            </a:r>
            <a:endParaRPr lang="en-US" sz="975" dirty="0"/>
          </a:p>
        </p:txBody>
      </p:sp>
      <p:sp>
        <p:nvSpPr>
          <p:cNvPr id="29" name="Text 27"/>
          <p:cNvSpPr txBox="1"/>
          <p:nvPr/>
        </p:nvSpPr>
        <p:spPr>
          <a:xfrm>
            <a:off x="733806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975" dirty="0"/>
          </a:p>
        </p:txBody>
      </p:sp>
      <p:sp>
        <p:nvSpPr>
          <p:cNvPr id="30" name="Shape 28"/>
          <p:cNvSpPr/>
          <p:nvPr/>
        </p:nvSpPr>
        <p:spPr>
          <a:xfrm>
            <a:off x="9307830" y="2419350"/>
            <a:ext cx="1817370" cy="3257550"/>
          </a:xfrm>
          <a:prstGeom prst="roundRect">
            <a:avLst>
              <a:gd name="adj" fmla="val 1572"/>
            </a:avLst>
          </a:prstGeom>
          <a:solidFill>
            <a:srgbClr val="657A1E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307830" y="220980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136</a:t>
            </a:r>
            <a:endParaRPr lang="en-US" sz="975" dirty="0"/>
          </a:p>
        </p:txBody>
      </p:sp>
      <p:sp>
        <p:nvSpPr>
          <p:cNvPr id="32" name="Text 30"/>
          <p:cNvSpPr txBox="1"/>
          <p:nvPr/>
        </p:nvSpPr>
        <p:spPr>
          <a:xfrm>
            <a:off x="9307830" y="5772150"/>
            <a:ext cx="181737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合计</a:t>
            </a:r>
            <a:endParaRPr lang="en-US" sz="975" dirty="0"/>
          </a:p>
        </p:txBody>
      </p:sp>
      <p:sp>
        <p:nvSpPr>
          <p:cNvPr id="33" name="Text 3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22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61761D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2F5E3"/>
          </a:solidFill>
          <a:ln w="9525">
            <a:solidFill>
              <a:srgbClr val="DCE0C8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61761D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围绕「节日庆典」场景的关键能力，帮助更快落地。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22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5" name="Shape 3"/>
          <p:cNvSpPr/>
          <p:nvPr/>
        </p:nvSpPr>
        <p:spPr>
          <a:xfrm>
            <a:off x="2286000" y="2204085"/>
            <a:ext cx="571500" cy="571500"/>
          </a:xfrm>
          <a:prstGeom prst="ellipse">
            <a:avLst/>
          </a:prstGeom>
          <a:solidFill>
            <a:srgbClr val="61761D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28875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3865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11" name="Shape 8"/>
          <p:cNvSpPr/>
          <p:nvPr/>
        </p:nvSpPr>
        <p:spPr>
          <a:xfrm>
            <a:off x="5810250" y="2204085"/>
            <a:ext cx="571500" cy="571500"/>
          </a:xfrm>
          <a:prstGeom prst="ellipse">
            <a:avLst/>
          </a:prstGeom>
          <a:solidFill>
            <a:srgbClr val="351C96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53125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59105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459105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351C9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2915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62900" y="1880235"/>
            <a:ext cx="3314700" cy="3429000"/>
          </a:xfrm>
          <a:prstGeom prst="roundRect">
            <a:avLst>
              <a:gd name="adj" fmla="val 4023"/>
            </a:avLst>
          </a:prstGeom>
          <a:solidFill>
            <a:srgbClr val="E6EAD4"/>
          </a:solidFill>
          <a:ln/>
        </p:spPr>
      </p:sp>
      <p:sp>
        <p:nvSpPr>
          <p:cNvPr id="17" name="Shape 13"/>
          <p:cNvSpPr/>
          <p:nvPr/>
        </p:nvSpPr>
        <p:spPr>
          <a:xfrm>
            <a:off x="9334500" y="2204085"/>
            <a:ext cx="571500" cy="571500"/>
          </a:xfrm>
          <a:prstGeom prst="ellipse">
            <a:avLst/>
          </a:prstGeom>
          <a:solidFill>
            <a:srgbClr val="657A1E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477375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115300" y="2947035"/>
            <a:ext cx="3009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8115300" y="3308985"/>
            <a:ext cx="30099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657A1E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53400" y="3651885"/>
            <a:ext cx="2933700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22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为什么是我们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贴合现场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按真实点检卡设计，不增加额外动作。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闭环可追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从发现到关闭全程留痕，责任清晰。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DCE0C8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可复制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先试点再推广，四个月完成全部关键设备。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61761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/ 22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三类典型使用场景</a:t>
            </a:r>
            <a:endParaRPr lang="en-US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38325"/>
            <a:ext cx="3263900" cy="236220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3225800" y="392430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61761D">
              <a:alpha val="88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3225800" y="392430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439102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现场巡检</a:t>
            </a:r>
            <a:endParaRPr lang="en-US" sz="1575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475297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扫码定位设备，按卡片逐项确认。</a:t>
            </a:r>
            <a:endParaRPr lang="en-US" sz="1125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38325"/>
            <a:ext cx="3263900" cy="2362200"/>
          </a:xfrm>
          <a:prstGeom prst="rect">
            <a:avLst/>
          </a:prstGeom>
        </p:spPr>
      </p:pic>
      <p:sp>
        <p:nvSpPr>
          <p:cNvPr id="10" name="Shape 6"/>
          <p:cNvSpPr/>
          <p:nvPr/>
        </p:nvSpPr>
        <p:spPr>
          <a:xfrm>
            <a:off x="6775450" y="392430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61761D">
              <a:alpha val="88000"/>
            </a:srgbClr>
          </a:solidFill>
          <a:ln/>
        </p:spPr>
      </p:sp>
      <p:sp>
        <p:nvSpPr>
          <p:cNvPr id="11" name="Text 7"/>
          <p:cNvSpPr txBox="1"/>
          <p:nvPr/>
        </p:nvSpPr>
        <p:spPr>
          <a:xfrm>
            <a:off x="6775450" y="392430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2" name="Text 8"/>
          <p:cNvSpPr txBox="1"/>
          <p:nvPr/>
        </p:nvSpPr>
        <p:spPr>
          <a:xfrm>
            <a:off x="4464050" y="439102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异常上报</a:t>
            </a:r>
            <a:endParaRPr lang="en-US" sz="1575" dirty="0"/>
          </a:p>
        </p:txBody>
      </p:sp>
      <p:sp>
        <p:nvSpPr>
          <p:cNvPr id="13" name="Text 9"/>
          <p:cNvSpPr txBox="1"/>
          <p:nvPr/>
        </p:nvSpPr>
        <p:spPr>
          <a:xfrm>
            <a:off x="4464050" y="475297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超差自动生成工单，指派到人。</a:t>
            </a:r>
            <a:endParaRPr lang="en-US" sz="1125" dirty="0"/>
          </a:p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38325"/>
            <a:ext cx="3263900" cy="2362200"/>
          </a:xfrm>
          <a:prstGeom prst="rect">
            <a:avLst/>
          </a:prstGeom>
        </p:spPr>
      </p:pic>
      <p:sp>
        <p:nvSpPr>
          <p:cNvPr id="15" name="Shape 10"/>
          <p:cNvSpPr/>
          <p:nvPr/>
        </p:nvSpPr>
        <p:spPr>
          <a:xfrm>
            <a:off x="10325100" y="392430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61761D">
              <a:alpha val="88000"/>
            </a:srgbClr>
          </a:solidFill>
          <a:ln/>
        </p:spPr>
      </p:sp>
      <p:sp>
        <p:nvSpPr>
          <p:cNvPr id="16" name="Text 11"/>
          <p:cNvSpPr txBox="1"/>
          <p:nvPr/>
        </p:nvSpPr>
        <p:spPr>
          <a:xfrm>
            <a:off x="10325100" y="392430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7" name="Text 12"/>
          <p:cNvSpPr txBox="1"/>
          <p:nvPr/>
        </p:nvSpPr>
        <p:spPr>
          <a:xfrm>
            <a:off x="8013700" y="4391025"/>
            <a:ext cx="32639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管理看板</a:t>
            </a:r>
            <a:endParaRPr lang="en-US" sz="1575" dirty="0"/>
          </a:p>
        </p:txBody>
      </p:sp>
      <p:sp>
        <p:nvSpPr>
          <p:cNvPr id="18" name="Text 13"/>
          <p:cNvSpPr txBox="1"/>
          <p:nvPr/>
        </p:nvSpPr>
        <p:spPr>
          <a:xfrm>
            <a:off x="8013700" y="4752975"/>
            <a:ext cx="32639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漏检率、响应时长、闭环率一屏可见。</a:t>
            </a:r>
            <a:endParaRPr lang="en-US" sz="1125" dirty="0"/>
          </a:p>
        </p:txBody>
      </p:sp>
      <p:sp>
        <p:nvSpPr>
          <p:cNvPr id="19" name="Text 14"/>
          <p:cNvSpPr txBox="1"/>
          <p:nvPr/>
        </p:nvSpPr>
        <p:spPr>
          <a:xfrm>
            <a:off x="914400" y="647700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975" dirty="0"/>
          </a:p>
        </p:txBody>
      </p:sp>
      <p:sp>
        <p:nvSpPr>
          <p:cNvPr id="20" name="Text 15"/>
          <p:cNvSpPr txBox="1"/>
          <p:nvPr/>
        </p:nvSpPr>
        <p:spPr>
          <a:xfrm>
            <a:off x="5562600" y="64770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19 / 22</a:t>
            </a:r>
            <a:endParaRPr lang="en-US" sz="975" dirty="0"/>
          </a:p>
        </p:txBody>
      </p:sp>
      <p:sp>
        <p:nvSpPr>
          <p:cNvPr id="21" name="Text 16"/>
          <p:cNvSpPr txBox="1"/>
          <p:nvPr/>
        </p:nvSpPr>
        <p:spPr>
          <a:xfrm rot="-1800000">
            <a:off x="914400" y="183832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Text 17"/>
          <p:cNvSpPr txBox="1"/>
          <p:nvPr/>
        </p:nvSpPr>
        <p:spPr>
          <a:xfrm rot="-1800000">
            <a:off x="4368800" y="183832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3" name="Text 18"/>
          <p:cNvSpPr txBox="1"/>
          <p:nvPr/>
        </p:nvSpPr>
        <p:spPr>
          <a:xfrm rot="-1800000">
            <a:off x="7823200" y="183832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4" name="Shape 19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1622822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18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1918097"/>
            <a:ext cx="4495800" cy="1009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落地靠的不是软件，是习惯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061097"/>
            <a:ext cx="800100" cy="47625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337322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系统上线只是开始，真正的难点是让班组愿意在手机上当场记录。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406979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我们的做法是把操作压到三步以内，并让记录直接产生对他们有用的结果。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802267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习惯一旦形成，数据自然就干净了。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 / 22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61761D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2F5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要点矩阵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46885"/>
            <a:ext cx="5076825" cy="2041208"/>
          </a:xfrm>
          <a:prstGeom prst="roundRect">
            <a:avLst>
              <a:gd name="adj" fmla="val 3733"/>
            </a:avLst>
          </a:prstGeom>
          <a:solidFill>
            <a:srgbClr val="E4E8CF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746885"/>
            <a:ext cx="5076825" cy="381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123950" y="193738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975" dirty="0"/>
          </a:p>
        </p:txBody>
      </p:sp>
      <p:sp>
        <p:nvSpPr>
          <p:cNvPr id="7" name="Text 5"/>
          <p:cNvSpPr txBox="1"/>
          <p:nvPr/>
        </p:nvSpPr>
        <p:spPr>
          <a:xfrm>
            <a:off x="1123950" y="218503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1123950" y="2546985"/>
            <a:ext cx="4657725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围绕「现状与痛点」的关键动作与判断口径，按重要性展开。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6200775" y="1746885"/>
            <a:ext cx="5076825" cy="2041208"/>
          </a:xfrm>
          <a:prstGeom prst="roundRect">
            <a:avLst>
              <a:gd name="adj" fmla="val 3733"/>
            </a:avLst>
          </a:prstGeom>
          <a:solidFill>
            <a:srgbClr val="E4E8CF"/>
          </a:solidFill>
          <a:ln/>
        </p:spPr>
      </p:sp>
      <p:sp>
        <p:nvSpPr>
          <p:cNvPr id="10" name="Shape 8"/>
          <p:cNvSpPr/>
          <p:nvPr/>
        </p:nvSpPr>
        <p:spPr>
          <a:xfrm>
            <a:off x="6200775" y="1746885"/>
            <a:ext cx="5076825" cy="381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10325" y="1937385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975" dirty="0"/>
          </a:p>
        </p:txBody>
      </p:sp>
      <p:sp>
        <p:nvSpPr>
          <p:cNvPr id="12" name="Text 10"/>
          <p:cNvSpPr txBox="1"/>
          <p:nvPr/>
        </p:nvSpPr>
        <p:spPr>
          <a:xfrm>
            <a:off x="6410325" y="2185035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我们的方案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6410325" y="2546985"/>
            <a:ext cx="4657725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围绕「我们的方案」的关键动作与判断口径，按重要性展开。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914400" y="3978593"/>
            <a:ext cx="5076825" cy="2041208"/>
          </a:xfrm>
          <a:prstGeom prst="roundRect">
            <a:avLst>
              <a:gd name="adj" fmla="val 3733"/>
            </a:avLst>
          </a:prstGeom>
          <a:solidFill>
            <a:srgbClr val="E4E8CF"/>
          </a:solidFill>
          <a:ln/>
        </p:spPr>
      </p:sp>
      <p:sp>
        <p:nvSpPr>
          <p:cNvPr id="15" name="Shape 13"/>
          <p:cNvSpPr/>
          <p:nvPr/>
        </p:nvSpPr>
        <p:spPr>
          <a:xfrm>
            <a:off x="914400" y="3978593"/>
            <a:ext cx="5076825" cy="381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123950" y="4169093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975" dirty="0"/>
          </a:p>
        </p:txBody>
      </p:sp>
      <p:sp>
        <p:nvSpPr>
          <p:cNvPr id="17" name="Text 15"/>
          <p:cNvSpPr txBox="1"/>
          <p:nvPr/>
        </p:nvSpPr>
        <p:spPr>
          <a:xfrm>
            <a:off x="1123950" y="441674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核心价值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1123950" y="4778693"/>
            <a:ext cx="4657725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围绕「核心价值」的关键动作与判断口径，按重要性展开。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200775" y="3978593"/>
            <a:ext cx="5076825" cy="2041208"/>
          </a:xfrm>
          <a:prstGeom prst="roundRect">
            <a:avLst>
              <a:gd name="adj" fmla="val 3733"/>
            </a:avLst>
          </a:prstGeom>
          <a:solidFill>
            <a:srgbClr val="E4E8CF"/>
          </a:solidFill>
          <a:ln/>
        </p:spPr>
      </p:sp>
      <p:sp>
        <p:nvSpPr>
          <p:cNvPr id="20" name="Shape 18"/>
          <p:cNvSpPr/>
          <p:nvPr/>
        </p:nvSpPr>
        <p:spPr>
          <a:xfrm>
            <a:off x="6200775" y="3978593"/>
            <a:ext cx="5076825" cy="38100"/>
          </a:xfrm>
          <a:prstGeom prst="rect">
            <a:avLst/>
          </a:prstGeom>
          <a:solidFill>
            <a:srgbClr val="61761D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410325" y="4169093"/>
            <a:ext cx="571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6176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975" dirty="0"/>
          </a:p>
        </p:txBody>
      </p:sp>
      <p:sp>
        <p:nvSpPr>
          <p:cNvPr id="22" name="Text 20"/>
          <p:cNvSpPr txBox="1"/>
          <p:nvPr/>
        </p:nvSpPr>
        <p:spPr>
          <a:xfrm>
            <a:off x="6410325" y="4416743"/>
            <a:ext cx="4657725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4A551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现状与痛点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6410325" y="4778693"/>
            <a:ext cx="4657725" cy="1050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围绕「现状与痛点」的关键动作与判断口径，按重要性展开。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节日庆典方案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5C6727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 / 22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343D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2C5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B8C1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2C5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合作请联系 · 974工具箱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81000" y="38100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381000" y="6686550"/>
            <a:ext cx="114300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381000" y="381000"/>
            <a:ext cx="571500" cy="14288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381000" y="381000"/>
            <a:ext cx="14288" cy="571500"/>
          </a:xfrm>
          <a:prstGeom prst="rect">
            <a:avLst/>
          </a:prstGeom>
          <a:solidFill>
            <a:srgbClr val="61761D">
              <a:alpha val="2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2026-10-16T04:39:31Z</dcterms:created>
  <dcterms:modified xsi:type="dcterms:W3CDTF">2026-10-16T04:39:31Z</dcterms:modified>
</cp:coreProperties>
</file>